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339" r:id="rId3"/>
    <p:sldId id="340" r:id="rId4"/>
    <p:sldId id="343" r:id="rId5"/>
    <p:sldId id="341" r:id="rId6"/>
    <p:sldId id="342" r:id="rId7"/>
    <p:sldId id="344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9" autoAdjust="0"/>
    <p:restoredTop sz="94660"/>
  </p:normalViewPr>
  <p:slideViewPr>
    <p:cSldViewPr snapToGrid="0">
      <p:cViewPr varScale="1">
        <p:scale>
          <a:sx n="53" d="100"/>
          <a:sy n="53" d="100"/>
        </p:scale>
        <p:origin x="114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55A62198-121B-4310-8074-45A652EF1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32646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 smtClean="0"/>
              <a:t>12. </a:t>
            </a:r>
            <a:r>
              <a:rPr lang="cs-CZ" b="1" dirty="0" err="1" smtClean="0"/>
              <a:t>Psychic</a:t>
            </a:r>
            <a:r>
              <a:rPr lang="cs-CZ" b="1" dirty="0" smtClean="0"/>
              <a:t> and </a:t>
            </a:r>
            <a:r>
              <a:rPr lang="cs-CZ" b="1" dirty="0" err="1" smtClean="0"/>
              <a:t>Light</a:t>
            </a:r>
            <a:r>
              <a:rPr lang="cs-CZ" b="1" dirty="0" smtClean="0"/>
              <a:t> </a:t>
            </a:r>
            <a:r>
              <a:rPr lang="cs-CZ" b="1" dirty="0" err="1" smtClean="0"/>
              <a:t>Microclimate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696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Colors of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Internal</a:t>
            </a:r>
            <a:r>
              <a:rPr lang="cs-CZ" b="1" dirty="0" smtClean="0"/>
              <a:t> </a:t>
            </a:r>
            <a:r>
              <a:rPr lang="cs-CZ" b="1" dirty="0" err="1" smtClean="0"/>
              <a:t>Environment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/>
          </a:bodyPr>
          <a:lstStyle/>
          <a:p>
            <a:r>
              <a:rPr lang="en-US" b="1" dirty="0"/>
              <a:t>The color of the indoor environment</a:t>
            </a:r>
            <a:r>
              <a:rPr lang="en-US" dirty="0"/>
              <a:t> can be expressed by</a:t>
            </a:r>
            <a:r>
              <a:rPr lang="en-US" dirty="0" smtClean="0"/>
              <a:t>:</a:t>
            </a:r>
            <a:endParaRPr lang="cs-CZ" dirty="0" smtClean="0"/>
          </a:p>
          <a:p>
            <a:endParaRPr lang="en-US" dirty="0"/>
          </a:p>
          <a:p>
            <a:pPr lvl="1"/>
            <a:r>
              <a:rPr lang="en-US" sz="2800" dirty="0"/>
              <a:t>Surface color and light </a:t>
            </a:r>
            <a:r>
              <a:rPr lang="en-US" sz="2800" dirty="0" smtClean="0"/>
              <a:t>color</a:t>
            </a:r>
            <a:endParaRPr lang="cs-CZ" sz="2800" dirty="0" smtClean="0"/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Surface </a:t>
            </a:r>
            <a:r>
              <a:rPr lang="en-US" sz="2800" dirty="0" smtClean="0"/>
              <a:t>material</a:t>
            </a:r>
            <a:endParaRPr lang="cs-CZ" sz="2800" dirty="0" smtClean="0"/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Combination of colors on multicolored </a:t>
            </a:r>
            <a:r>
              <a:rPr lang="en-US" sz="2800" dirty="0" smtClean="0"/>
              <a:t>surfaces</a:t>
            </a:r>
            <a:endParaRPr lang="cs-CZ" sz="2800" dirty="0" smtClean="0"/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Size of spaces</a:t>
            </a:r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8240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Indoor Lighting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/>
          </a:bodyPr>
          <a:lstStyle/>
          <a:p>
            <a:r>
              <a:rPr lang="en-US" dirty="0"/>
              <a:t>Lighting can be divided in term of light sources</a:t>
            </a:r>
            <a:r>
              <a:rPr lang="en-US" dirty="0" smtClean="0"/>
              <a:t>:</a:t>
            </a:r>
            <a:endParaRPr lang="cs-CZ" dirty="0" smtClean="0"/>
          </a:p>
          <a:p>
            <a:endParaRPr lang="en-US" dirty="0"/>
          </a:p>
          <a:p>
            <a:pPr lvl="1"/>
            <a:r>
              <a:rPr lang="en-US" sz="2800" b="1" dirty="0"/>
              <a:t>Daylight</a:t>
            </a:r>
            <a:r>
              <a:rPr lang="en-US" sz="2800" dirty="0"/>
              <a:t> - natural, scattered light and direct </a:t>
            </a:r>
            <a:r>
              <a:rPr lang="en-US" sz="2800" dirty="0" smtClean="0"/>
              <a:t>sunlight</a:t>
            </a:r>
            <a:endParaRPr lang="cs-CZ" sz="2800" dirty="0" smtClean="0"/>
          </a:p>
          <a:p>
            <a:pPr lvl="1"/>
            <a:endParaRPr lang="en-US" sz="2800" dirty="0"/>
          </a:p>
          <a:p>
            <a:pPr lvl="1"/>
            <a:r>
              <a:rPr lang="en-US" sz="2800" b="1" dirty="0"/>
              <a:t>Artificial lighting</a:t>
            </a:r>
            <a:r>
              <a:rPr lang="en-US" sz="2800" dirty="0"/>
              <a:t> - artificial </a:t>
            </a:r>
            <a:r>
              <a:rPr lang="en-US" sz="2800" dirty="0" smtClean="0"/>
              <a:t>sources</a:t>
            </a:r>
            <a:endParaRPr lang="cs-CZ" sz="2800" dirty="0" smtClean="0"/>
          </a:p>
          <a:p>
            <a:pPr lvl="1"/>
            <a:endParaRPr lang="en-US" sz="2800" dirty="0"/>
          </a:p>
          <a:p>
            <a:pPr lvl="1"/>
            <a:r>
              <a:rPr lang="en-US" sz="2800" b="1" dirty="0"/>
              <a:t>Combined lighting</a:t>
            </a:r>
            <a:r>
              <a:rPr lang="en-US" sz="2800" dirty="0"/>
              <a:t> - Daylight illumination supplemented with artificial light</a:t>
            </a:r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50318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Indoor Lighting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criteria used to describe the light microclimate are</a:t>
            </a:r>
            <a:r>
              <a:rPr lang="en-US" dirty="0" smtClean="0"/>
              <a:t>:</a:t>
            </a:r>
            <a:endParaRPr lang="cs-CZ" dirty="0" smtClean="0"/>
          </a:p>
          <a:p>
            <a:endParaRPr lang="en-US" dirty="0"/>
          </a:p>
          <a:p>
            <a:pPr lvl="1"/>
            <a:r>
              <a:rPr lang="en-US" sz="2800" b="1" dirty="0"/>
              <a:t>Daylight </a:t>
            </a:r>
            <a:r>
              <a:rPr lang="en-US" sz="2800" b="1" dirty="0" smtClean="0"/>
              <a:t>factor</a:t>
            </a:r>
            <a:endParaRPr lang="cs-CZ" sz="2800" b="1" dirty="0" smtClean="0"/>
          </a:p>
          <a:p>
            <a:pPr lvl="1"/>
            <a:endParaRPr lang="en-US" sz="2800" dirty="0"/>
          </a:p>
          <a:p>
            <a:pPr lvl="1"/>
            <a:r>
              <a:rPr lang="en-US" sz="2800" b="1" dirty="0" smtClean="0"/>
              <a:t>Illumination</a:t>
            </a:r>
            <a:endParaRPr lang="cs-CZ" sz="2800" b="1" dirty="0" smtClean="0"/>
          </a:p>
          <a:p>
            <a:pPr lvl="1"/>
            <a:endParaRPr lang="en-US" sz="2800" dirty="0"/>
          </a:p>
          <a:p>
            <a:pPr lvl="1"/>
            <a:r>
              <a:rPr lang="en-US" sz="2800" b="1" dirty="0"/>
              <a:t>Temperature of </a:t>
            </a:r>
            <a:r>
              <a:rPr lang="en-US" sz="2800" b="1" dirty="0" smtClean="0"/>
              <a:t>chromaticity</a:t>
            </a:r>
            <a:endParaRPr lang="cs-CZ" sz="2800" b="1" dirty="0" smtClean="0"/>
          </a:p>
          <a:p>
            <a:pPr lvl="1"/>
            <a:endParaRPr lang="en-US" sz="2800" dirty="0"/>
          </a:p>
          <a:p>
            <a:pPr lvl="1"/>
            <a:r>
              <a:rPr lang="en-US" sz="2800" b="1" dirty="0"/>
              <a:t>Color rendering index (CRI</a:t>
            </a:r>
            <a:r>
              <a:rPr lang="en-US" sz="2800" b="1" dirty="0" smtClean="0"/>
              <a:t>)</a:t>
            </a:r>
            <a:endParaRPr lang="cs-CZ" sz="2800" b="1" dirty="0" smtClean="0"/>
          </a:p>
          <a:p>
            <a:pPr lvl="1"/>
            <a:endParaRPr lang="en-US" sz="2800" dirty="0"/>
          </a:p>
          <a:p>
            <a:pPr lvl="1"/>
            <a:r>
              <a:rPr lang="en-US" sz="2800" b="1" dirty="0"/>
              <a:t>Glare </a:t>
            </a:r>
            <a:r>
              <a:rPr lang="en-US" sz="2800" b="1" dirty="0" smtClean="0"/>
              <a:t>index</a:t>
            </a:r>
            <a:endParaRPr lang="cs-CZ" dirty="0" smtClean="0"/>
          </a:p>
          <a:p>
            <a:pPr algn="just"/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45502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Indoor </a:t>
            </a:r>
            <a:r>
              <a:rPr lang="cs-CZ" b="1" dirty="0" err="1"/>
              <a:t>Lighting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The </a:t>
            </a:r>
            <a:r>
              <a:rPr lang="en-US" b="1" dirty="0"/>
              <a:t>light</a:t>
            </a:r>
            <a:r>
              <a:rPr lang="en-US" dirty="0"/>
              <a:t> is a visible glow capable of inducing an immediate visual perception evaluated by normal human sight. The range of visible radiation is within the wavelength range from 380 to 780 nm</a:t>
            </a:r>
            <a:r>
              <a:rPr lang="en-US" dirty="0" smtClean="0"/>
              <a:t>.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en-US" b="1" dirty="0"/>
              <a:t>The daylighting factor</a:t>
            </a:r>
            <a:r>
              <a:rPr lang="en-US" dirty="0"/>
              <a:t> is the ratio of illumination at a point on a defined plane by a direct or reflected skylight at that time to a comparative illumination of the outer, unshaded horizontal plane under the assumed or known distribution of sky brightness</a:t>
            </a:r>
            <a:r>
              <a:rPr lang="en-US" dirty="0" smtClean="0"/>
              <a:t>.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en-US" b="1" dirty="0"/>
              <a:t>Light intensity (illumination)</a:t>
            </a:r>
            <a:r>
              <a:rPr lang="en-US" dirty="0"/>
              <a:t> is a photometric quantity defined as the light flux incident to the surface unit. It is therefore the ratio of light flux (lumens) and area (m</a:t>
            </a:r>
            <a:r>
              <a:rPr lang="en-US" baseline="30000" dirty="0"/>
              <a:t>2</a:t>
            </a:r>
            <a:r>
              <a:rPr lang="en-US" dirty="0"/>
              <a:t>).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62157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Color of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Space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/>
          </a:bodyPr>
          <a:lstStyle/>
          <a:p>
            <a:pPr algn="just"/>
            <a:r>
              <a:rPr lang="cs-CZ" b="1" dirty="0" smtClean="0"/>
              <a:t>V</a:t>
            </a:r>
            <a:r>
              <a:rPr lang="en-US" b="1" dirty="0" err="1" smtClean="0"/>
              <a:t>isual</a:t>
            </a:r>
            <a:r>
              <a:rPr lang="en-US" b="1" dirty="0" smtClean="0"/>
              <a:t> </a:t>
            </a:r>
            <a:r>
              <a:rPr lang="en-US" b="1" dirty="0"/>
              <a:t>perception </a:t>
            </a:r>
            <a:r>
              <a:rPr lang="en-US" dirty="0"/>
              <a:t>of colors creates feelings of warmth and cold. </a:t>
            </a:r>
            <a:endParaRPr lang="cs-CZ" dirty="0" smtClean="0"/>
          </a:p>
          <a:p>
            <a:pPr algn="just"/>
            <a:endParaRPr lang="cs-CZ" i="1" dirty="0"/>
          </a:p>
          <a:p>
            <a:pPr algn="just"/>
            <a:r>
              <a:rPr lang="en-US" b="1" dirty="0"/>
              <a:t>Color </a:t>
            </a:r>
            <a:r>
              <a:rPr lang="en-US" dirty="0"/>
              <a:t>is the property of light, or the substance from which the light comes out. Color expresses a perception that is created on the retina by visible electromagnetic radiation (waves</a:t>
            </a:r>
            <a:r>
              <a:rPr lang="en-US" dirty="0" smtClean="0"/>
              <a:t>).</a:t>
            </a:r>
            <a:endParaRPr lang="cs-CZ" dirty="0" smtClean="0"/>
          </a:p>
          <a:p>
            <a:pPr algn="just"/>
            <a:endParaRPr lang="cs-CZ" b="1" dirty="0"/>
          </a:p>
          <a:p>
            <a:pPr algn="just"/>
            <a:r>
              <a:rPr lang="en-US" b="1" dirty="0"/>
              <a:t>The color perception</a:t>
            </a:r>
            <a:r>
              <a:rPr lang="en-US" dirty="0"/>
              <a:t> depends on the spectral composition of the incoming light (dependence of light flux and frequency or wavelength) and its intensity relative to the background.</a:t>
            </a:r>
            <a:endParaRPr lang="cs-CZ" b="1" dirty="0"/>
          </a:p>
          <a:p>
            <a:pPr algn="just"/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88435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Effects of Psychic and Light Stress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Autofit/>
          </a:bodyPr>
          <a:lstStyle/>
          <a:p>
            <a:pPr algn="just"/>
            <a:r>
              <a:rPr lang="en-US" b="1" dirty="0"/>
              <a:t>Visual perception </a:t>
            </a:r>
            <a:r>
              <a:rPr lang="en-US" dirty="0"/>
              <a:t>of the internal space is closely related to the </a:t>
            </a:r>
            <a:r>
              <a:rPr lang="en-US" b="1" dirty="0" smtClean="0"/>
              <a:t>central </a:t>
            </a:r>
            <a:r>
              <a:rPr lang="en-US" b="1" dirty="0"/>
              <a:t>nervous </a:t>
            </a:r>
            <a:r>
              <a:rPr lang="en-US" b="1" dirty="0" smtClean="0"/>
              <a:t>sys</a:t>
            </a:r>
            <a:r>
              <a:rPr lang="cs-CZ" b="1" dirty="0" err="1" smtClean="0"/>
              <a:t>te</a:t>
            </a:r>
            <a:r>
              <a:rPr lang="en-US" b="1" dirty="0" smtClean="0"/>
              <a:t>m</a:t>
            </a:r>
            <a:r>
              <a:rPr lang="cs-CZ" b="1" dirty="0" smtClean="0"/>
              <a:t>.</a:t>
            </a:r>
          </a:p>
          <a:p>
            <a:pPr algn="just"/>
            <a:r>
              <a:rPr lang="en-US" dirty="0" smtClean="0"/>
              <a:t>Light </a:t>
            </a:r>
            <a:r>
              <a:rPr lang="en-US" dirty="0"/>
              <a:t>microclimate encourages feelings of anger, excitement, or joy and </a:t>
            </a:r>
            <a:r>
              <a:rPr lang="en-US" dirty="0" smtClean="0"/>
              <a:t>serenity</a:t>
            </a:r>
            <a:r>
              <a:rPr lang="cs-CZ" dirty="0" smtClean="0"/>
              <a:t>.</a:t>
            </a:r>
            <a:endParaRPr lang="cs-CZ" b="1" dirty="0"/>
          </a:p>
          <a:p>
            <a:pPr algn="just"/>
            <a:r>
              <a:rPr lang="en-US" dirty="0"/>
              <a:t>The light microclimate is defined by the </a:t>
            </a:r>
            <a:r>
              <a:rPr lang="en-US" b="1" dirty="0"/>
              <a:t>geometric dimensions of the space, the type of light sources, the number and layout of the luminaires, the uniformity of lighting, the color rendering and the contrast in space</a:t>
            </a:r>
            <a:r>
              <a:rPr lang="en-US" b="1" dirty="0" smtClean="0"/>
              <a:t>. </a:t>
            </a:r>
            <a:endParaRPr lang="cs-CZ" b="1" dirty="0" smtClean="0"/>
          </a:p>
          <a:p>
            <a:pPr algn="just"/>
            <a:r>
              <a:rPr lang="en-US" dirty="0" smtClean="0"/>
              <a:t>Mental fatigue can be a consequence of all components of the environment on the </a:t>
            </a:r>
            <a:r>
              <a:rPr lang="en-US" b="1" dirty="0" smtClean="0"/>
              <a:t>human nervous system</a:t>
            </a:r>
            <a:r>
              <a:rPr lang="en-US" dirty="0" smtClean="0"/>
              <a:t>.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11497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1844</TotalTime>
  <Words>153</Words>
  <Application>Microsoft Office PowerPoint</Application>
  <PresentationFormat>Širokoúhlá obrazovka</PresentationFormat>
  <Paragraphs>48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12. Psychic and Light Microclimate</vt:lpstr>
      <vt:lpstr>Colors of the Internal Environment</vt:lpstr>
      <vt:lpstr>Indoor Lighting</vt:lpstr>
      <vt:lpstr>Indoor Lighting</vt:lpstr>
      <vt:lpstr>Indoor Lighting</vt:lpstr>
      <vt:lpstr>Color of the Space</vt:lpstr>
      <vt:lpstr>Effects of Psychic and Light Stress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Michal Kraus</cp:lastModifiedBy>
  <cp:revision>74</cp:revision>
  <dcterms:created xsi:type="dcterms:W3CDTF">2017-05-10T10:51:34Z</dcterms:created>
  <dcterms:modified xsi:type="dcterms:W3CDTF">2017-07-04T19:47:46Z</dcterms:modified>
</cp:coreProperties>
</file>