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337" r:id="rId3"/>
    <p:sldId id="338" r:id="rId4"/>
    <p:sldId id="345" r:id="rId5"/>
    <p:sldId id="346"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9" autoAdjust="0"/>
    <p:restoredTop sz="94660"/>
  </p:normalViewPr>
  <p:slideViewPr>
    <p:cSldViewPr snapToGrid="0">
      <p:cViewPr varScale="1">
        <p:scale>
          <a:sx n="53" d="100"/>
          <a:sy n="53" d="100"/>
        </p:scale>
        <p:origin x="114" y="11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04.07.2017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04.07.2017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04.07.2017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t>04.07.2017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04.07.2017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t>04.07.2017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t>04.07.2017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t>04.07.2017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04.07.2017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04.07.2017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04.07.2017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04.07.2017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55A62198-121B-4310-8074-45A652EF1B96}"/>
              </a:ext>
            </a:extLst>
          </p:cNvPr>
          <p:cNvSpPr>
            <a:spLocks noGrp="1"/>
          </p:cNvSpPr>
          <p:nvPr>
            <p:ph type="ctrTitle"/>
          </p:nvPr>
        </p:nvSpPr>
        <p:spPr>
          <a:xfrm>
            <a:off x="1524000" y="1932646"/>
            <a:ext cx="9144000" cy="2387600"/>
          </a:xfrm>
        </p:spPr>
        <p:txBody>
          <a:bodyPr>
            <a:normAutofit/>
          </a:bodyPr>
          <a:lstStyle/>
          <a:p>
            <a:r>
              <a:rPr lang="en-US" b="1" dirty="0" smtClean="0"/>
              <a:t>11. Electro-Ionic Microclimate</a:t>
            </a:r>
            <a:endParaRPr lang="en-US" b="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8315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Electro-Ionic Microclimate</a:t>
            </a:r>
            <a:endParaRPr lang="en-US" b="1" dirty="0"/>
          </a:p>
        </p:txBody>
      </p:sp>
      <p:sp>
        <p:nvSpPr>
          <p:cNvPr id="3" name="Zástupný symbol pro obsah 2"/>
          <p:cNvSpPr>
            <a:spLocks noGrp="1"/>
          </p:cNvSpPr>
          <p:nvPr>
            <p:ph idx="1"/>
          </p:nvPr>
        </p:nvSpPr>
        <p:spPr>
          <a:xfrm>
            <a:off x="838200" y="1825625"/>
            <a:ext cx="10515600" cy="4176478"/>
          </a:xfrm>
        </p:spPr>
        <p:txBody>
          <a:bodyPr>
            <a:normAutofit lnSpcReduction="10000"/>
          </a:bodyPr>
          <a:lstStyle/>
          <a:p>
            <a:pPr algn="just"/>
            <a:r>
              <a:rPr lang="en-GB" b="1" dirty="0"/>
              <a:t>Electro-ionic microclimate </a:t>
            </a:r>
            <a:r>
              <a:rPr lang="en-GB" dirty="0"/>
              <a:t>is a component of the internal environment created by </a:t>
            </a:r>
            <a:r>
              <a:rPr lang="en-GB" b="1" dirty="0"/>
              <a:t>positive and negative ions</a:t>
            </a:r>
            <a:r>
              <a:rPr lang="en-GB" dirty="0"/>
              <a:t> in the atmosphere that act on humans and shape their overall state.</a:t>
            </a:r>
            <a:endParaRPr lang="cs-CZ" dirty="0"/>
          </a:p>
          <a:p>
            <a:pPr algn="just"/>
            <a:endParaRPr lang="cs-CZ" dirty="0"/>
          </a:p>
          <a:p>
            <a:pPr algn="just"/>
            <a:r>
              <a:rPr lang="en-GB" b="1" dirty="0"/>
              <a:t>Ion </a:t>
            </a:r>
            <a:r>
              <a:rPr lang="en-GB" dirty="0"/>
              <a:t>is an electrically charged particle that originates from an electrically neutral atom or molecule by adding or removing electrons while retaining the original number of protons</a:t>
            </a:r>
            <a:r>
              <a:rPr lang="en-GB" dirty="0" smtClean="0"/>
              <a:t>.</a:t>
            </a:r>
            <a:endParaRPr lang="cs-CZ" dirty="0" smtClean="0"/>
          </a:p>
          <a:p>
            <a:pPr algn="just"/>
            <a:endParaRPr lang="cs-CZ" dirty="0"/>
          </a:p>
          <a:p>
            <a:pPr algn="just"/>
            <a:r>
              <a:rPr lang="en-GB" b="1" dirty="0" err="1" smtClean="0"/>
              <a:t>Aeroion</a:t>
            </a:r>
            <a:r>
              <a:rPr lang="en-GB" b="1" dirty="0" smtClean="0"/>
              <a:t> </a:t>
            </a:r>
            <a:r>
              <a:rPr lang="en-GB" dirty="0"/>
              <a:t>is a complex of 10 to 30 molecules that is formed by joining electrically charged particles with neutral atoms.</a:t>
            </a:r>
            <a:endParaRPr lang="cs-CZ" dirty="0"/>
          </a:p>
          <a:p>
            <a:pPr algn="just"/>
            <a:endParaRPr lang="cs-CZ" dirty="0" smtClean="0"/>
          </a:p>
          <a:p>
            <a:pPr algn="just"/>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592252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Sources of Ion</a:t>
            </a:r>
            <a:r>
              <a:rPr lang="cs-CZ" b="1" dirty="0" err="1" smtClean="0"/>
              <a:t>izatio</a:t>
            </a:r>
            <a:r>
              <a:rPr lang="en-US" b="1" dirty="0" smtClean="0"/>
              <a:t>n Energy</a:t>
            </a:r>
            <a:endParaRPr lang="en-US" b="1" dirty="0"/>
          </a:p>
        </p:txBody>
      </p:sp>
      <p:sp>
        <p:nvSpPr>
          <p:cNvPr id="3" name="Zástupný symbol pro obsah 2"/>
          <p:cNvSpPr>
            <a:spLocks noGrp="1"/>
          </p:cNvSpPr>
          <p:nvPr>
            <p:ph idx="1"/>
          </p:nvPr>
        </p:nvSpPr>
        <p:spPr>
          <a:xfrm>
            <a:off x="838200" y="1825625"/>
            <a:ext cx="10515600" cy="4176478"/>
          </a:xfrm>
        </p:spPr>
        <p:txBody>
          <a:bodyPr>
            <a:normAutofit/>
          </a:bodyPr>
          <a:lstStyle/>
          <a:p>
            <a:pPr algn="just"/>
            <a:r>
              <a:rPr lang="en-GB" dirty="0"/>
              <a:t>The ions are formed by the </a:t>
            </a:r>
            <a:r>
              <a:rPr lang="en-GB" b="1" dirty="0"/>
              <a:t>action of an electric field, ionizing and ultraviolet radiation</a:t>
            </a:r>
            <a:r>
              <a:rPr lang="en-GB" dirty="0"/>
              <a:t>, and so called </a:t>
            </a:r>
            <a:r>
              <a:rPr lang="en-GB" b="1" dirty="0" smtClean="0"/>
              <a:t>Lenard </a:t>
            </a:r>
            <a:r>
              <a:rPr lang="en-GB" b="1" dirty="0"/>
              <a:t>effect</a:t>
            </a:r>
            <a:r>
              <a:rPr lang="en-GB" dirty="0"/>
              <a:t>.</a:t>
            </a:r>
            <a:endParaRPr lang="cs-CZ" dirty="0"/>
          </a:p>
          <a:p>
            <a:pPr algn="just"/>
            <a:endParaRPr lang="cs-CZ" dirty="0"/>
          </a:p>
          <a:p>
            <a:pPr algn="just"/>
            <a:r>
              <a:rPr lang="en-GB" dirty="0"/>
              <a:t>The </a:t>
            </a:r>
            <a:r>
              <a:rPr lang="en-GB" b="1" dirty="0"/>
              <a:t>Lenard effect </a:t>
            </a:r>
            <a:r>
              <a:rPr lang="en-GB" dirty="0"/>
              <a:t>(Also called spray electrification, waterfall effect) occurs when water is sprayed into the air or cracked gas bubbles on the water surface, creating positive and negative ions by separating small particles from the water surface. The whole fluid is therefore divided into small negative particles and larger positive drops.</a:t>
            </a:r>
            <a:endParaRPr lang="cs-CZ" dirty="0"/>
          </a:p>
          <a:p>
            <a:pPr algn="just"/>
            <a:endParaRPr lang="cs-CZ" dirty="0" smtClean="0"/>
          </a:p>
          <a:p>
            <a:pPr algn="just"/>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1702507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t>Effects of Ions on Human Organism</a:t>
            </a:r>
            <a:endParaRPr lang="en-US" b="1" dirty="0"/>
          </a:p>
        </p:txBody>
      </p:sp>
      <p:sp>
        <p:nvSpPr>
          <p:cNvPr id="3" name="Zástupný symbol pro obsah 2"/>
          <p:cNvSpPr>
            <a:spLocks noGrp="1"/>
          </p:cNvSpPr>
          <p:nvPr>
            <p:ph idx="1"/>
          </p:nvPr>
        </p:nvSpPr>
        <p:spPr>
          <a:xfrm>
            <a:off x="838200" y="1825625"/>
            <a:ext cx="10515600" cy="4176478"/>
          </a:xfrm>
        </p:spPr>
        <p:txBody>
          <a:bodyPr>
            <a:normAutofit fontScale="92500"/>
          </a:bodyPr>
          <a:lstStyle/>
          <a:p>
            <a:pPr algn="just"/>
            <a:r>
              <a:rPr lang="en-GB" b="1" dirty="0" smtClean="0"/>
              <a:t>Aeroions </a:t>
            </a:r>
            <a:r>
              <a:rPr lang="en-GB" dirty="0"/>
              <a:t>primarily serve to accelerate biochemical reactions. Small or even negative ions are positive for the organism. </a:t>
            </a:r>
            <a:endParaRPr lang="cs-CZ" dirty="0" smtClean="0"/>
          </a:p>
          <a:p>
            <a:pPr algn="just"/>
            <a:endParaRPr lang="cs-CZ" b="1" dirty="0"/>
          </a:p>
          <a:p>
            <a:pPr algn="just"/>
            <a:r>
              <a:rPr lang="en-GB" b="1" dirty="0"/>
              <a:t>Negative ions </a:t>
            </a:r>
            <a:r>
              <a:rPr lang="en-GB" dirty="0"/>
              <a:t>(anions) in the body to cause an increase in blood pH, decrease blood pressure, decrease in oxygen consumption, </a:t>
            </a:r>
            <a:r>
              <a:rPr lang="en-GB" dirty="0" err="1"/>
              <a:t>increas</a:t>
            </a:r>
            <a:r>
              <a:rPr lang="en-GB" dirty="0"/>
              <a:t> metabolism of water soluble vitamins, increase of mucosal secretory activity and increase resistance to viral diseases</a:t>
            </a:r>
            <a:r>
              <a:rPr lang="en-GB" dirty="0" smtClean="0"/>
              <a:t>.</a:t>
            </a:r>
            <a:endParaRPr lang="cs-CZ" dirty="0" smtClean="0"/>
          </a:p>
          <a:p>
            <a:pPr algn="just"/>
            <a:endParaRPr lang="cs-CZ" dirty="0"/>
          </a:p>
          <a:p>
            <a:pPr algn="just"/>
            <a:r>
              <a:rPr lang="en-GB" b="1" dirty="0"/>
              <a:t>Positive ions </a:t>
            </a:r>
            <a:r>
              <a:rPr lang="en-GB" dirty="0"/>
              <a:t>(cations) cause a decrease in blood pH, increase in blood pressure, decrease in cholesterol levels, drying of mucous membranes.</a:t>
            </a:r>
            <a:endParaRPr lang="cs-CZ" dirty="0"/>
          </a:p>
          <a:p>
            <a:pPr marL="0" indent="0" algn="just">
              <a:buNone/>
            </a:pPr>
            <a:endParaRPr lang="cs-CZ" dirty="0"/>
          </a:p>
          <a:p>
            <a:pPr marL="0" indent="0" algn="just">
              <a:buNone/>
            </a:pPr>
            <a:endParaRPr lang="cs-CZ" dirty="0"/>
          </a:p>
          <a:p>
            <a:pPr algn="just"/>
            <a:endParaRPr lang="cs-CZ" dirty="0" smtClean="0"/>
          </a:p>
          <a:p>
            <a:pPr algn="just"/>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708007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Optimization</a:t>
            </a:r>
            <a:r>
              <a:rPr lang="cs-CZ" b="1" dirty="0" smtClean="0"/>
              <a:t> of </a:t>
            </a:r>
            <a:r>
              <a:rPr lang="cs-CZ" b="1" dirty="0" err="1" smtClean="0"/>
              <a:t>Electro-Ionic</a:t>
            </a:r>
            <a:r>
              <a:rPr lang="cs-CZ" b="1" dirty="0" smtClean="0"/>
              <a:t> </a:t>
            </a:r>
            <a:r>
              <a:rPr lang="cs-CZ" b="1" dirty="0" err="1" smtClean="0"/>
              <a:t>Microclimate</a:t>
            </a:r>
            <a:endParaRPr lang="cs-CZ" b="1" dirty="0"/>
          </a:p>
        </p:txBody>
      </p:sp>
      <p:sp>
        <p:nvSpPr>
          <p:cNvPr id="3" name="Zástupný symbol pro obsah 2"/>
          <p:cNvSpPr>
            <a:spLocks noGrp="1"/>
          </p:cNvSpPr>
          <p:nvPr>
            <p:ph idx="1"/>
          </p:nvPr>
        </p:nvSpPr>
        <p:spPr>
          <a:xfrm>
            <a:off x="838200" y="1825625"/>
            <a:ext cx="10515600" cy="4176478"/>
          </a:xfrm>
        </p:spPr>
        <p:txBody>
          <a:bodyPr>
            <a:normAutofit fontScale="92500" lnSpcReduction="10000"/>
          </a:bodyPr>
          <a:lstStyle/>
          <a:p>
            <a:r>
              <a:rPr lang="en-GB" dirty="0"/>
              <a:t>Optimization of electro-ionic </a:t>
            </a:r>
            <a:r>
              <a:rPr lang="en-GB" dirty="0" err="1"/>
              <a:t>moicroclimate</a:t>
            </a:r>
            <a:r>
              <a:rPr lang="en-GB" dirty="0"/>
              <a:t> can be done either </a:t>
            </a:r>
            <a:r>
              <a:rPr lang="en-GB" b="1" dirty="0"/>
              <a:t>intervention to the source</a:t>
            </a:r>
            <a:r>
              <a:rPr lang="en-GB" dirty="0"/>
              <a:t> or </a:t>
            </a:r>
            <a:r>
              <a:rPr lang="en-GB" b="1" dirty="0"/>
              <a:t>intervention in the transmission field.</a:t>
            </a:r>
            <a:endParaRPr lang="cs-CZ" dirty="0"/>
          </a:p>
          <a:p>
            <a:pPr algn="just"/>
            <a:endParaRPr lang="cs-CZ" dirty="0"/>
          </a:p>
          <a:p>
            <a:pPr algn="just"/>
            <a:r>
              <a:rPr lang="en-GB" dirty="0" smtClean="0"/>
              <a:t>Occurrence </a:t>
            </a:r>
            <a:r>
              <a:rPr lang="en-GB" dirty="0" err="1"/>
              <a:t>aeroins</a:t>
            </a:r>
            <a:r>
              <a:rPr lang="en-GB" dirty="0"/>
              <a:t> significantly influences and used building materials and surface finish. </a:t>
            </a:r>
            <a:endParaRPr lang="cs-CZ" dirty="0"/>
          </a:p>
          <a:p>
            <a:r>
              <a:rPr lang="en-GB" dirty="0"/>
              <a:t>One way to prevent </a:t>
            </a:r>
            <a:r>
              <a:rPr lang="en-GB" dirty="0" err="1"/>
              <a:t>aeroion</a:t>
            </a:r>
            <a:r>
              <a:rPr lang="en-GB" dirty="0"/>
              <a:t> destruction is to limit transmission activities</a:t>
            </a:r>
            <a:r>
              <a:rPr lang="en-GB" dirty="0" smtClean="0"/>
              <a:t>.</a:t>
            </a:r>
            <a:endParaRPr lang="cs-CZ" dirty="0" smtClean="0"/>
          </a:p>
          <a:p>
            <a:endParaRPr lang="cs-CZ" dirty="0"/>
          </a:p>
          <a:p>
            <a:r>
              <a:rPr lang="en-GB" dirty="0" smtClean="0"/>
              <a:t> </a:t>
            </a:r>
            <a:r>
              <a:rPr lang="en-GB" dirty="0"/>
              <a:t>The second option is to install </a:t>
            </a:r>
            <a:r>
              <a:rPr lang="en-GB" dirty="0" err="1"/>
              <a:t>aerosone</a:t>
            </a:r>
            <a:r>
              <a:rPr lang="en-GB" dirty="0"/>
              <a:t> ionizers. For practical use, hydrodynamic, corona discharge and ceiling electrode ionizers are currently being manufactured.</a:t>
            </a:r>
            <a:endParaRPr lang="cs-CZ" dirty="0"/>
          </a:p>
          <a:p>
            <a:pPr algn="just"/>
            <a:endParaRPr lang="cs-CZ" dirty="0" smtClean="0"/>
          </a:p>
          <a:p>
            <a:pPr algn="just"/>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7765234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1844</TotalTime>
  <Words>294</Words>
  <Application>Microsoft Office PowerPoint</Application>
  <PresentationFormat>Širokoúhlá obrazovka</PresentationFormat>
  <Paragraphs>26</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Calibri</vt:lpstr>
      <vt:lpstr>Calibri Light</vt:lpstr>
      <vt:lpstr>Motiv Office</vt:lpstr>
      <vt:lpstr>11. Electro-Ionic Microclimate</vt:lpstr>
      <vt:lpstr>Electro-Ionic Microclimate</vt:lpstr>
      <vt:lpstr>Sources of Ionization Energy</vt:lpstr>
      <vt:lpstr>Effects of Ions on Human Organism</vt:lpstr>
      <vt:lpstr>Optimization of Electro-Ionic Microclimate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Michal Kraus</cp:lastModifiedBy>
  <cp:revision>75</cp:revision>
  <dcterms:created xsi:type="dcterms:W3CDTF">2017-05-10T10:51:34Z</dcterms:created>
  <dcterms:modified xsi:type="dcterms:W3CDTF">2017-07-04T19:47:15Z</dcterms:modified>
</cp:coreProperties>
</file>