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80" r:id="rId4"/>
    <p:sldId id="281" r:id="rId5"/>
    <p:sldId id="282" r:id="rId6"/>
    <p:sldId id="283" r:id="rId7"/>
    <p:sldId id="301" r:id="rId8"/>
    <p:sldId id="300" r:id="rId9"/>
    <p:sldId id="299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3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68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89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04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86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07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81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054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97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15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65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55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55A62198-121B-4310-8074-45A652EF1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32646"/>
            <a:ext cx="9144000" cy="2387600"/>
          </a:xfrm>
        </p:spPr>
        <p:txBody>
          <a:bodyPr>
            <a:normAutofit/>
          </a:bodyPr>
          <a:lstStyle/>
          <a:p>
            <a:r>
              <a:rPr lang="cs-CZ" b="1" dirty="0" smtClean="0"/>
              <a:t>1. Buildings </a:t>
            </a:r>
            <a:r>
              <a:rPr lang="cs-CZ" b="1" dirty="0"/>
              <a:t>and </a:t>
            </a:r>
            <a:r>
              <a:rPr lang="cs-CZ" b="1" dirty="0" err="1"/>
              <a:t>Environment</a:t>
            </a:r>
            <a:endParaRPr lang="cs-CZ" b="1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464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Indoor Environment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The indoor environment </a:t>
            </a:r>
            <a:r>
              <a:rPr lang="en-US" dirty="0"/>
              <a:t>is an environment without direct connection to the outdoor environment.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en-US" dirty="0"/>
              <a:t>The indoor environment of buildings can be divided into</a:t>
            </a:r>
            <a:r>
              <a:rPr lang="en-US" dirty="0" smtClean="0"/>
              <a:t>:</a:t>
            </a:r>
            <a:endParaRPr lang="cs-CZ" dirty="0" smtClean="0"/>
          </a:p>
          <a:p>
            <a:pPr lvl="1" algn="just"/>
            <a:r>
              <a:rPr lang="en-US" sz="2800" b="1" dirty="0" smtClean="0"/>
              <a:t>Residential </a:t>
            </a:r>
            <a:r>
              <a:rPr lang="en-US" sz="2800" b="1" dirty="0"/>
              <a:t>environment</a:t>
            </a:r>
          </a:p>
          <a:p>
            <a:pPr lvl="1" algn="just"/>
            <a:r>
              <a:rPr lang="en-US" sz="2800" b="1" dirty="0" smtClean="0"/>
              <a:t>Work </a:t>
            </a:r>
            <a:r>
              <a:rPr lang="en-US" sz="2800" b="1" dirty="0"/>
              <a:t>environment</a:t>
            </a:r>
          </a:p>
          <a:p>
            <a:pPr lvl="1" algn="just"/>
            <a:r>
              <a:rPr lang="en-US" sz="2800" b="1" dirty="0" smtClean="0"/>
              <a:t>Civic </a:t>
            </a:r>
            <a:r>
              <a:rPr lang="en-US" sz="2800" b="1" dirty="0"/>
              <a:t>amenities</a:t>
            </a:r>
          </a:p>
          <a:p>
            <a:pPr lvl="1" algn="just"/>
            <a:r>
              <a:rPr lang="en-US" sz="2800" b="1" dirty="0" smtClean="0"/>
              <a:t>Other </a:t>
            </a:r>
            <a:r>
              <a:rPr lang="en-US" sz="2800" b="1" dirty="0"/>
              <a:t>premises </a:t>
            </a:r>
            <a:r>
              <a:rPr lang="en-US" sz="2800" dirty="0"/>
              <a:t>(Vehicles and other constructions, ...)</a:t>
            </a:r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37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Sick Building Syndrome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In 1983, </a:t>
            </a:r>
            <a:r>
              <a:rPr lang="en-US" dirty="0" smtClean="0"/>
              <a:t>WHO </a:t>
            </a:r>
            <a:r>
              <a:rPr lang="en-US" dirty="0"/>
              <a:t>defined these health problems such as Sick Building Syndrome (SBS). </a:t>
            </a:r>
            <a:r>
              <a:rPr lang="en-US" dirty="0" smtClean="0"/>
              <a:t>Today</a:t>
            </a:r>
            <a:r>
              <a:rPr lang="en-US" dirty="0"/>
              <a:t>, it is already almost 85 %. </a:t>
            </a:r>
            <a:endParaRPr lang="cs-CZ" b="1" dirty="0"/>
          </a:p>
          <a:p>
            <a:pPr algn="just"/>
            <a:r>
              <a:rPr lang="en-US" b="1" dirty="0"/>
              <a:t>Sick Building Syndrome can be described as a group of more or less serious diseases and health problems that occur during a long stay in closed rooms. Common symptoms </a:t>
            </a:r>
            <a:r>
              <a:rPr lang="en-US" b="1" dirty="0" smtClean="0"/>
              <a:t>are</a:t>
            </a:r>
            <a:r>
              <a:rPr lang="cs-CZ" b="1" dirty="0" smtClean="0"/>
              <a:t>:</a:t>
            </a:r>
            <a:endParaRPr lang="en-US" b="1" dirty="0"/>
          </a:p>
          <a:p>
            <a:pPr lvl="1" algn="just"/>
            <a:r>
              <a:rPr lang="en-US" b="1" dirty="0" smtClean="0"/>
              <a:t>Development </a:t>
            </a:r>
            <a:r>
              <a:rPr lang="en-US" b="1" dirty="0"/>
              <a:t>of allergies</a:t>
            </a:r>
          </a:p>
          <a:p>
            <a:pPr lvl="1" algn="just"/>
            <a:r>
              <a:rPr lang="en-US" b="1" dirty="0" smtClean="0"/>
              <a:t>Asthma</a:t>
            </a:r>
            <a:r>
              <a:rPr lang="en-US" b="1" dirty="0"/>
              <a:t>, repeated airway inflammation</a:t>
            </a:r>
          </a:p>
          <a:p>
            <a:pPr lvl="1" algn="just"/>
            <a:r>
              <a:rPr lang="en-US" b="1" dirty="0" smtClean="0"/>
              <a:t>Headache</a:t>
            </a:r>
            <a:r>
              <a:rPr lang="en-US" b="1" dirty="0"/>
              <a:t>, eye irritation</a:t>
            </a:r>
          </a:p>
          <a:p>
            <a:pPr lvl="1" algn="just"/>
            <a:r>
              <a:rPr lang="en-US" b="1" dirty="0" smtClean="0"/>
              <a:t>Increased </a:t>
            </a:r>
            <a:r>
              <a:rPr lang="en-US" b="1" dirty="0"/>
              <a:t>blood pressure, cholesterol</a:t>
            </a:r>
          </a:p>
          <a:p>
            <a:pPr lvl="1" algn="just"/>
            <a:r>
              <a:rPr lang="en-US" b="1" dirty="0" smtClean="0"/>
              <a:t>Cardiovascular </a:t>
            </a:r>
            <a:r>
              <a:rPr lang="en-US" b="1" dirty="0"/>
              <a:t>diseases</a:t>
            </a:r>
          </a:p>
          <a:p>
            <a:pPr lvl="1" algn="just"/>
            <a:r>
              <a:rPr lang="en-US" b="1" dirty="0" smtClean="0"/>
              <a:t>Depression</a:t>
            </a:r>
            <a:r>
              <a:rPr lang="en-US" b="1" dirty="0"/>
              <a:t>, neurosis, impaired immunity ... </a:t>
            </a:r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488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Factors of the Indoor Environment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Factors affecting the quality of the indoor environment or the internal microclimate of buildings include</a:t>
            </a:r>
            <a:r>
              <a:rPr lang="en-US" dirty="0" smtClean="0"/>
              <a:t>:</a:t>
            </a:r>
            <a:endParaRPr lang="cs-CZ" dirty="0" smtClean="0"/>
          </a:p>
          <a:p>
            <a:pPr lvl="1" algn="just"/>
            <a:r>
              <a:rPr lang="en-US" sz="2800" b="1" dirty="0" smtClean="0"/>
              <a:t>Physical </a:t>
            </a:r>
            <a:r>
              <a:rPr lang="en-US" sz="2800" b="1" dirty="0"/>
              <a:t>factors </a:t>
            </a:r>
            <a:r>
              <a:rPr lang="en-US" sz="2800" dirty="0"/>
              <a:t>- temperature, humidity and air circulation, lighting, radiation, electromagnetic field, </a:t>
            </a:r>
            <a:r>
              <a:rPr lang="en-US" sz="2800" dirty="0" smtClean="0"/>
              <a:t>noise</a:t>
            </a:r>
            <a:endParaRPr lang="cs-CZ" sz="2800" dirty="0" smtClean="0"/>
          </a:p>
          <a:p>
            <a:pPr lvl="1" algn="just"/>
            <a:endParaRPr lang="en-US" sz="2800" dirty="0"/>
          </a:p>
          <a:p>
            <a:pPr lvl="1" algn="just"/>
            <a:r>
              <a:rPr lang="en-US" sz="2800" b="1" dirty="0" smtClean="0"/>
              <a:t>Chemical </a:t>
            </a:r>
            <a:r>
              <a:rPr lang="en-US" sz="2800" b="1" dirty="0"/>
              <a:t>factors </a:t>
            </a:r>
            <a:r>
              <a:rPr lang="en-US" sz="2800" dirty="0"/>
              <a:t>- inorganic substances, organic substances and fibrous </a:t>
            </a:r>
            <a:r>
              <a:rPr lang="en-US" sz="2800" dirty="0" smtClean="0"/>
              <a:t>materials</a:t>
            </a:r>
            <a:endParaRPr lang="cs-CZ" sz="2800" dirty="0" smtClean="0"/>
          </a:p>
          <a:p>
            <a:pPr lvl="1" algn="just"/>
            <a:endParaRPr lang="en-US" sz="2800" dirty="0"/>
          </a:p>
          <a:p>
            <a:pPr lvl="1" algn="just"/>
            <a:r>
              <a:rPr lang="en-US" sz="2800" b="1" dirty="0" smtClean="0"/>
              <a:t>Biological </a:t>
            </a:r>
            <a:r>
              <a:rPr lang="en-US" sz="2800" b="1" dirty="0"/>
              <a:t>factors</a:t>
            </a:r>
            <a:r>
              <a:rPr lang="en-US" sz="2800" dirty="0"/>
              <a:t> - bacteria, viruses, mites, molds, pollen, parts of plants, hair dust and domestic animal excrements</a:t>
            </a:r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518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Microclimate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Microclimate </a:t>
            </a:r>
            <a:r>
              <a:rPr lang="en-US" dirty="0"/>
              <a:t>is the climate of a very small or restricted area, especially when this differs from the climate of the surrounding area</a:t>
            </a:r>
            <a:r>
              <a:rPr lang="en-US" dirty="0" smtClean="0"/>
              <a:t>.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en-US" dirty="0" smtClean="0"/>
              <a:t> </a:t>
            </a:r>
            <a:r>
              <a:rPr lang="en-US" dirty="0"/>
              <a:t>The microclimate depends on the conditions prevailing in the area and its surroundings. </a:t>
            </a:r>
            <a:endParaRPr lang="cs-CZ" dirty="0" smtClean="0"/>
          </a:p>
          <a:p>
            <a:pPr algn="just"/>
            <a:endParaRPr lang="cs-CZ" sz="2800" dirty="0"/>
          </a:p>
          <a:p>
            <a:pPr algn="just"/>
            <a:r>
              <a:rPr lang="en-US" dirty="0"/>
              <a:t>Components of the indoor air environment of buildings intentionally created for human stay in confined spaces can generally be characterized as </a:t>
            </a:r>
            <a:r>
              <a:rPr lang="en-US" b="1" dirty="0"/>
              <a:t>internal (indoor) </a:t>
            </a:r>
            <a:r>
              <a:rPr lang="en-US" b="1" dirty="0" smtClean="0"/>
              <a:t>microclimate</a:t>
            </a:r>
            <a:r>
              <a:rPr lang="en-US" dirty="0" smtClean="0"/>
              <a:t>.</a:t>
            </a:r>
            <a:endParaRPr lang="cs-CZ" sz="2800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586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Microclimate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Microclimatic parameters are affected:</a:t>
            </a:r>
          </a:p>
          <a:p>
            <a:pPr lvl="1" algn="just"/>
            <a:r>
              <a:rPr lang="en-US" sz="2800" dirty="0" smtClean="0"/>
              <a:t>External </a:t>
            </a:r>
            <a:r>
              <a:rPr lang="en-US" sz="2800" dirty="0"/>
              <a:t>climatic conditions and air </a:t>
            </a:r>
            <a:r>
              <a:rPr lang="en-US" sz="2800" dirty="0" smtClean="0"/>
              <a:t>quality</a:t>
            </a:r>
            <a:endParaRPr lang="cs-CZ" sz="2800" dirty="0" smtClean="0"/>
          </a:p>
          <a:p>
            <a:pPr lvl="1" algn="just"/>
            <a:endParaRPr lang="en-US" sz="2800" dirty="0"/>
          </a:p>
          <a:p>
            <a:pPr lvl="1" algn="just"/>
            <a:r>
              <a:rPr lang="en-US" sz="2800" dirty="0" smtClean="0"/>
              <a:t>The </a:t>
            </a:r>
            <a:r>
              <a:rPr lang="en-US" sz="2800" dirty="0"/>
              <a:t>way of ventilation and </a:t>
            </a:r>
            <a:r>
              <a:rPr lang="en-US" sz="2800" dirty="0" smtClean="0"/>
              <a:t>heating</a:t>
            </a:r>
            <a:endParaRPr lang="cs-CZ" sz="2800" dirty="0" smtClean="0"/>
          </a:p>
          <a:p>
            <a:pPr lvl="1" algn="just"/>
            <a:endParaRPr lang="cs-CZ" sz="2800" dirty="0" smtClean="0"/>
          </a:p>
          <a:p>
            <a:pPr lvl="1" algn="just"/>
            <a:r>
              <a:rPr lang="en-US" sz="2800" dirty="0" smtClean="0"/>
              <a:t>Heat </a:t>
            </a:r>
            <a:r>
              <a:rPr lang="en-US" sz="2800" dirty="0"/>
              <a:t>load due to technology, quantity and activity of people, machines, devices and </a:t>
            </a:r>
            <a:r>
              <a:rPr lang="en-US" sz="2800" dirty="0" smtClean="0"/>
              <a:t>lighting</a:t>
            </a:r>
            <a:endParaRPr lang="cs-CZ" sz="2800" dirty="0" smtClean="0"/>
          </a:p>
          <a:p>
            <a:pPr lvl="1" algn="just"/>
            <a:endParaRPr lang="en-US" sz="2800" dirty="0"/>
          </a:p>
          <a:p>
            <a:pPr lvl="1" algn="just"/>
            <a:r>
              <a:rPr lang="en-US" sz="2800" dirty="0" smtClean="0"/>
              <a:t>Thermal-technical </a:t>
            </a:r>
            <a:r>
              <a:rPr lang="en-US" sz="2800" dirty="0"/>
              <a:t>properties of the building </a:t>
            </a:r>
            <a:endParaRPr lang="cs-CZ" sz="2800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950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Mass</a:t>
            </a:r>
            <a:r>
              <a:rPr lang="cs-CZ" b="1" dirty="0" smtClean="0"/>
              <a:t> Agens and </a:t>
            </a:r>
            <a:r>
              <a:rPr lang="cs-CZ" b="1" dirty="0" err="1" smtClean="0"/>
              <a:t>Energy</a:t>
            </a:r>
            <a:r>
              <a:rPr lang="cs-CZ" b="1" dirty="0" smtClean="0"/>
              <a:t> Agens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b="1" dirty="0" smtClean="0"/>
              <a:t>Agens</a:t>
            </a:r>
            <a:r>
              <a:rPr lang="en-US" dirty="0" smtClean="0"/>
              <a:t> are substances of a mass or energy nature acting on the subject:</a:t>
            </a:r>
          </a:p>
          <a:p>
            <a:pPr lvl="1" algn="just"/>
            <a:r>
              <a:rPr lang="en-US" sz="2800" b="1" dirty="0" smtClean="0"/>
              <a:t>Mass </a:t>
            </a:r>
            <a:r>
              <a:rPr lang="cs-CZ" sz="2800" b="1" dirty="0" smtClean="0"/>
              <a:t>a</a:t>
            </a:r>
            <a:r>
              <a:rPr lang="en-US" sz="2800" b="1" dirty="0" smtClean="0"/>
              <a:t>gens: </a:t>
            </a:r>
            <a:r>
              <a:rPr lang="en-US" sz="2800" dirty="0" smtClean="0"/>
              <a:t>toxic gaseous substances, solid aerosol, toxic gases, microbes, toxic liquids, liquid aerosol, odors, air movement, water vapor.</a:t>
            </a:r>
          </a:p>
          <a:p>
            <a:pPr lvl="1" algn="just"/>
            <a:r>
              <a:rPr lang="en-US" sz="2800" b="1" dirty="0" smtClean="0"/>
              <a:t>Energy </a:t>
            </a:r>
            <a:r>
              <a:rPr lang="en-US" sz="2800" b="1" dirty="0" err="1" smtClean="0"/>
              <a:t>agens</a:t>
            </a:r>
            <a:r>
              <a:rPr lang="en-US" sz="2800" b="1" dirty="0" smtClean="0"/>
              <a:t>: </a:t>
            </a:r>
            <a:r>
              <a:rPr lang="en-US" sz="2800" dirty="0" smtClean="0"/>
              <a:t>heat, light, UV radiation, laser radiation, ionizing radiation, ions in the air, static electricity, sound, vibration.</a:t>
            </a:r>
          </a:p>
          <a:p>
            <a:pPr algn="just"/>
            <a:r>
              <a:rPr lang="en-US" b="1" dirty="0" smtClean="0"/>
              <a:t>Pollutant </a:t>
            </a:r>
            <a:r>
              <a:rPr lang="en-US" dirty="0"/>
              <a:t>is gaseous, liquid or solid chemical, which has a harmful effect on living organisms at certain concentrations and duration of action</a:t>
            </a:r>
            <a:r>
              <a:rPr lang="en-US" dirty="0" smtClean="0"/>
              <a:t>.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91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Components of Indoor Environment</a:t>
            </a:r>
            <a:endParaRPr lang="en-US" b="1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Zástupný symbol pro obsah 11"/>
          <p:cNvSpPr>
            <a:spLocks noGrp="1"/>
          </p:cNvSpPr>
          <p:nvPr>
            <p:ph idx="1"/>
          </p:nvPr>
        </p:nvSpPr>
        <p:spPr>
          <a:xfrm>
            <a:off x="1178613" y="2588763"/>
            <a:ext cx="5324856" cy="3148711"/>
          </a:xfrm>
        </p:spPr>
        <p:txBody>
          <a:bodyPr>
            <a:normAutofit/>
          </a:bodyPr>
          <a:lstStyle/>
          <a:p>
            <a:r>
              <a:rPr lang="en-US" dirty="0" smtClean="0"/>
              <a:t>Thermal - humidity microclimate</a:t>
            </a:r>
          </a:p>
          <a:p>
            <a:r>
              <a:rPr lang="en-US" dirty="0" smtClean="0"/>
              <a:t>Odor microclimate</a:t>
            </a:r>
          </a:p>
          <a:p>
            <a:r>
              <a:rPr lang="en-US" dirty="0" smtClean="0"/>
              <a:t>Microbial microclimate</a:t>
            </a:r>
          </a:p>
          <a:p>
            <a:r>
              <a:rPr lang="en-US" dirty="0" smtClean="0"/>
              <a:t>Light microclimate</a:t>
            </a:r>
          </a:p>
          <a:p>
            <a:r>
              <a:rPr lang="en-US" dirty="0" smtClean="0"/>
              <a:t>Acoustic microclimate</a:t>
            </a:r>
          </a:p>
          <a:p>
            <a:r>
              <a:rPr lang="en-US" dirty="0" smtClean="0"/>
              <a:t>Ionization microclimate</a:t>
            </a:r>
          </a:p>
          <a:p>
            <a:endParaRPr lang="en-US" dirty="0"/>
          </a:p>
        </p:txBody>
      </p:sp>
      <p:sp>
        <p:nvSpPr>
          <p:cNvPr id="13" name="Zástupný symbol pro obsah 11"/>
          <p:cNvSpPr txBox="1">
            <a:spLocks/>
          </p:cNvSpPr>
          <p:nvPr/>
        </p:nvSpPr>
        <p:spPr>
          <a:xfrm>
            <a:off x="6548974" y="2588763"/>
            <a:ext cx="5324856" cy="3148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Aerosol microclimate</a:t>
            </a:r>
          </a:p>
          <a:p>
            <a:r>
              <a:rPr lang="en-US" dirty="0" smtClean="0"/>
              <a:t>Toxic microclimate</a:t>
            </a:r>
          </a:p>
          <a:p>
            <a:r>
              <a:rPr lang="en-US" dirty="0" smtClean="0"/>
              <a:t>Electrostatic microclimate</a:t>
            </a:r>
          </a:p>
          <a:p>
            <a:r>
              <a:rPr lang="en-US" dirty="0" smtClean="0"/>
              <a:t>Electromagnetic microclimate</a:t>
            </a:r>
          </a:p>
          <a:p>
            <a:r>
              <a:rPr lang="en-US" dirty="0" smtClean="0"/>
              <a:t>Electro-ionic climate</a:t>
            </a:r>
          </a:p>
          <a:p>
            <a:r>
              <a:rPr lang="en-US" dirty="0" smtClean="0"/>
              <a:t>Psychic microclimate</a:t>
            </a:r>
          </a:p>
          <a:p>
            <a:endParaRPr lang="en-US" dirty="0"/>
          </a:p>
        </p:txBody>
      </p:sp>
      <p:sp>
        <p:nvSpPr>
          <p:cNvPr id="14" name="Zástupný symbol pro obsah 2"/>
          <p:cNvSpPr txBox="1">
            <a:spLocks/>
          </p:cNvSpPr>
          <p:nvPr/>
        </p:nvSpPr>
        <p:spPr>
          <a:xfrm>
            <a:off x="838200" y="1825625"/>
            <a:ext cx="10515600" cy="6282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</a:t>
            </a:r>
            <a:r>
              <a:rPr lang="en-US" b="1" dirty="0"/>
              <a:t>indoor environment </a:t>
            </a:r>
            <a:r>
              <a:rPr lang="en-US" dirty="0"/>
              <a:t>is made up of a variety of different </a:t>
            </a:r>
            <a:r>
              <a:rPr lang="en-US" dirty="0" smtClean="0"/>
              <a:t>components</a:t>
            </a:r>
            <a:r>
              <a:rPr lang="cs-CZ" dirty="0" smtClean="0"/>
              <a:t>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3610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Sources of </a:t>
            </a:r>
            <a:r>
              <a:rPr lang="cs-CZ" b="1" dirty="0" smtClean="0"/>
              <a:t>P</a:t>
            </a:r>
            <a:r>
              <a:rPr lang="en-US" b="1" dirty="0" err="1" smtClean="0"/>
              <a:t>ollution</a:t>
            </a:r>
            <a:r>
              <a:rPr lang="en-US" b="1" dirty="0" smtClean="0"/>
              <a:t> </a:t>
            </a:r>
            <a:r>
              <a:rPr lang="en-US" b="1" dirty="0"/>
              <a:t>and </a:t>
            </a:r>
            <a:r>
              <a:rPr lang="cs-CZ" b="1" dirty="0" smtClean="0"/>
              <a:t>P</a:t>
            </a:r>
            <a:r>
              <a:rPr lang="en-US" b="1" dirty="0" err="1" smtClean="0"/>
              <a:t>ollutants</a:t>
            </a:r>
            <a:r>
              <a:rPr lang="en-US" b="1" dirty="0" smtClean="0"/>
              <a:t>:</a:t>
            </a:r>
            <a:endParaRPr lang="cs-CZ" b="1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Zástupný symbol pro obsah 2"/>
          <p:cNvSpPr txBox="1">
            <a:spLocks/>
          </p:cNvSpPr>
          <p:nvPr/>
        </p:nvSpPr>
        <p:spPr>
          <a:xfrm>
            <a:off x="838200" y="1825625"/>
            <a:ext cx="10515600" cy="414800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b="1" dirty="0" smtClean="0"/>
              <a:t>Outdoor air: </a:t>
            </a:r>
            <a:r>
              <a:rPr lang="en-US" dirty="0" smtClean="0"/>
              <a:t>Carbon, nitrogen and sulfur oxides, ozone, solid particles, volatile organic compounds, polycyclic aromatic hydrocarbons, allergens (pollen)</a:t>
            </a:r>
          </a:p>
          <a:p>
            <a:pPr lvl="0"/>
            <a:r>
              <a:rPr lang="en-US" b="1" dirty="0" smtClean="0"/>
              <a:t>Outdoor environment: </a:t>
            </a:r>
            <a:r>
              <a:rPr lang="en-US" dirty="0" smtClean="0"/>
              <a:t>Soil gas, water</a:t>
            </a:r>
          </a:p>
          <a:p>
            <a:pPr lvl="0"/>
            <a:r>
              <a:rPr lang="en-US" b="1" dirty="0" smtClean="0"/>
              <a:t>Building:  </a:t>
            </a:r>
            <a:r>
              <a:rPr lang="en-US" dirty="0" smtClean="0"/>
              <a:t>Formaldehyde, Benzene, Asbestos, Toluene, Solids, Volatile Organic Compounds</a:t>
            </a:r>
          </a:p>
          <a:p>
            <a:pPr lvl="0"/>
            <a:r>
              <a:rPr lang="en-US" b="1" dirty="0" smtClean="0"/>
              <a:t>Electrical devices: </a:t>
            </a:r>
            <a:r>
              <a:rPr lang="en-US" dirty="0" smtClean="0"/>
              <a:t>Volatile organic substances</a:t>
            </a:r>
          </a:p>
          <a:p>
            <a:pPr lvl="0"/>
            <a:r>
              <a:rPr lang="en-US" b="1" dirty="0" smtClean="0"/>
              <a:t>Garages: </a:t>
            </a:r>
            <a:r>
              <a:rPr lang="en-US" dirty="0" smtClean="0"/>
              <a:t>Carbon oxides, nitrogen oxides, solid particles, volatile organic compounds, polycyclic aromatic hydrocarbons</a:t>
            </a:r>
          </a:p>
          <a:p>
            <a:pPr lvl="0"/>
            <a:r>
              <a:rPr lang="en-US" b="1" dirty="0" smtClean="0"/>
              <a:t>Heating, hot water, cooking: </a:t>
            </a:r>
            <a:r>
              <a:rPr lang="en-US" dirty="0" smtClean="0"/>
              <a:t>carbon and nitrogen oxide, solid particles, volatile organic compounds, polycyclic aromatic hydrocarbons</a:t>
            </a:r>
          </a:p>
          <a:p>
            <a:pPr lvl="0"/>
            <a:r>
              <a:rPr lang="en-US" b="1" dirty="0" smtClean="0"/>
              <a:t>Activities in the building: </a:t>
            </a:r>
            <a:r>
              <a:rPr lang="en-US" dirty="0" smtClean="0"/>
              <a:t>Volatile organic substances, solid particles</a:t>
            </a:r>
          </a:p>
          <a:p>
            <a:pPr lvl="0"/>
            <a:r>
              <a:rPr lang="en-US" b="1" dirty="0" smtClean="0"/>
              <a:t>People: </a:t>
            </a:r>
            <a:r>
              <a:rPr lang="en-US" dirty="0" smtClean="0"/>
              <a:t>Cigarette smoke, solid particles, volatile organic compounds, odors (</a:t>
            </a:r>
            <a:r>
              <a:rPr lang="en-US" dirty="0" err="1" smtClean="0"/>
              <a:t>biofeeds</a:t>
            </a:r>
            <a:r>
              <a:rPr lang="en-US" dirty="0" smtClean="0"/>
              <a:t>), (micro) biological contamination, allergens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18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1839</TotalTime>
  <Words>593</Words>
  <Application>Microsoft Office PowerPoint</Application>
  <PresentationFormat>Širokoúhlá obrazovka</PresentationFormat>
  <Paragraphs>68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1. Buildings and Environment</vt:lpstr>
      <vt:lpstr>Indoor Environment</vt:lpstr>
      <vt:lpstr>Sick Building Syndrome</vt:lpstr>
      <vt:lpstr>Factors of the Indoor Environment</vt:lpstr>
      <vt:lpstr>Microclimate</vt:lpstr>
      <vt:lpstr>Microclimate</vt:lpstr>
      <vt:lpstr>Mass Agens and Energy Agens</vt:lpstr>
      <vt:lpstr>Components of Indoor Environment</vt:lpstr>
      <vt:lpstr>Sources of Pollution and Pollutants: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předmětu dle IS</dc:title>
  <dc:creator>Kratka</dc:creator>
  <cp:lastModifiedBy>Michal Kraus</cp:lastModifiedBy>
  <cp:revision>63</cp:revision>
  <dcterms:created xsi:type="dcterms:W3CDTF">2017-05-10T10:51:34Z</dcterms:created>
  <dcterms:modified xsi:type="dcterms:W3CDTF">2017-07-04T19:23:09Z</dcterms:modified>
</cp:coreProperties>
</file>