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3" r:id="rId3"/>
    <p:sldId id="264" r:id="rId4"/>
    <p:sldId id="265" r:id="rId5"/>
    <p:sldId id="266" r:id="rId6"/>
    <p:sldId id="267"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9" autoAdjust="0"/>
    <p:restoredTop sz="94660"/>
  </p:normalViewPr>
  <p:slideViewPr>
    <p:cSldViewPr snapToGrid="0">
      <p:cViewPr varScale="1">
        <p:scale>
          <a:sx n="60" d="100"/>
          <a:sy n="60" d="100"/>
        </p:scale>
        <p:origin x="96"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01.05.2018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01.05.2018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01.05.2018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01.05.2018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01.05.2018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524000" y="1932646"/>
            <a:ext cx="9144000" cy="2387600"/>
          </a:xfrm>
        </p:spPr>
        <p:txBody>
          <a:bodyPr>
            <a:normAutofit/>
          </a:bodyPr>
          <a:lstStyle/>
          <a:p>
            <a:r>
              <a:rPr lang="cs-CZ" b="1" dirty="0" smtClean="0"/>
              <a:t>9. </a:t>
            </a:r>
            <a:r>
              <a:rPr lang="cs-CZ" b="1" dirty="0" err="1" smtClean="0"/>
              <a:t>Vertical</a:t>
            </a:r>
            <a:r>
              <a:rPr lang="cs-CZ" b="1" dirty="0" smtClean="0"/>
              <a:t> </a:t>
            </a:r>
            <a:r>
              <a:rPr lang="cs-CZ" b="1" dirty="0" err="1" smtClean="0"/>
              <a:t>Load-Bearing</a:t>
            </a:r>
            <a:r>
              <a:rPr lang="cs-CZ" b="1" dirty="0" smtClean="0"/>
              <a:t> </a:t>
            </a:r>
            <a:r>
              <a:rPr lang="cs-CZ" b="1" dirty="0" err="1" smtClean="0"/>
              <a:t>Masonry</a:t>
            </a:r>
            <a:r>
              <a:rPr lang="cs-CZ" b="1" dirty="0" smtClean="0"/>
              <a:t> </a:t>
            </a:r>
            <a:r>
              <a:rPr lang="cs-CZ" b="1" dirty="0" err="1" smtClean="0"/>
              <a:t>Structures</a:t>
            </a:r>
            <a:endParaRPr lang="cs-CZ"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624648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Vertical</a:t>
            </a:r>
            <a:r>
              <a:rPr lang="cs-CZ" b="1" dirty="0" smtClean="0"/>
              <a:t> </a:t>
            </a:r>
            <a:r>
              <a:rPr lang="cs-CZ" b="1" dirty="0" err="1" smtClean="0"/>
              <a:t>Load-bearing</a:t>
            </a:r>
            <a:r>
              <a:rPr lang="cs-CZ" b="1" dirty="0"/>
              <a:t> </a:t>
            </a:r>
            <a:r>
              <a:rPr lang="cs-CZ" b="1" dirty="0" err="1" smtClean="0"/>
              <a:t>Masonry</a:t>
            </a:r>
            <a:r>
              <a:rPr lang="cs-CZ" b="1" dirty="0" smtClean="0"/>
              <a:t> </a:t>
            </a:r>
            <a:r>
              <a:rPr lang="cs-CZ" b="1" dirty="0" err="1" smtClean="0"/>
              <a:t>Structures</a:t>
            </a:r>
            <a:endParaRPr lang="cs-CZ"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en-US" dirty="0"/>
              <a:t>The basic function of </a:t>
            </a:r>
            <a:r>
              <a:rPr lang="en-US" b="1" dirty="0"/>
              <a:t>vertical load-bearing structures</a:t>
            </a:r>
            <a:r>
              <a:rPr lang="en-US" dirty="0"/>
              <a:t> is to transfer all loads from horizontal structures to the foundations of the object and stiffened the object</a:t>
            </a:r>
            <a:r>
              <a:rPr lang="en-US" dirty="0" smtClean="0"/>
              <a:t>.</a:t>
            </a:r>
            <a:r>
              <a:rPr lang="cs-CZ" dirty="0" smtClean="0"/>
              <a:t> </a:t>
            </a:r>
            <a:r>
              <a:rPr lang="en-US" dirty="0"/>
              <a:t>Other features may be dividing, thermal, acoustic, fireproof or aesthetic</a:t>
            </a:r>
            <a:r>
              <a:rPr lang="en-US" dirty="0" smtClean="0"/>
              <a:t>.</a:t>
            </a:r>
            <a:r>
              <a:rPr lang="cs-CZ" dirty="0" smtClean="0"/>
              <a:t> </a:t>
            </a:r>
            <a:r>
              <a:rPr lang="cs-CZ" dirty="0" err="1" smtClean="0"/>
              <a:t>Structures</a:t>
            </a:r>
            <a:r>
              <a:rPr lang="cs-CZ" dirty="0" smtClean="0"/>
              <a:t>: </a:t>
            </a:r>
            <a:r>
              <a:rPr lang="cs-CZ" b="1" dirty="0" err="1"/>
              <a:t>t</a:t>
            </a:r>
            <a:r>
              <a:rPr lang="cs-CZ" b="1" dirty="0" err="1" smtClean="0"/>
              <a:t>he</a:t>
            </a:r>
            <a:r>
              <a:rPr lang="cs-CZ" b="1" dirty="0" smtClean="0"/>
              <a:t> </a:t>
            </a:r>
            <a:r>
              <a:rPr lang="cs-CZ" b="1" dirty="0" err="1" smtClean="0"/>
              <a:t>walls</a:t>
            </a:r>
            <a:r>
              <a:rPr lang="cs-CZ" b="1" dirty="0" smtClean="0"/>
              <a:t>, </a:t>
            </a:r>
            <a:r>
              <a:rPr lang="cs-CZ" b="1" dirty="0" err="1"/>
              <a:t>t</a:t>
            </a:r>
            <a:r>
              <a:rPr lang="cs-CZ" b="1" dirty="0" err="1" smtClean="0"/>
              <a:t>he</a:t>
            </a:r>
            <a:r>
              <a:rPr lang="cs-CZ" dirty="0"/>
              <a:t> </a:t>
            </a:r>
            <a:r>
              <a:rPr lang="cs-CZ" b="1" dirty="0" err="1" smtClean="0"/>
              <a:t>columns</a:t>
            </a:r>
            <a:r>
              <a:rPr lang="cs-CZ" dirty="0" smtClean="0"/>
              <a:t>, </a:t>
            </a:r>
            <a:r>
              <a:rPr lang="cs-CZ" b="1" dirty="0" err="1"/>
              <a:t>t</a:t>
            </a:r>
            <a:r>
              <a:rPr lang="cs-CZ" b="1" dirty="0" err="1" smtClean="0"/>
              <a:t>he</a:t>
            </a:r>
            <a:r>
              <a:rPr lang="cs-CZ" dirty="0"/>
              <a:t> </a:t>
            </a:r>
            <a:r>
              <a:rPr lang="cs-CZ" b="1" dirty="0" err="1" smtClean="0"/>
              <a:t>pillar</a:t>
            </a:r>
            <a:r>
              <a:rPr lang="cs-CZ" b="1" dirty="0" smtClean="0"/>
              <a:t>.</a:t>
            </a:r>
          </a:p>
          <a:p>
            <a:pPr algn="just"/>
            <a:r>
              <a:rPr lang="en-US" b="1" dirty="0"/>
              <a:t>The masonry structures </a:t>
            </a:r>
            <a:r>
              <a:rPr lang="en-US" dirty="0"/>
              <a:t>are made of individual natural or artificial masonry elements connected by mortar or laid </a:t>
            </a:r>
            <a:r>
              <a:rPr lang="en-US" dirty="0" smtClean="0"/>
              <a:t>dry</a:t>
            </a:r>
            <a:r>
              <a:rPr lang="cs-CZ" dirty="0" smtClean="0"/>
              <a:t>. </a:t>
            </a:r>
            <a:r>
              <a:rPr lang="en-US" dirty="0"/>
              <a:t>According to the </a:t>
            </a:r>
            <a:r>
              <a:rPr lang="en-US" b="1" dirty="0"/>
              <a:t>type of masonry element used</a:t>
            </a:r>
            <a:r>
              <a:rPr lang="en-US" dirty="0"/>
              <a:t>, there are brick masonry, block masonry, stone masonry and mixed masonry.</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653771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Brick</a:t>
            </a:r>
            <a:r>
              <a:rPr lang="cs-CZ" b="1" dirty="0" smtClean="0"/>
              <a:t> </a:t>
            </a:r>
            <a:r>
              <a:rPr lang="cs-CZ" b="1" dirty="0" err="1" smtClean="0"/>
              <a:t>Masonry</a:t>
            </a:r>
            <a:endParaRPr lang="cs-CZ"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en-US" dirty="0"/>
              <a:t>Bricks are manufactured in various materials and dimensional formats with holes or without holes</a:t>
            </a:r>
            <a:r>
              <a:rPr lang="en-US" dirty="0" smtClean="0"/>
              <a:t>.</a:t>
            </a:r>
            <a:endParaRPr lang="cs-CZ" dirty="0" smtClean="0"/>
          </a:p>
          <a:p>
            <a:pPr algn="just"/>
            <a:r>
              <a:rPr lang="en-US" dirty="0"/>
              <a:t>The </a:t>
            </a:r>
            <a:r>
              <a:rPr lang="en-US" b="1" dirty="0"/>
              <a:t>classic brick bond</a:t>
            </a:r>
            <a:r>
              <a:rPr lang="en-US" dirty="0"/>
              <a:t> is characterized by</a:t>
            </a:r>
            <a:r>
              <a:rPr lang="en-US" dirty="0" smtClean="0"/>
              <a:t>:</a:t>
            </a:r>
            <a:endParaRPr lang="cs-CZ" dirty="0" smtClean="0"/>
          </a:p>
          <a:p>
            <a:pPr lvl="1" algn="just"/>
            <a:r>
              <a:rPr lang="en-US" dirty="0"/>
              <a:t>A masonry pieces that are placed in horizontal layers</a:t>
            </a:r>
          </a:p>
          <a:p>
            <a:pPr lvl="1" algn="just"/>
            <a:r>
              <a:rPr lang="en-US" dirty="0"/>
              <a:t>Head joints should be shifted in two layers above each other</a:t>
            </a:r>
          </a:p>
          <a:p>
            <a:pPr lvl="1" algn="just"/>
            <a:r>
              <a:rPr lang="en-US" dirty="0"/>
              <a:t>Bed joints and head joins should be completely filled with </a:t>
            </a:r>
            <a:r>
              <a:rPr lang="en-US" dirty="0" smtClean="0"/>
              <a:t>mortar</a:t>
            </a:r>
            <a:endParaRPr lang="cs-CZ" dirty="0" smtClean="0"/>
          </a:p>
          <a:p>
            <a:pPr algn="just"/>
            <a:r>
              <a:rPr lang="en-US" dirty="0"/>
              <a:t>Classic masonry bonding includes </a:t>
            </a:r>
            <a:r>
              <a:rPr lang="en-US" b="1" dirty="0"/>
              <a:t>stretcher </a:t>
            </a:r>
            <a:r>
              <a:rPr lang="en-US" b="1" dirty="0" smtClean="0"/>
              <a:t>bond</a:t>
            </a:r>
            <a:r>
              <a:rPr lang="cs-CZ" b="1" dirty="0" smtClean="0"/>
              <a:t> </a:t>
            </a:r>
            <a:r>
              <a:rPr lang="cs-CZ" dirty="0" smtClean="0"/>
              <a:t>(by ½ </a:t>
            </a:r>
            <a:r>
              <a:rPr lang="cs-CZ" dirty="0" err="1" smtClean="0"/>
              <a:t>bricks</a:t>
            </a:r>
            <a:r>
              <a:rPr lang="cs-CZ" dirty="0" smtClean="0"/>
              <a:t>)</a:t>
            </a:r>
            <a:r>
              <a:rPr lang="en-US" dirty="0" smtClean="0"/>
              <a:t>, </a:t>
            </a:r>
            <a:r>
              <a:rPr lang="en-US" b="1" dirty="0"/>
              <a:t>header bond </a:t>
            </a:r>
            <a:r>
              <a:rPr lang="cs-CZ" dirty="0" smtClean="0"/>
              <a:t>(by ¼ </a:t>
            </a:r>
            <a:r>
              <a:rPr lang="cs-CZ" dirty="0" err="1" smtClean="0"/>
              <a:t>bricks</a:t>
            </a:r>
            <a:r>
              <a:rPr lang="cs-CZ" dirty="0" smtClean="0"/>
              <a:t>) </a:t>
            </a:r>
            <a:r>
              <a:rPr lang="en-US" dirty="0" smtClean="0"/>
              <a:t>and </a:t>
            </a:r>
            <a:r>
              <a:rPr lang="en-US" b="1" dirty="0"/>
              <a:t>English </a:t>
            </a:r>
            <a:r>
              <a:rPr lang="en-US" b="1" dirty="0" smtClean="0"/>
              <a:t>bond</a:t>
            </a:r>
            <a:r>
              <a:rPr lang="cs-CZ" dirty="0"/>
              <a:t> </a:t>
            </a:r>
            <a:r>
              <a:rPr lang="cs-CZ" dirty="0" smtClean="0"/>
              <a:t>(</a:t>
            </a:r>
            <a:r>
              <a:rPr lang="en-US" dirty="0"/>
              <a:t>by ½ bricks, in the longitudinal direction by ¼ </a:t>
            </a:r>
            <a:r>
              <a:rPr lang="en-US" dirty="0" smtClean="0"/>
              <a:t>bricks</a:t>
            </a:r>
            <a:r>
              <a:rPr lang="cs-CZ" dirty="0" smtClean="0"/>
              <a:t>).</a:t>
            </a:r>
            <a:endParaRPr lang="en-US" dirty="0"/>
          </a:p>
          <a:p>
            <a:pPr algn="just"/>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958856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Block</a:t>
            </a:r>
            <a:r>
              <a:rPr lang="cs-CZ" b="1" dirty="0" smtClean="0"/>
              <a:t> </a:t>
            </a:r>
            <a:r>
              <a:rPr lang="cs-CZ" b="1" dirty="0" err="1" smtClean="0"/>
              <a:t>Masonry</a:t>
            </a:r>
            <a:endParaRPr lang="cs-CZ" b="1" dirty="0"/>
          </a:p>
        </p:txBody>
      </p:sp>
      <p:sp>
        <p:nvSpPr>
          <p:cNvPr id="3" name="Zástupný symbol pro obsah 2"/>
          <p:cNvSpPr>
            <a:spLocks noGrp="1"/>
          </p:cNvSpPr>
          <p:nvPr>
            <p:ph idx="1"/>
          </p:nvPr>
        </p:nvSpPr>
        <p:spPr>
          <a:xfrm>
            <a:off x="838200" y="1708949"/>
            <a:ext cx="10515600" cy="4351338"/>
          </a:xfrm>
        </p:spPr>
        <p:txBody>
          <a:bodyPr>
            <a:normAutofit lnSpcReduction="10000"/>
          </a:bodyPr>
          <a:lstStyle/>
          <a:p>
            <a:pPr algn="just"/>
            <a:r>
              <a:rPr lang="en-US" b="1" dirty="0"/>
              <a:t>Block masonry </a:t>
            </a:r>
            <a:r>
              <a:rPr lang="en-US" dirty="0"/>
              <a:t>have evolved from brick masonry in response to stricter thermal technical requirements. Blocks are made from lightweight concrete, diatomaceous earth, slag, fly ash, </a:t>
            </a:r>
            <a:r>
              <a:rPr lang="en-US" dirty="0" err="1" smtClean="0"/>
              <a:t>etc</a:t>
            </a:r>
            <a:r>
              <a:rPr lang="cs-CZ" dirty="0" smtClean="0"/>
              <a:t>.</a:t>
            </a:r>
          </a:p>
          <a:p>
            <a:pPr algn="just"/>
            <a:endParaRPr lang="cs-CZ" dirty="0" smtClean="0"/>
          </a:p>
          <a:p>
            <a:pPr algn="just"/>
            <a:r>
              <a:rPr lang="cs-CZ" b="1" dirty="0" err="1"/>
              <a:t>Ceramic</a:t>
            </a:r>
            <a:r>
              <a:rPr lang="cs-CZ" b="1" dirty="0"/>
              <a:t> </a:t>
            </a:r>
            <a:r>
              <a:rPr lang="cs-CZ" b="1" dirty="0" err="1" smtClean="0"/>
              <a:t>blocks</a:t>
            </a:r>
            <a:r>
              <a:rPr lang="cs-CZ" b="1" dirty="0" smtClean="0"/>
              <a:t>.</a:t>
            </a:r>
            <a:r>
              <a:rPr lang="cs-CZ" dirty="0"/>
              <a:t> </a:t>
            </a:r>
            <a:r>
              <a:rPr lang="en-US" dirty="0"/>
              <a:t>With the latest types, blocks are already filled with heat insulating material (EPS, mineral wool) from production</a:t>
            </a:r>
            <a:r>
              <a:rPr lang="en-US" dirty="0" smtClean="0"/>
              <a:t>.</a:t>
            </a:r>
            <a:endParaRPr lang="cs-CZ" dirty="0" smtClean="0"/>
          </a:p>
          <a:p>
            <a:pPr algn="just"/>
            <a:endParaRPr lang="cs-CZ" dirty="0" smtClean="0"/>
          </a:p>
          <a:p>
            <a:pPr algn="just"/>
            <a:r>
              <a:rPr lang="cs-CZ" b="1" dirty="0" err="1"/>
              <a:t>Lightweight</a:t>
            </a:r>
            <a:r>
              <a:rPr lang="cs-CZ" b="1" dirty="0"/>
              <a:t> </a:t>
            </a:r>
            <a:r>
              <a:rPr lang="cs-CZ" b="1" dirty="0" err="1"/>
              <a:t>concrete</a:t>
            </a:r>
            <a:r>
              <a:rPr lang="cs-CZ" b="1" dirty="0"/>
              <a:t> </a:t>
            </a:r>
            <a:r>
              <a:rPr lang="cs-CZ" b="1" dirty="0" err="1" smtClean="0"/>
              <a:t>blocks</a:t>
            </a:r>
            <a:r>
              <a:rPr lang="cs-CZ" b="1" dirty="0" smtClean="0"/>
              <a:t>. </a:t>
            </a:r>
            <a:r>
              <a:rPr lang="en-US" dirty="0"/>
              <a:t>The products have high precision and can be bonded dry in the head joints without the use of mortar or can be bonded by tongue and groove.</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088482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Stone </a:t>
            </a:r>
            <a:r>
              <a:rPr lang="cs-CZ" b="1" dirty="0" err="1" smtClean="0"/>
              <a:t>Masonry</a:t>
            </a:r>
            <a:endParaRPr lang="cs-CZ" b="1" dirty="0"/>
          </a:p>
        </p:txBody>
      </p:sp>
      <p:sp>
        <p:nvSpPr>
          <p:cNvPr id="3" name="Zástupný symbol pro obsah 2"/>
          <p:cNvSpPr>
            <a:spLocks noGrp="1"/>
          </p:cNvSpPr>
          <p:nvPr>
            <p:ph idx="1"/>
          </p:nvPr>
        </p:nvSpPr>
        <p:spPr>
          <a:xfrm>
            <a:off x="838200" y="1708949"/>
            <a:ext cx="10515600" cy="4351338"/>
          </a:xfrm>
        </p:spPr>
        <p:txBody>
          <a:bodyPr>
            <a:normAutofit fontScale="92500" lnSpcReduction="10000"/>
          </a:bodyPr>
          <a:lstStyle/>
          <a:p>
            <a:pPr algn="just"/>
            <a:r>
              <a:rPr lang="en-US" dirty="0"/>
              <a:t>Natural </a:t>
            </a:r>
            <a:r>
              <a:rPr lang="en-US" b="1" dirty="0"/>
              <a:t>stone masonry </a:t>
            </a:r>
            <a:r>
              <a:rPr lang="en-US" dirty="0"/>
              <a:t>is currently not used </a:t>
            </a:r>
            <a:r>
              <a:rPr lang="en-US" dirty="0" smtClean="0"/>
              <a:t>widely</a:t>
            </a:r>
            <a:r>
              <a:rPr lang="cs-CZ" dirty="0" smtClean="0"/>
              <a:t>. </a:t>
            </a:r>
            <a:r>
              <a:rPr lang="en-US" dirty="0"/>
              <a:t>The disadvantage is mainly its </a:t>
            </a:r>
            <a:r>
              <a:rPr lang="en-US" dirty="0" smtClean="0"/>
              <a:t>density</a:t>
            </a:r>
            <a:r>
              <a:rPr lang="cs-CZ" dirty="0" smtClean="0"/>
              <a:t>, </a:t>
            </a:r>
            <a:r>
              <a:rPr lang="en-US" dirty="0" smtClean="0"/>
              <a:t>difficult </a:t>
            </a:r>
            <a:r>
              <a:rPr lang="en-US" dirty="0"/>
              <a:t>and costly workability, poor thermal insulation properties and airtightness</a:t>
            </a:r>
            <a:r>
              <a:rPr lang="en-US" dirty="0" smtClean="0"/>
              <a:t>.</a:t>
            </a:r>
            <a:endParaRPr lang="cs-CZ" dirty="0" smtClean="0"/>
          </a:p>
          <a:p>
            <a:pPr algn="just"/>
            <a:endParaRPr lang="cs-CZ" dirty="0" smtClean="0"/>
          </a:p>
          <a:p>
            <a:pPr lvl="1" algn="just"/>
            <a:r>
              <a:rPr lang="en-US" sz="2600" b="1" dirty="0"/>
              <a:t>Random rubble masonry </a:t>
            </a:r>
            <a:r>
              <a:rPr lang="en-US" sz="2600" dirty="0"/>
              <a:t>is used for base structures and plinths</a:t>
            </a:r>
            <a:r>
              <a:rPr lang="en-US" sz="2600" dirty="0" smtClean="0"/>
              <a:t>.</a:t>
            </a:r>
            <a:endParaRPr lang="cs-CZ" sz="2600" dirty="0" smtClean="0"/>
          </a:p>
          <a:p>
            <a:pPr lvl="1" algn="just"/>
            <a:endParaRPr lang="cs-CZ" sz="2600" dirty="0" smtClean="0"/>
          </a:p>
          <a:p>
            <a:pPr lvl="1" algn="just"/>
            <a:r>
              <a:rPr lang="cs-CZ" sz="2600" b="1" dirty="0" err="1"/>
              <a:t>Squared</a:t>
            </a:r>
            <a:r>
              <a:rPr lang="cs-CZ" sz="2600" b="1" dirty="0"/>
              <a:t> </a:t>
            </a:r>
            <a:r>
              <a:rPr lang="cs-CZ" sz="2600" b="1" dirty="0" err="1"/>
              <a:t>rubble</a:t>
            </a:r>
            <a:r>
              <a:rPr lang="cs-CZ" sz="2600" b="1" dirty="0"/>
              <a:t> </a:t>
            </a:r>
            <a:r>
              <a:rPr lang="cs-CZ" sz="2600" b="1" dirty="0" err="1" smtClean="0"/>
              <a:t>masonry</a:t>
            </a:r>
            <a:r>
              <a:rPr lang="cs-CZ" sz="2600" b="1" dirty="0" smtClean="0"/>
              <a:t> </a:t>
            </a:r>
            <a:r>
              <a:rPr lang="en-US" sz="2600" dirty="0"/>
              <a:t>is made of partially worked </a:t>
            </a:r>
            <a:r>
              <a:rPr lang="en-US" sz="2600" dirty="0" smtClean="0"/>
              <a:t>stones</a:t>
            </a:r>
            <a:r>
              <a:rPr lang="cs-CZ" sz="2600" dirty="0" smtClean="0"/>
              <a:t>.</a:t>
            </a:r>
          </a:p>
          <a:p>
            <a:pPr lvl="1" algn="just"/>
            <a:endParaRPr lang="cs-CZ" sz="2600" dirty="0" smtClean="0"/>
          </a:p>
          <a:p>
            <a:pPr lvl="1" algn="just"/>
            <a:r>
              <a:rPr lang="en-US" sz="2600" b="1" dirty="0" err="1"/>
              <a:t>Polygonial</a:t>
            </a:r>
            <a:r>
              <a:rPr lang="en-US" sz="2600" b="1" dirty="0"/>
              <a:t> rubble masonry</a:t>
            </a:r>
            <a:r>
              <a:rPr lang="en-US" sz="2600" dirty="0"/>
              <a:t> is used for terrain and decorative purposes</a:t>
            </a:r>
            <a:r>
              <a:rPr lang="en-US" sz="2600" dirty="0" smtClean="0"/>
              <a:t>.</a:t>
            </a:r>
            <a:endParaRPr lang="cs-CZ" sz="2600" dirty="0" smtClean="0"/>
          </a:p>
          <a:p>
            <a:pPr lvl="1" algn="just"/>
            <a:endParaRPr lang="cs-CZ" sz="2600" dirty="0" smtClean="0"/>
          </a:p>
          <a:p>
            <a:pPr lvl="1" algn="just"/>
            <a:r>
              <a:rPr lang="en-US" sz="2600" b="1" dirty="0"/>
              <a:t>Ashlar masonry </a:t>
            </a:r>
            <a:r>
              <a:rPr lang="en-US" sz="2600" dirty="0"/>
              <a:t>is made from machined stones of prescribed shapes and </a:t>
            </a:r>
            <a:r>
              <a:rPr lang="en-US" sz="2600" dirty="0" smtClean="0"/>
              <a:t>dimensions</a:t>
            </a:r>
            <a:r>
              <a:rPr lang="cs-CZ" sz="2600" dirty="0" smtClean="0"/>
              <a:t>.</a:t>
            </a:r>
            <a:endParaRPr lang="cs-CZ" sz="2600"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68619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Mixed</a:t>
            </a:r>
            <a:r>
              <a:rPr lang="cs-CZ" b="1" dirty="0" smtClean="0"/>
              <a:t> </a:t>
            </a:r>
            <a:r>
              <a:rPr lang="cs-CZ" b="1" dirty="0" err="1" smtClean="0"/>
              <a:t>Masonry</a:t>
            </a:r>
            <a:endParaRPr lang="cs-CZ" b="1" dirty="0"/>
          </a:p>
        </p:txBody>
      </p:sp>
      <p:sp>
        <p:nvSpPr>
          <p:cNvPr id="3" name="Zástupný symbol pro obsah 2"/>
          <p:cNvSpPr>
            <a:spLocks noGrp="1"/>
          </p:cNvSpPr>
          <p:nvPr>
            <p:ph idx="1"/>
          </p:nvPr>
        </p:nvSpPr>
        <p:spPr>
          <a:xfrm>
            <a:off x="838200" y="1708949"/>
            <a:ext cx="10515600" cy="4351338"/>
          </a:xfrm>
        </p:spPr>
        <p:txBody>
          <a:bodyPr>
            <a:normAutofit/>
          </a:bodyPr>
          <a:lstStyle/>
          <a:p>
            <a:pPr algn="just"/>
            <a:r>
              <a:rPr lang="en-GB" b="1" dirty="0"/>
              <a:t>Mixed masonry </a:t>
            </a:r>
            <a:r>
              <a:rPr lang="en-GB" dirty="0"/>
              <a:t>is a combination of two or more building materials in one construction unit. Typically, this is a combination of bricks and stones, bricks and concrete, concrete and stone, blocks and concrete. The advantage of mixed masonry is the possibility of using the advantages of individual materials, such as the aesthetic effect of stone on the outer face of the building and high strength of concrete.</a:t>
            </a:r>
            <a:endParaRPr lang="cs-CZ" b="1" dirty="0" smtClean="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90087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2984</TotalTime>
  <Words>116</Words>
  <Application>Microsoft Office PowerPoint</Application>
  <PresentationFormat>Širokoúhlá obrazovka</PresentationFormat>
  <Paragraphs>29</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9. Vertical Load-Bearing Masonry Structures</vt:lpstr>
      <vt:lpstr>Vertical Load-bearing Masonry Structures</vt:lpstr>
      <vt:lpstr>Brick Masonry</vt:lpstr>
      <vt:lpstr>Block Masonry</vt:lpstr>
      <vt:lpstr>Stone Masonry</vt:lpstr>
      <vt:lpstr>Mixed Masonry</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Michal Kraus</cp:lastModifiedBy>
  <cp:revision>92</cp:revision>
  <dcterms:created xsi:type="dcterms:W3CDTF">2017-05-10T10:51:34Z</dcterms:created>
  <dcterms:modified xsi:type="dcterms:W3CDTF">2018-05-01T20:19:52Z</dcterms:modified>
</cp:coreProperties>
</file>