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3" r:id="rId3"/>
    <p:sldId id="264" r:id="rId4"/>
    <p:sldId id="265" r:id="rId5"/>
    <p:sldId id="266" r:id="rId6"/>
    <p:sldId id="269" r:id="rId7"/>
    <p:sldId id="267" r:id="rId8"/>
    <p:sldId id="268" r:id="rId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59" autoAdjust="0"/>
    <p:restoredTop sz="94660"/>
  </p:normalViewPr>
  <p:slideViewPr>
    <p:cSldViewPr snapToGrid="0">
      <p:cViewPr varScale="1">
        <p:scale>
          <a:sx n="60" d="100"/>
          <a:sy n="60" d="100"/>
        </p:scale>
        <p:origin x="96" y="12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01.05.2018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7939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01.05.2018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121268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01.05.2018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0689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01.05.2018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433043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3AF606F1-70A8-4ADC-9334-297B429272E0}" type="datetimeFigureOut">
              <a:rPr lang="cs-CZ" smtClean="0"/>
              <a:t>01.05.2018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3567868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AF606F1-70A8-4ADC-9334-297B429272E0}" type="datetimeFigureOut">
              <a:rPr lang="cs-CZ" smtClean="0"/>
              <a:t>01.05.2018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3251075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AF606F1-70A8-4ADC-9334-297B429272E0}" type="datetimeFigureOut">
              <a:rPr lang="cs-CZ" smtClean="0"/>
              <a:t>01.05.2018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519812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AF606F1-70A8-4ADC-9334-297B429272E0}" type="datetimeFigureOut">
              <a:rPr lang="cs-CZ" smtClean="0"/>
              <a:t>01.05.2018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579054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AF606F1-70A8-4ADC-9334-297B429272E0}" type="datetimeFigureOut">
              <a:rPr lang="cs-CZ" smtClean="0"/>
              <a:t>01.05.2018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979975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01.05.2018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425515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01.05.2018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735658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606F1-70A8-4ADC-9334-297B429272E0}" type="datetimeFigureOut">
              <a:rPr lang="cs-CZ" smtClean="0"/>
              <a:t>01.05.2018</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9083E7-225E-4952-A601-200EBC7DB725}" type="slidenum">
              <a:rPr lang="cs-CZ" smtClean="0"/>
              <a:t>‹#›</a:t>
            </a:fld>
            <a:endParaRPr lang="cs-CZ"/>
          </a:p>
        </p:txBody>
      </p:sp>
    </p:spTree>
    <p:extLst>
      <p:ext uri="{BB962C8B-B14F-4D97-AF65-F5344CB8AC3E}">
        <p14:creationId xmlns:p14="http://schemas.microsoft.com/office/powerpoint/2010/main" val="2204556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a:extLst>
              <a:ext uri="{FF2B5EF4-FFF2-40B4-BE49-F238E27FC236}">
                <a16:creationId xmlns:a16="http://schemas.microsoft.com/office/drawing/2014/main" id="{55A62198-121B-4310-8074-45A652EF1B96}"/>
              </a:ext>
            </a:extLst>
          </p:cNvPr>
          <p:cNvSpPr>
            <a:spLocks noGrp="1"/>
          </p:cNvSpPr>
          <p:nvPr>
            <p:ph type="ctrTitle"/>
          </p:nvPr>
        </p:nvSpPr>
        <p:spPr>
          <a:xfrm>
            <a:off x="1524000" y="1932646"/>
            <a:ext cx="9144000" cy="2387600"/>
          </a:xfrm>
        </p:spPr>
        <p:txBody>
          <a:bodyPr>
            <a:normAutofit/>
          </a:bodyPr>
          <a:lstStyle/>
          <a:p>
            <a:r>
              <a:rPr lang="cs-CZ" b="1" dirty="0"/>
              <a:t>8</a:t>
            </a:r>
            <a:r>
              <a:rPr lang="cs-CZ" b="1" dirty="0" smtClean="0"/>
              <a:t>. </a:t>
            </a:r>
            <a:r>
              <a:rPr lang="cs-CZ" b="1" dirty="0" err="1" smtClean="0"/>
              <a:t>Deep</a:t>
            </a:r>
            <a:r>
              <a:rPr lang="cs-CZ" b="1" dirty="0" smtClean="0"/>
              <a:t> Foundations</a:t>
            </a:r>
            <a:r>
              <a:rPr lang="cs-CZ" b="1" dirty="0"/>
              <a:t/>
            </a:r>
            <a:br>
              <a:rPr lang="cs-CZ" b="1" dirty="0"/>
            </a:br>
            <a:endParaRPr lang="cs-CZ" b="1"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6246485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smtClean="0"/>
              <a:t>Deep</a:t>
            </a:r>
            <a:r>
              <a:rPr lang="cs-CZ" b="1" dirty="0" smtClean="0"/>
              <a:t> Foundations, Foundations </a:t>
            </a:r>
            <a:r>
              <a:rPr lang="cs-CZ" b="1" dirty="0" err="1" smtClean="0"/>
              <a:t>Piles</a:t>
            </a:r>
            <a:endParaRPr lang="en-US" b="1" dirty="0"/>
          </a:p>
        </p:txBody>
      </p:sp>
      <p:sp>
        <p:nvSpPr>
          <p:cNvPr id="3" name="Zástupný symbol pro obsah 2"/>
          <p:cNvSpPr>
            <a:spLocks noGrp="1"/>
          </p:cNvSpPr>
          <p:nvPr>
            <p:ph idx="1"/>
          </p:nvPr>
        </p:nvSpPr>
        <p:spPr>
          <a:xfrm>
            <a:off x="838200" y="1708949"/>
            <a:ext cx="10515600" cy="4351338"/>
          </a:xfrm>
        </p:spPr>
        <p:txBody>
          <a:bodyPr>
            <a:normAutofit/>
          </a:bodyPr>
          <a:lstStyle/>
          <a:p>
            <a:pPr algn="just"/>
            <a:r>
              <a:rPr lang="en-US" b="1" dirty="0"/>
              <a:t>Deep or vertical foundations </a:t>
            </a:r>
            <a:r>
              <a:rPr lang="en-US" dirty="0"/>
              <a:t>transmit the load to the depth through vertical elements. </a:t>
            </a:r>
            <a:endParaRPr lang="cs-CZ" dirty="0" smtClean="0"/>
          </a:p>
          <a:p>
            <a:pPr algn="just"/>
            <a:r>
              <a:rPr lang="en-US" b="1" dirty="0"/>
              <a:t>Foundation piles </a:t>
            </a:r>
            <a:r>
              <a:rPr lang="en-US" dirty="0"/>
              <a:t>are rod elements of circular or square section, which transfer the load of the building on the foundation soil in depth</a:t>
            </a:r>
            <a:r>
              <a:rPr lang="en-US" dirty="0" smtClean="0"/>
              <a:t>.</a:t>
            </a:r>
            <a:endParaRPr lang="cs-CZ" dirty="0" smtClean="0"/>
          </a:p>
          <a:p>
            <a:pPr algn="just"/>
            <a:r>
              <a:rPr lang="en-US" b="1" dirty="0"/>
              <a:t>Depending on the transmit the load </a:t>
            </a:r>
            <a:r>
              <a:rPr lang="en-US" dirty="0"/>
              <a:t>to the subsoil, the piles are pushed, tensile, oblique, and piled loaded by bending and buckling</a:t>
            </a:r>
            <a:r>
              <a:rPr lang="en-US" dirty="0" smtClean="0"/>
              <a:t>.</a:t>
            </a:r>
            <a:endParaRPr lang="cs-CZ" dirty="0" smtClean="0"/>
          </a:p>
          <a:p>
            <a:pPr algn="just"/>
            <a:r>
              <a:rPr lang="en-US" b="1" dirty="0"/>
              <a:t>End-bearing piles</a:t>
            </a:r>
            <a:r>
              <a:rPr lang="en-US" dirty="0"/>
              <a:t> carry the load predominantly by a </a:t>
            </a:r>
            <a:r>
              <a:rPr lang="en-US" dirty="0" smtClean="0"/>
              <a:t>tip</a:t>
            </a:r>
            <a:r>
              <a:rPr lang="cs-CZ" dirty="0" smtClean="0"/>
              <a:t>. </a:t>
            </a:r>
            <a:r>
              <a:rPr lang="en-US" b="1" dirty="0"/>
              <a:t>Bearing-cum-friction pile</a:t>
            </a:r>
            <a:r>
              <a:rPr lang="en-US" dirty="0"/>
              <a:t> carry the load on both the tip and the friction on the casing</a:t>
            </a:r>
            <a:r>
              <a:rPr lang="en-US" dirty="0" smtClean="0"/>
              <a:t>.</a:t>
            </a:r>
            <a:r>
              <a:rPr lang="cs-CZ" dirty="0" smtClean="0"/>
              <a:t> </a:t>
            </a:r>
            <a:r>
              <a:rPr lang="en-US" b="1" dirty="0"/>
              <a:t>Friction </a:t>
            </a:r>
            <a:r>
              <a:rPr lang="en-US" b="1" dirty="0" smtClean="0"/>
              <a:t>piles</a:t>
            </a:r>
            <a:r>
              <a:rPr lang="en-US" dirty="0" smtClean="0"/>
              <a:t> </a:t>
            </a:r>
            <a:r>
              <a:rPr lang="en-US" dirty="0"/>
              <a:t>carry the load only by friction on the casing.</a:t>
            </a:r>
            <a:endParaRPr lang="cs-CZ" b="1" dirty="0" smtClean="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6537718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t>Foundation </a:t>
            </a:r>
            <a:r>
              <a:rPr lang="cs-CZ" b="1" dirty="0" err="1" smtClean="0"/>
              <a:t>Piles</a:t>
            </a:r>
            <a:endParaRPr lang="en-US" b="1" dirty="0"/>
          </a:p>
        </p:txBody>
      </p:sp>
      <p:sp>
        <p:nvSpPr>
          <p:cNvPr id="3" name="Zástupný symbol pro obsah 2"/>
          <p:cNvSpPr>
            <a:spLocks noGrp="1"/>
          </p:cNvSpPr>
          <p:nvPr>
            <p:ph idx="1"/>
          </p:nvPr>
        </p:nvSpPr>
        <p:spPr>
          <a:xfrm>
            <a:off x="838200" y="1708949"/>
            <a:ext cx="10515600" cy="4351338"/>
          </a:xfrm>
        </p:spPr>
        <p:txBody>
          <a:bodyPr>
            <a:normAutofit/>
          </a:bodyPr>
          <a:lstStyle/>
          <a:p>
            <a:pPr algn="just"/>
            <a:r>
              <a:rPr lang="en-US" b="1" dirty="0"/>
              <a:t>Depending on the material piles </a:t>
            </a:r>
            <a:r>
              <a:rPr lang="en-US" dirty="0"/>
              <a:t>are distinguished by wood, concrete, reinforced concrete, </a:t>
            </a:r>
            <a:r>
              <a:rPr lang="en-US" dirty="0" err="1"/>
              <a:t>prestressed</a:t>
            </a:r>
            <a:r>
              <a:rPr lang="en-US" dirty="0"/>
              <a:t> concrete and steel</a:t>
            </a:r>
            <a:r>
              <a:rPr lang="en-US" dirty="0" smtClean="0"/>
              <a:t>.</a:t>
            </a:r>
            <a:endParaRPr lang="cs-CZ" dirty="0" smtClean="0"/>
          </a:p>
          <a:p>
            <a:pPr algn="just"/>
            <a:r>
              <a:rPr lang="en-US" dirty="0"/>
              <a:t>According to the relationship, we distinguish the </a:t>
            </a:r>
            <a:r>
              <a:rPr lang="en-US" b="1" dirty="0"/>
              <a:t>solitary pilots</a:t>
            </a:r>
            <a:r>
              <a:rPr lang="en-US" dirty="0"/>
              <a:t> and group </a:t>
            </a:r>
            <a:r>
              <a:rPr lang="en-US" dirty="0" smtClean="0"/>
              <a:t>pilots</a:t>
            </a:r>
            <a:endParaRPr lang="cs-CZ" dirty="0" smtClean="0"/>
          </a:p>
          <a:p>
            <a:pPr algn="just"/>
            <a:r>
              <a:rPr lang="en-US" b="1" dirty="0"/>
              <a:t>According to the manufacturing process, </a:t>
            </a:r>
            <a:r>
              <a:rPr lang="en-US" dirty="0"/>
              <a:t>we distinguish pilots prefabricated (driven) and monolithic piles (excavated).</a:t>
            </a:r>
            <a:endParaRPr lang="cs-CZ" b="1" dirty="0" smtClean="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41115007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a:t>Prefabricated</a:t>
            </a:r>
            <a:r>
              <a:rPr lang="cs-CZ" b="1" dirty="0"/>
              <a:t> (</a:t>
            </a:r>
            <a:r>
              <a:rPr lang="cs-CZ" b="1" dirty="0" err="1"/>
              <a:t>driven</a:t>
            </a:r>
            <a:r>
              <a:rPr lang="cs-CZ" b="1" dirty="0"/>
              <a:t>) </a:t>
            </a:r>
            <a:r>
              <a:rPr lang="cs-CZ" b="1" dirty="0" err="1" smtClean="0"/>
              <a:t>piles</a:t>
            </a:r>
            <a:endParaRPr lang="en-US" b="1" dirty="0"/>
          </a:p>
        </p:txBody>
      </p:sp>
      <p:sp>
        <p:nvSpPr>
          <p:cNvPr id="3" name="Zástupný symbol pro obsah 2"/>
          <p:cNvSpPr>
            <a:spLocks noGrp="1"/>
          </p:cNvSpPr>
          <p:nvPr>
            <p:ph idx="1"/>
          </p:nvPr>
        </p:nvSpPr>
        <p:spPr>
          <a:xfrm>
            <a:off x="838200" y="1708949"/>
            <a:ext cx="10515600" cy="4351338"/>
          </a:xfrm>
        </p:spPr>
        <p:txBody>
          <a:bodyPr>
            <a:normAutofit/>
          </a:bodyPr>
          <a:lstStyle/>
          <a:p>
            <a:pPr algn="just"/>
            <a:r>
              <a:rPr lang="cs-CZ" b="1" dirty="0" err="1"/>
              <a:t>Prefabricated</a:t>
            </a:r>
            <a:r>
              <a:rPr lang="cs-CZ" b="1" dirty="0"/>
              <a:t> </a:t>
            </a:r>
            <a:r>
              <a:rPr lang="cs-CZ" b="1" dirty="0" err="1"/>
              <a:t>driven</a:t>
            </a:r>
            <a:r>
              <a:rPr lang="cs-CZ" b="1" dirty="0"/>
              <a:t> </a:t>
            </a:r>
            <a:r>
              <a:rPr lang="cs-CZ" b="1" dirty="0" err="1"/>
              <a:t>piles</a:t>
            </a:r>
            <a:r>
              <a:rPr lang="cs-CZ" dirty="0"/>
              <a:t> </a:t>
            </a:r>
            <a:r>
              <a:rPr lang="en-US" dirty="0"/>
              <a:t>are driven by </a:t>
            </a:r>
            <a:r>
              <a:rPr lang="en-US" dirty="0" smtClean="0"/>
              <a:t>ramming</a:t>
            </a:r>
            <a:r>
              <a:rPr lang="cs-CZ" dirty="0" smtClean="0"/>
              <a:t> (</a:t>
            </a:r>
            <a:r>
              <a:rPr lang="cs-CZ" dirty="0" err="1"/>
              <a:t>The</a:t>
            </a:r>
            <a:r>
              <a:rPr lang="cs-CZ" dirty="0"/>
              <a:t> most </a:t>
            </a:r>
            <a:r>
              <a:rPr lang="cs-CZ" dirty="0" err="1" smtClean="0"/>
              <a:t>widespread</a:t>
            </a:r>
            <a:r>
              <a:rPr lang="cs-CZ" dirty="0"/>
              <a:t>)</a:t>
            </a:r>
            <a:r>
              <a:rPr lang="en-US" dirty="0" smtClean="0"/>
              <a:t>, flushing</a:t>
            </a:r>
            <a:r>
              <a:rPr lang="cs-CZ" dirty="0" smtClean="0"/>
              <a:t> (</a:t>
            </a:r>
            <a:r>
              <a:rPr lang="en-US" dirty="0" smtClean="0"/>
              <a:t>flooding </a:t>
            </a:r>
            <a:r>
              <a:rPr lang="en-US" dirty="0"/>
              <a:t>of the soil under the pile </a:t>
            </a:r>
            <a:r>
              <a:rPr lang="en-US" dirty="0" smtClean="0"/>
              <a:t>tip</a:t>
            </a:r>
            <a:r>
              <a:rPr lang="cs-CZ" dirty="0" smtClean="0"/>
              <a:t>)</a:t>
            </a:r>
            <a:r>
              <a:rPr lang="en-US" dirty="0" smtClean="0"/>
              <a:t>, pushing</a:t>
            </a:r>
            <a:r>
              <a:rPr lang="cs-CZ" dirty="0"/>
              <a:t> </a:t>
            </a:r>
            <a:r>
              <a:rPr lang="cs-CZ" dirty="0" smtClean="0"/>
              <a:t>(</a:t>
            </a:r>
            <a:r>
              <a:rPr lang="cs-CZ" dirty="0" err="1" smtClean="0"/>
              <a:t>hydraulic</a:t>
            </a:r>
            <a:r>
              <a:rPr lang="cs-CZ" dirty="0" smtClean="0"/>
              <a:t> </a:t>
            </a:r>
            <a:r>
              <a:rPr lang="cs-CZ" dirty="0" err="1" smtClean="0"/>
              <a:t>presses</a:t>
            </a:r>
            <a:r>
              <a:rPr lang="cs-CZ" dirty="0" smtClean="0"/>
              <a:t>) </a:t>
            </a:r>
            <a:r>
              <a:rPr lang="en-US" dirty="0" smtClean="0"/>
              <a:t>, </a:t>
            </a:r>
            <a:r>
              <a:rPr lang="en-US" dirty="0"/>
              <a:t>vibrating </a:t>
            </a:r>
            <a:r>
              <a:rPr lang="cs-CZ" dirty="0" smtClean="0"/>
              <a:t>(</a:t>
            </a:r>
            <a:r>
              <a:rPr lang="cs-CZ" dirty="0" err="1"/>
              <a:t>steel</a:t>
            </a:r>
            <a:r>
              <a:rPr lang="cs-CZ" dirty="0"/>
              <a:t> </a:t>
            </a:r>
            <a:r>
              <a:rPr lang="cs-CZ" dirty="0" err="1" smtClean="0"/>
              <a:t>pilots</a:t>
            </a:r>
            <a:r>
              <a:rPr lang="cs-CZ" dirty="0" smtClean="0"/>
              <a:t>).</a:t>
            </a:r>
          </a:p>
          <a:p>
            <a:pPr algn="just"/>
            <a:r>
              <a:rPr lang="cs-CZ" b="1" dirty="0" err="1"/>
              <a:t>Wooden</a:t>
            </a:r>
            <a:r>
              <a:rPr lang="cs-CZ" b="1" dirty="0"/>
              <a:t> </a:t>
            </a:r>
            <a:r>
              <a:rPr lang="cs-CZ" b="1" dirty="0" err="1" smtClean="0"/>
              <a:t>piles</a:t>
            </a:r>
            <a:r>
              <a:rPr lang="cs-CZ" b="1" dirty="0" smtClean="0"/>
              <a:t> -</a:t>
            </a:r>
            <a:r>
              <a:rPr lang="cs-CZ" b="1" dirty="0"/>
              <a:t> </a:t>
            </a:r>
            <a:r>
              <a:rPr lang="en-US" dirty="0"/>
              <a:t>square or circular diameters of 200 to 400 mm in length are up to 10 </a:t>
            </a:r>
            <a:r>
              <a:rPr lang="en-US" dirty="0" smtClean="0"/>
              <a:t>meters</a:t>
            </a:r>
            <a:r>
              <a:rPr lang="cs-CZ" dirty="0" smtClean="0"/>
              <a:t>.</a:t>
            </a:r>
          </a:p>
          <a:p>
            <a:pPr algn="just"/>
            <a:r>
              <a:rPr lang="en-US" b="1" dirty="0"/>
              <a:t>Reinforced concrete piles and </a:t>
            </a:r>
            <a:r>
              <a:rPr lang="en-US" b="1" dirty="0" err="1"/>
              <a:t>prestressed</a:t>
            </a:r>
            <a:r>
              <a:rPr lang="en-US" b="1" dirty="0"/>
              <a:t> concrete piles </a:t>
            </a:r>
            <a:r>
              <a:rPr lang="en-US" dirty="0"/>
              <a:t>are used to a depth of 20 meters, exceptionally up to a depth of 50 meters</a:t>
            </a:r>
            <a:r>
              <a:rPr lang="en-US" dirty="0" smtClean="0"/>
              <a:t>.</a:t>
            </a:r>
            <a:endParaRPr lang="cs-CZ" dirty="0" smtClean="0"/>
          </a:p>
          <a:p>
            <a:pPr algn="just"/>
            <a:r>
              <a:rPr lang="cs-CZ" b="1" dirty="0"/>
              <a:t>S</a:t>
            </a:r>
            <a:r>
              <a:rPr lang="en-US" b="1" dirty="0" err="1" smtClean="0"/>
              <a:t>teel</a:t>
            </a:r>
            <a:r>
              <a:rPr lang="en-US" b="1" dirty="0" smtClean="0"/>
              <a:t> </a:t>
            </a:r>
            <a:r>
              <a:rPr lang="en-US" b="1" dirty="0"/>
              <a:t>piles </a:t>
            </a:r>
            <a:r>
              <a:rPr lang="en-US" dirty="0"/>
              <a:t>are used up to 60 meters deep.</a:t>
            </a:r>
            <a:endParaRPr lang="cs-CZ" dirty="0" smtClean="0"/>
          </a:p>
          <a:p>
            <a:pPr algn="just"/>
            <a:endParaRPr lang="cs-CZ" dirty="0" smtClean="0"/>
          </a:p>
          <a:p>
            <a:pPr algn="just"/>
            <a:endParaRPr lang="cs-CZ" b="1" dirty="0" smtClean="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7131001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a:t>Monolithic</a:t>
            </a:r>
            <a:r>
              <a:rPr lang="cs-CZ" b="1" dirty="0"/>
              <a:t> (</a:t>
            </a:r>
            <a:r>
              <a:rPr lang="cs-CZ" b="1" dirty="0" err="1"/>
              <a:t>excavated</a:t>
            </a:r>
            <a:r>
              <a:rPr lang="cs-CZ" b="1" dirty="0"/>
              <a:t>) </a:t>
            </a:r>
            <a:r>
              <a:rPr lang="cs-CZ" b="1" dirty="0" err="1" smtClean="0"/>
              <a:t>piles</a:t>
            </a:r>
            <a:endParaRPr lang="en-US" b="1" dirty="0"/>
          </a:p>
        </p:txBody>
      </p:sp>
      <p:sp>
        <p:nvSpPr>
          <p:cNvPr id="3" name="Zástupný symbol pro obsah 2"/>
          <p:cNvSpPr>
            <a:spLocks noGrp="1"/>
          </p:cNvSpPr>
          <p:nvPr>
            <p:ph idx="1"/>
          </p:nvPr>
        </p:nvSpPr>
        <p:spPr>
          <a:xfrm>
            <a:off x="838200" y="1708949"/>
            <a:ext cx="10515600" cy="4351338"/>
          </a:xfrm>
        </p:spPr>
        <p:txBody>
          <a:bodyPr>
            <a:normAutofit fontScale="92500" lnSpcReduction="10000"/>
          </a:bodyPr>
          <a:lstStyle/>
          <a:p>
            <a:pPr algn="just"/>
            <a:r>
              <a:rPr lang="en-US" b="1" dirty="0"/>
              <a:t>Monolithic piles </a:t>
            </a:r>
            <a:r>
              <a:rPr lang="en-US" dirty="0"/>
              <a:t>are manufactured on-site into pre-drilled wells as either sheeted or </a:t>
            </a:r>
            <a:r>
              <a:rPr lang="en-US" dirty="0" smtClean="0"/>
              <a:t>n</a:t>
            </a:r>
            <a:r>
              <a:rPr lang="cs-CZ" dirty="0" smtClean="0"/>
              <a:t>o</a:t>
            </a:r>
            <a:r>
              <a:rPr lang="en-US" dirty="0" smtClean="0"/>
              <a:t>n-sheeted</a:t>
            </a:r>
            <a:r>
              <a:rPr lang="cs-CZ" dirty="0" smtClean="0"/>
              <a:t>. </a:t>
            </a:r>
            <a:r>
              <a:rPr lang="en-US" dirty="0"/>
              <a:t>Monolithic piles are made of concrete or reinforced </a:t>
            </a:r>
            <a:r>
              <a:rPr lang="en-US" dirty="0" smtClean="0"/>
              <a:t>concrete</a:t>
            </a:r>
            <a:r>
              <a:rPr lang="cs-CZ" dirty="0" smtClean="0"/>
              <a:t>.</a:t>
            </a:r>
          </a:p>
          <a:p>
            <a:pPr algn="just"/>
            <a:r>
              <a:rPr lang="cs-CZ" b="1" dirty="0"/>
              <a:t>Non-</a:t>
            </a:r>
            <a:r>
              <a:rPr lang="cs-CZ" b="1" dirty="0" err="1"/>
              <a:t>sheeted</a:t>
            </a:r>
            <a:r>
              <a:rPr lang="cs-CZ" b="1" dirty="0"/>
              <a:t> </a:t>
            </a:r>
            <a:r>
              <a:rPr lang="cs-CZ" b="1" dirty="0" err="1" smtClean="0"/>
              <a:t>piles</a:t>
            </a:r>
            <a:r>
              <a:rPr lang="cs-CZ" b="1" dirty="0" smtClean="0"/>
              <a:t> - </a:t>
            </a:r>
            <a:r>
              <a:rPr lang="en-US" dirty="0"/>
              <a:t>can only be carried out in cohesive soils and above the groundwater </a:t>
            </a:r>
            <a:r>
              <a:rPr lang="en-US" dirty="0" err="1" smtClean="0"/>
              <a:t>leve</a:t>
            </a:r>
            <a:r>
              <a:rPr lang="cs-CZ" dirty="0" smtClean="0"/>
              <a:t>l.</a:t>
            </a:r>
            <a:endParaRPr lang="cs-CZ" b="1" dirty="0" smtClean="0"/>
          </a:p>
          <a:p>
            <a:pPr algn="just"/>
            <a:r>
              <a:rPr lang="en-US" b="1" dirty="0"/>
              <a:t>Piles with a casing pipe </a:t>
            </a:r>
            <a:r>
              <a:rPr lang="en-US" b="1" dirty="0" smtClean="0"/>
              <a:t>withdrawn</a:t>
            </a:r>
            <a:r>
              <a:rPr lang="cs-CZ" b="1" dirty="0" smtClean="0"/>
              <a:t> - </a:t>
            </a:r>
            <a:r>
              <a:rPr lang="en-US" dirty="0"/>
              <a:t>are used in all soil types and below groundwater.</a:t>
            </a:r>
            <a:endParaRPr lang="cs-CZ" b="1" dirty="0" smtClean="0"/>
          </a:p>
          <a:p>
            <a:pPr algn="just"/>
            <a:r>
              <a:rPr lang="en-US" b="1" dirty="0"/>
              <a:t>Piles with a casing pipe left</a:t>
            </a:r>
            <a:r>
              <a:rPr lang="en-US" dirty="0"/>
              <a:t> </a:t>
            </a:r>
            <a:r>
              <a:rPr lang="cs-CZ" dirty="0" smtClean="0"/>
              <a:t>- </a:t>
            </a:r>
            <a:r>
              <a:rPr lang="en-US" dirty="0"/>
              <a:t>are used in an aggressive environment where it is necessary to protect concrete against harmful </a:t>
            </a:r>
            <a:r>
              <a:rPr lang="en-US" dirty="0" smtClean="0"/>
              <a:t>effects</a:t>
            </a:r>
            <a:r>
              <a:rPr lang="cs-CZ" dirty="0" smtClean="0"/>
              <a:t> (</a:t>
            </a:r>
            <a:r>
              <a:rPr lang="cs-CZ" b="1" dirty="0" err="1" smtClean="0"/>
              <a:t>pre-drilled</a:t>
            </a:r>
            <a:r>
              <a:rPr lang="cs-CZ" b="1" dirty="0" smtClean="0"/>
              <a:t> </a:t>
            </a:r>
            <a:r>
              <a:rPr lang="cs-CZ" b="1" dirty="0" err="1" smtClean="0"/>
              <a:t>piles</a:t>
            </a:r>
            <a:r>
              <a:rPr lang="cs-CZ" b="1" dirty="0" smtClean="0"/>
              <a:t> x </a:t>
            </a:r>
            <a:r>
              <a:rPr lang="cs-CZ" b="1" dirty="0" err="1"/>
              <a:t>pre-driven</a:t>
            </a:r>
            <a:r>
              <a:rPr lang="cs-CZ" b="1" dirty="0"/>
              <a:t> </a:t>
            </a:r>
            <a:r>
              <a:rPr lang="cs-CZ" b="1" dirty="0" err="1" smtClean="0"/>
              <a:t>piles</a:t>
            </a:r>
            <a:r>
              <a:rPr lang="cs-CZ" dirty="0" smtClean="0"/>
              <a:t>).</a:t>
            </a:r>
          </a:p>
          <a:p>
            <a:pPr algn="just"/>
            <a:r>
              <a:rPr lang="cs-CZ" b="1" dirty="0" err="1"/>
              <a:t>Micropiles</a:t>
            </a:r>
            <a:r>
              <a:rPr lang="cs-CZ" b="1" dirty="0"/>
              <a:t> </a:t>
            </a:r>
            <a:r>
              <a:rPr lang="cs-CZ" b="1" dirty="0" smtClean="0"/>
              <a:t> - </a:t>
            </a:r>
            <a:r>
              <a:rPr lang="en-US" dirty="0"/>
              <a:t>are used for reconstructions and for the capture of </a:t>
            </a:r>
            <a:r>
              <a:rPr lang="en-US" dirty="0" smtClean="0"/>
              <a:t>buildings</a:t>
            </a:r>
            <a:r>
              <a:rPr lang="cs-CZ" dirty="0" smtClean="0"/>
              <a:t>.</a:t>
            </a:r>
          </a:p>
          <a:p>
            <a:pPr algn="just"/>
            <a:endParaRPr lang="cs-CZ" b="1" dirty="0" smtClean="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8409799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smtClean="0"/>
              <a:t>Large-Diameter</a:t>
            </a:r>
            <a:r>
              <a:rPr lang="cs-CZ" b="1" dirty="0" smtClean="0"/>
              <a:t> </a:t>
            </a:r>
            <a:r>
              <a:rPr lang="cs-CZ" b="1" dirty="0" err="1" smtClean="0"/>
              <a:t>piles</a:t>
            </a:r>
            <a:endParaRPr lang="en-US" b="1" dirty="0"/>
          </a:p>
        </p:txBody>
      </p:sp>
      <p:sp>
        <p:nvSpPr>
          <p:cNvPr id="3" name="Zástupný symbol pro obsah 2"/>
          <p:cNvSpPr>
            <a:spLocks noGrp="1"/>
          </p:cNvSpPr>
          <p:nvPr>
            <p:ph idx="1"/>
          </p:nvPr>
        </p:nvSpPr>
        <p:spPr>
          <a:xfrm>
            <a:off x="838200" y="1708949"/>
            <a:ext cx="10515600" cy="4351338"/>
          </a:xfrm>
        </p:spPr>
        <p:txBody>
          <a:bodyPr>
            <a:normAutofit fontScale="92500" lnSpcReduction="10000"/>
          </a:bodyPr>
          <a:lstStyle/>
          <a:p>
            <a:r>
              <a:rPr lang="en-GB" b="1" dirty="0"/>
              <a:t>Large-dimensional</a:t>
            </a:r>
            <a:r>
              <a:rPr lang="en-GB" dirty="0"/>
              <a:t> piles are prismatic or cylindrical deep foundations with a diameter of more than 0.6 meters. In the case of a diameter of more than 1.2 m are referred to </a:t>
            </a:r>
            <a:r>
              <a:rPr lang="en-GB" b="1" dirty="0"/>
              <a:t>shaft pillar</a:t>
            </a:r>
            <a:r>
              <a:rPr lang="en-GB" dirty="0"/>
              <a:t>. Large-diameter piles are used as a single pile and replace the whole group of pilots. Large-diameter piles are made of reinforced concrete, possibly coupled with a steel pipe</a:t>
            </a:r>
            <a:r>
              <a:rPr lang="en-GB" dirty="0" smtClean="0"/>
              <a:t>.</a:t>
            </a:r>
            <a:endParaRPr lang="cs-CZ" dirty="0" smtClean="0"/>
          </a:p>
          <a:p>
            <a:endParaRPr lang="cs-CZ" dirty="0"/>
          </a:p>
          <a:p>
            <a:r>
              <a:rPr lang="en-GB" dirty="0"/>
              <a:t>The shaft pillars are either dredged or drilled. They are used up to a depth of up to 4 m, to which the piloting is not economical and at a depth of more than 4 meters in case of higher load carrying. In larger buildings, only pillars are drilled. Dredged shaft pillars are suitable for dry or soils with little leakage of water.</a:t>
            </a:r>
            <a:endParaRPr lang="cs-CZ" dirty="0"/>
          </a:p>
          <a:p>
            <a:pPr algn="just"/>
            <a:r>
              <a:rPr lang="en-US" dirty="0" smtClean="0"/>
              <a:t>.</a:t>
            </a:r>
            <a:endParaRPr lang="cs-CZ" b="1" dirty="0" smtClean="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2113445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t>Foundation </a:t>
            </a:r>
            <a:r>
              <a:rPr lang="cs-CZ" b="1" dirty="0" err="1" smtClean="0"/>
              <a:t>Wells</a:t>
            </a:r>
            <a:endParaRPr lang="en-US" b="1" dirty="0"/>
          </a:p>
        </p:txBody>
      </p:sp>
      <p:sp>
        <p:nvSpPr>
          <p:cNvPr id="3" name="Zástupný symbol pro obsah 2"/>
          <p:cNvSpPr>
            <a:spLocks noGrp="1"/>
          </p:cNvSpPr>
          <p:nvPr>
            <p:ph idx="1"/>
          </p:nvPr>
        </p:nvSpPr>
        <p:spPr>
          <a:xfrm>
            <a:off x="838200" y="1708949"/>
            <a:ext cx="10515600" cy="4351338"/>
          </a:xfrm>
        </p:spPr>
        <p:txBody>
          <a:bodyPr>
            <a:normAutofit lnSpcReduction="10000"/>
          </a:bodyPr>
          <a:lstStyle/>
          <a:p>
            <a:pPr algn="just"/>
            <a:r>
              <a:rPr lang="en-GB" b="1" dirty="0"/>
              <a:t>The foundation wells </a:t>
            </a:r>
            <a:r>
              <a:rPr lang="en-GB" dirty="0"/>
              <a:t>are underground structures of cylindrical or prismatic shape with a minimum diameter of 1 meter. The foundation wells are mainly used for the foundation in water-borne and easily </a:t>
            </a:r>
            <a:r>
              <a:rPr lang="en-GB" dirty="0" err="1"/>
              <a:t>disconnectable</a:t>
            </a:r>
            <a:r>
              <a:rPr lang="en-GB" dirty="0"/>
              <a:t> soils that allow the wells to be quick submerged</a:t>
            </a:r>
            <a:r>
              <a:rPr lang="en-GB" dirty="0" smtClean="0"/>
              <a:t>.</a:t>
            </a:r>
            <a:endParaRPr lang="cs-CZ" dirty="0" smtClean="0"/>
          </a:p>
          <a:p>
            <a:pPr algn="just"/>
            <a:endParaRPr lang="cs-CZ" dirty="0"/>
          </a:p>
          <a:p>
            <a:pPr algn="just"/>
            <a:r>
              <a:rPr lang="en-GB" dirty="0"/>
              <a:t>The lifting of the soil is carried out under the protection of the shell consisting of hollow prefabricated elements, usually from the rings provided at the bottom with the cutting edge. The soil is extracted from the interior of the foundation well, and the substructures are gradually undermined and their own weight enters the subsoil. The inner space is concreted after reaching load-bearing soil.</a:t>
            </a:r>
            <a:endParaRPr lang="cs-CZ" dirty="0"/>
          </a:p>
          <a:p>
            <a:pPr marL="0" indent="0" algn="just">
              <a:buNone/>
            </a:pPr>
            <a:endParaRPr lang="cs-CZ" b="1" dirty="0" smtClean="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40695524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smtClean="0"/>
              <a:t>Caissons</a:t>
            </a:r>
            <a:endParaRPr lang="en-US" b="1" dirty="0"/>
          </a:p>
        </p:txBody>
      </p:sp>
      <p:sp>
        <p:nvSpPr>
          <p:cNvPr id="3" name="Zástupný symbol pro obsah 2"/>
          <p:cNvSpPr>
            <a:spLocks noGrp="1"/>
          </p:cNvSpPr>
          <p:nvPr>
            <p:ph idx="1"/>
          </p:nvPr>
        </p:nvSpPr>
        <p:spPr>
          <a:xfrm>
            <a:off x="838200" y="1708949"/>
            <a:ext cx="10515600" cy="4351338"/>
          </a:xfrm>
        </p:spPr>
        <p:txBody>
          <a:bodyPr>
            <a:normAutofit lnSpcReduction="10000"/>
          </a:bodyPr>
          <a:lstStyle/>
          <a:p>
            <a:pPr algn="just"/>
            <a:r>
              <a:rPr lang="en-GB" b="1" dirty="0"/>
              <a:t>The caissons</a:t>
            </a:r>
            <a:r>
              <a:rPr lang="en-GB" dirty="0"/>
              <a:t> are used for building foundations in the water. The caissons are large-area wells enclosed by a ceiling structure that creates a working chamber secured against water ingress and allows construction work under water</a:t>
            </a:r>
            <a:r>
              <a:rPr lang="en-GB" dirty="0" smtClean="0"/>
              <a:t>.</a:t>
            </a:r>
            <a:endParaRPr lang="cs-CZ" dirty="0" smtClean="0"/>
          </a:p>
          <a:p>
            <a:pPr algn="just"/>
            <a:endParaRPr lang="cs-CZ" dirty="0"/>
          </a:p>
          <a:p>
            <a:pPr algn="just"/>
            <a:r>
              <a:rPr lang="en-GB" dirty="0"/>
              <a:t>To dispose of water from a caisson, it is necessary to achieve a pressure equal to the pressure from the outside of the caisson. Afterwards, workers can enter the caisson, where the earth extracts, and so the caisson submerges. After lowering to the desired depth inside the caisson be cast. Caisson forms deep foundations overlying structure.</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636121407"/>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2961</TotalTime>
  <Words>388</Words>
  <Application>Microsoft Office PowerPoint</Application>
  <PresentationFormat>Širokoúhlá obrazovka</PresentationFormat>
  <Paragraphs>34</Paragraphs>
  <Slides>8</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8</vt:i4>
      </vt:variant>
    </vt:vector>
  </HeadingPairs>
  <TitlesOfParts>
    <vt:vector size="12" baseType="lpstr">
      <vt:lpstr>Arial</vt:lpstr>
      <vt:lpstr>Calibri</vt:lpstr>
      <vt:lpstr>Calibri Light</vt:lpstr>
      <vt:lpstr>Motiv Office</vt:lpstr>
      <vt:lpstr>8. Deep Foundations </vt:lpstr>
      <vt:lpstr>Deep Foundations, Foundations Piles</vt:lpstr>
      <vt:lpstr>Foundation Piles</vt:lpstr>
      <vt:lpstr>Prefabricated (driven) piles</vt:lpstr>
      <vt:lpstr>Monolithic (excavated) piles</vt:lpstr>
      <vt:lpstr>Large-Diameter piles</vt:lpstr>
      <vt:lpstr>Foundation Wells</vt:lpstr>
      <vt:lpstr>Caissons</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předmětu dle IS</dc:title>
  <dc:creator>Kratka</dc:creator>
  <cp:lastModifiedBy>Michal Kraus</cp:lastModifiedBy>
  <cp:revision>89</cp:revision>
  <dcterms:created xsi:type="dcterms:W3CDTF">2017-05-10T10:51:34Z</dcterms:created>
  <dcterms:modified xsi:type="dcterms:W3CDTF">2018-05-01T20:15:17Z</dcterms:modified>
</cp:coreProperties>
</file>