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ms-powerpoint.presentation.macroEnabled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63" r:id="rId3"/>
    <p:sldId id="265" r:id="rId4"/>
    <p:sldId id="264" r:id="rId5"/>
    <p:sldId id="266" r:id="rId6"/>
    <p:sldId id="267" r:id="rId7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6959" autoAdjust="0"/>
    <p:restoredTop sz="94660"/>
  </p:normalViewPr>
  <p:slideViewPr>
    <p:cSldViewPr snapToGrid="0">
      <p:cViewPr varScale="1">
        <p:scale>
          <a:sx n="60" d="100"/>
          <a:sy n="60" d="100"/>
        </p:scale>
        <p:origin x="96" y="124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cs-CZ" smtClean="0"/>
              <a:t>Kliknutím lze upravit styl předlohy.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793943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121268769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06891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43304337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56786894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325107519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51981266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57905490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97997509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425515625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7356581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3AF606F1-70A8-4ADC-9334-297B429272E0}" type="datetimeFigureOut">
              <a:rPr lang="cs-CZ" smtClean="0"/>
              <a:t>01.05.2018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29083E7-225E-4952-A601-200EBC7DB725}" type="slidenum">
              <a:rPr lang="cs-CZ" smtClean="0"/>
              <a:t>‹#›</a:t>
            </a:fld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220455650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Nadpis 7">
            <a:extLst>
              <a:ext uri="{FF2B5EF4-FFF2-40B4-BE49-F238E27FC236}">
                <a16:creationId xmlns:a16="http://schemas.microsoft.com/office/drawing/2014/main" id="{55A62198-121B-4310-8074-45A652EF1B96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932646"/>
            <a:ext cx="9144000" cy="2387600"/>
          </a:xfrm>
        </p:spPr>
        <p:txBody>
          <a:bodyPr>
            <a:normAutofit/>
          </a:bodyPr>
          <a:lstStyle/>
          <a:p>
            <a:r>
              <a:rPr lang="cs-CZ" b="1" dirty="0" smtClean="0"/>
              <a:t>7. </a:t>
            </a:r>
            <a:r>
              <a:rPr lang="cs-CZ" b="1" dirty="0" err="1" smtClean="0"/>
              <a:t>Shallow</a:t>
            </a:r>
            <a:r>
              <a:rPr lang="cs-CZ" b="1" dirty="0" smtClean="0"/>
              <a:t> </a:t>
            </a:r>
            <a:r>
              <a:rPr lang="cs-CZ" b="1" dirty="0" smtClean="0"/>
              <a:t>Foundations</a:t>
            </a:r>
            <a:br>
              <a:rPr lang="cs-CZ" b="1" dirty="0" smtClean="0"/>
            </a:br>
            <a:endParaRPr lang="cs-CZ" b="1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36246485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SHALLOW </a:t>
            </a:r>
            <a:r>
              <a:rPr lang="cs-CZ" b="1" dirty="0" smtClean="0"/>
              <a:t>FOUNDATIONS, </a:t>
            </a:r>
            <a:r>
              <a:rPr lang="cs-CZ" b="1" dirty="0"/>
              <a:t>PAD </a:t>
            </a:r>
            <a:r>
              <a:rPr lang="cs-CZ" b="1" dirty="0" smtClean="0"/>
              <a:t>FOOTING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en-US" b="1" dirty="0"/>
              <a:t>Shallow foundations </a:t>
            </a:r>
            <a:r>
              <a:rPr lang="en-US" dirty="0"/>
              <a:t>are the most widely used type of foundation structures</a:t>
            </a:r>
            <a:r>
              <a:rPr lang="en-US" dirty="0" smtClean="0"/>
              <a:t>.</a:t>
            </a:r>
            <a:endParaRPr lang="cs-CZ" dirty="0" smtClean="0"/>
          </a:p>
          <a:p>
            <a:pPr algn="just"/>
            <a:r>
              <a:rPr lang="en-US" dirty="0"/>
              <a:t>The foundation structures include </a:t>
            </a:r>
            <a:r>
              <a:rPr lang="en-US" b="1" dirty="0"/>
              <a:t>pad footing</a:t>
            </a:r>
            <a:r>
              <a:rPr lang="en-US" dirty="0"/>
              <a:t>, </a:t>
            </a:r>
            <a:r>
              <a:rPr lang="en-US" b="1" dirty="0"/>
              <a:t>strip footing, footing grid</a:t>
            </a:r>
            <a:r>
              <a:rPr lang="en-US" dirty="0"/>
              <a:t> and </a:t>
            </a:r>
            <a:r>
              <a:rPr lang="en-US" b="1" dirty="0"/>
              <a:t>foundation slab</a:t>
            </a:r>
            <a:r>
              <a:rPr lang="en-US" b="1" dirty="0" smtClean="0"/>
              <a:t>.</a:t>
            </a:r>
            <a:endParaRPr lang="cs-CZ" b="1" dirty="0" smtClean="0"/>
          </a:p>
          <a:p>
            <a:pPr algn="just"/>
            <a:r>
              <a:rPr lang="en-US" dirty="0"/>
              <a:t>The minimum depth of foundation is 800 - 1200 mm below the surface so that the footing bottom is in a non-frosty depth</a:t>
            </a:r>
            <a:r>
              <a:rPr lang="en-US" dirty="0" smtClean="0"/>
              <a:t>.</a:t>
            </a:r>
            <a:endParaRPr lang="cs-CZ" dirty="0" smtClean="0"/>
          </a:p>
          <a:p>
            <a:pPr algn="just"/>
            <a:r>
              <a:rPr lang="en-US" b="1" dirty="0"/>
              <a:t>Pad footing </a:t>
            </a:r>
            <a:r>
              <a:rPr lang="en-US" dirty="0"/>
              <a:t>are the foundation structures that are mostly made for the foundation of the column construction system. Pad footings transmit point loads from the columns into the ground.</a:t>
            </a:r>
            <a:endParaRPr lang="cs-CZ" b="1" dirty="0" smtClean="0"/>
          </a:p>
          <a:p>
            <a:pPr lvl="1" algn="just"/>
            <a:endParaRPr lang="cs-CZ" b="1" dirty="0" smtClean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653771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PAD </a:t>
            </a:r>
            <a:r>
              <a:rPr lang="cs-CZ" b="1" dirty="0" smtClean="0"/>
              <a:t>FOOTING</a:t>
            </a:r>
            <a:endParaRPr lang="en-US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 lnSpcReduction="10000"/>
          </a:bodyPr>
          <a:lstStyle/>
          <a:p>
            <a:pPr algn="just"/>
            <a:r>
              <a:rPr lang="en-US" dirty="0"/>
              <a:t>Classification of pad footings</a:t>
            </a:r>
            <a:r>
              <a:rPr lang="en-US" b="1" dirty="0"/>
              <a:t> according to the technology implementation</a:t>
            </a:r>
            <a:r>
              <a:rPr lang="en-US" b="1" dirty="0" smtClean="0"/>
              <a:t>:</a:t>
            </a:r>
            <a:endParaRPr lang="cs-CZ" b="1" dirty="0" smtClean="0"/>
          </a:p>
          <a:p>
            <a:r>
              <a:rPr lang="en-US" b="1" dirty="0"/>
              <a:t>Monolithic pad footings</a:t>
            </a:r>
            <a:endParaRPr lang="en-US" dirty="0"/>
          </a:p>
          <a:p>
            <a:pPr lvl="1"/>
            <a:r>
              <a:rPr lang="en-US" dirty="0"/>
              <a:t>Pad footings made of plain </a:t>
            </a:r>
            <a:r>
              <a:rPr lang="en-US" dirty="0" smtClean="0"/>
              <a:t>concrete</a:t>
            </a:r>
            <a:r>
              <a:rPr lang="cs-CZ" dirty="0" smtClean="0"/>
              <a:t> - </a:t>
            </a:r>
            <a:r>
              <a:rPr lang="en-US" dirty="0"/>
              <a:t>only for small layout plan dimensions (up to 2 m of side size)</a:t>
            </a:r>
          </a:p>
          <a:p>
            <a:pPr lvl="1"/>
            <a:r>
              <a:rPr lang="en-US" dirty="0"/>
              <a:t>Pad footings made of reinforced </a:t>
            </a:r>
            <a:r>
              <a:rPr lang="en-US" dirty="0" smtClean="0"/>
              <a:t>concrete</a:t>
            </a:r>
            <a:r>
              <a:rPr lang="cs-CZ" dirty="0" smtClean="0"/>
              <a:t> - </a:t>
            </a:r>
            <a:r>
              <a:rPr lang="cs-CZ" dirty="0" err="1"/>
              <a:t>for</a:t>
            </a:r>
            <a:r>
              <a:rPr lang="cs-CZ" dirty="0"/>
              <a:t> </a:t>
            </a:r>
            <a:r>
              <a:rPr lang="cs-CZ" dirty="0" err="1"/>
              <a:t>larger</a:t>
            </a:r>
            <a:r>
              <a:rPr lang="cs-CZ" dirty="0"/>
              <a:t> layout </a:t>
            </a:r>
            <a:r>
              <a:rPr lang="cs-CZ" dirty="0" err="1"/>
              <a:t>plan</a:t>
            </a:r>
            <a:r>
              <a:rPr lang="cs-CZ" dirty="0"/>
              <a:t> </a:t>
            </a:r>
            <a:r>
              <a:rPr lang="cs-CZ" dirty="0" err="1"/>
              <a:t>dimensions</a:t>
            </a:r>
            <a:endParaRPr lang="en-US" dirty="0"/>
          </a:p>
          <a:p>
            <a:pPr lvl="1"/>
            <a:r>
              <a:rPr lang="en-US" dirty="0"/>
              <a:t>Pad footings interspersed with stones</a:t>
            </a:r>
          </a:p>
          <a:p>
            <a:r>
              <a:rPr lang="en-US" b="1" dirty="0"/>
              <a:t>Prefabricated pad footings</a:t>
            </a:r>
            <a:endParaRPr lang="en-US" dirty="0"/>
          </a:p>
          <a:p>
            <a:pPr lvl="1"/>
            <a:r>
              <a:rPr lang="en-US" dirty="0"/>
              <a:t>Hollow (calyx) pad </a:t>
            </a:r>
            <a:r>
              <a:rPr lang="en-US" dirty="0" smtClean="0"/>
              <a:t>footings</a:t>
            </a:r>
            <a:r>
              <a:rPr lang="cs-CZ" dirty="0" smtClean="0"/>
              <a:t> - </a:t>
            </a:r>
            <a:r>
              <a:rPr lang="en-US" dirty="0"/>
              <a:t>a prefabricated column is mounted on a cement mortar bed</a:t>
            </a:r>
          </a:p>
          <a:p>
            <a:pPr lvl="1"/>
            <a:r>
              <a:rPr lang="en-US" dirty="0"/>
              <a:t>Full pad </a:t>
            </a:r>
            <a:r>
              <a:rPr lang="en-US" dirty="0" smtClean="0"/>
              <a:t>footings</a:t>
            </a:r>
            <a:r>
              <a:rPr lang="cs-CZ" dirty="0" smtClean="0"/>
              <a:t> - </a:t>
            </a:r>
            <a:r>
              <a:rPr lang="en-US" dirty="0"/>
              <a:t>are manufactured as one-stage or multi-stage.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1216826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/>
              <a:t>STRIP </a:t>
            </a:r>
            <a:r>
              <a:rPr lang="cs-CZ" b="1" dirty="0" smtClean="0"/>
              <a:t>FOOTING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 fontScale="92500"/>
          </a:bodyPr>
          <a:lstStyle/>
          <a:p>
            <a:pPr algn="just"/>
            <a:r>
              <a:rPr lang="en-US" dirty="0"/>
              <a:t>Lightweight continuous </a:t>
            </a:r>
            <a:r>
              <a:rPr lang="en-US" dirty="0" smtClean="0"/>
              <a:t>structures</a:t>
            </a:r>
            <a:r>
              <a:rPr lang="cs-CZ" dirty="0" smtClean="0"/>
              <a:t> </a:t>
            </a:r>
            <a:r>
              <a:rPr lang="en-US" dirty="0" smtClean="0"/>
              <a:t>can </a:t>
            </a:r>
            <a:r>
              <a:rPr lang="en-US" dirty="0"/>
              <a:t>be based on a </a:t>
            </a:r>
            <a:r>
              <a:rPr lang="en-US" b="1" dirty="0"/>
              <a:t>foundation </a:t>
            </a:r>
            <a:r>
              <a:rPr lang="en-US" b="1" dirty="0" err="1" smtClean="0"/>
              <a:t>linte</a:t>
            </a:r>
            <a:r>
              <a:rPr lang="cs-CZ" b="1" dirty="0" smtClean="0"/>
              <a:t>l</a:t>
            </a:r>
            <a:endParaRPr lang="cs-CZ" b="1" dirty="0"/>
          </a:p>
          <a:p>
            <a:pPr algn="just"/>
            <a:r>
              <a:rPr lang="en-US" b="1" dirty="0"/>
              <a:t>Strip footings </a:t>
            </a:r>
            <a:r>
              <a:rPr lang="en-US" dirty="0"/>
              <a:t>are used to support both load-bearing and non-load-bearing walls from 6 </a:t>
            </a:r>
            <a:r>
              <a:rPr lang="en-US" dirty="0" smtClean="0"/>
              <a:t>N/m</a:t>
            </a:r>
            <a:r>
              <a:rPr lang="en-US" baseline="30000" dirty="0" smtClean="0"/>
              <a:t>2</a:t>
            </a:r>
            <a:r>
              <a:rPr lang="cs-CZ" dirty="0" smtClean="0"/>
              <a:t>. </a:t>
            </a:r>
            <a:r>
              <a:rPr lang="en-US" dirty="0" smtClean="0"/>
              <a:t>The </a:t>
            </a:r>
            <a:r>
              <a:rPr lang="en-US" dirty="0"/>
              <a:t>minimum size of the strip footing is 300 x 300 </a:t>
            </a:r>
            <a:r>
              <a:rPr lang="en-US" dirty="0" smtClean="0"/>
              <a:t>mm</a:t>
            </a:r>
            <a:r>
              <a:rPr lang="cs-CZ" dirty="0" smtClean="0"/>
              <a:t>.</a:t>
            </a:r>
          </a:p>
          <a:p>
            <a:pPr algn="just"/>
            <a:r>
              <a:rPr lang="en-US" b="1" dirty="0"/>
              <a:t>Strip footing made of quarry </a:t>
            </a:r>
            <a:r>
              <a:rPr lang="en-US" b="1" dirty="0" smtClean="0"/>
              <a:t>stone</a:t>
            </a:r>
            <a:r>
              <a:rPr lang="cs-CZ" b="1" dirty="0" smtClean="0"/>
              <a:t> - </a:t>
            </a:r>
            <a:r>
              <a:rPr lang="cs-CZ" dirty="0"/>
              <a:t>are </a:t>
            </a:r>
            <a:r>
              <a:rPr lang="cs-CZ" dirty="0" err="1"/>
              <a:t>used</a:t>
            </a:r>
            <a:r>
              <a:rPr lang="cs-CZ" dirty="0"/>
              <a:t> </a:t>
            </a:r>
            <a:r>
              <a:rPr lang="cs-CZ" dirty="0" err="1"/>
              <a:t>only</a:t>
            </a:r>
            <a:r>
              <a:rPr lang="cs-CZ" dirty="0"/>
              <a:t> </a:t>
            </a:r>
            <a:r>
              <a:rPr lang="cs-CZ" dirty="0" err="1" smtClean="0"/>
              <a:t>rarely</a:t>
            </a:r>
            <a:r>
              <a:rPr lang="cs-CZ" dirty="0" smtClean="0"/>
              <a:t>.</a:t>
            </a:r>
            <a:endParaRPr lang="en-US" b="1" dirty="0"/>
          </a:p>
          <a:p>
            <a:pPr algn="just"/>
            <a:r>
              <a:rPr lang="en-US" b="1" dirty="0"/>
              <a:t>Strip footing made of plain </a:t>
            </a:r>
            <a:r>
              <a:rPr lang="en-US" b="1" dirty="0" smtClean="0"/>
              <a:t>concrete</a:t>
            </a:r>
            <a:r>
              <a:rPr lang="cs-CZ" b="1" dirty="0" smtClean="0"/>
              <a:t> - </a:t>
            </a:r>
            <a:r>
              <a:rPr lang="en-US" dirty="0"/>
              <a:t>are used for wall </a:t>
            </a:r>
            <a:r>
              <a:rPr lang="en-US" dirty="0" smtClean="0"/>
              <a:t>constructions</a:t>
            </a:r>
            <a:r>
              <a:rPr lang="cs-CZ" dirty="0" smtClean="0"/>
              <a:t>.</a:t>
            </a:r>
            <a:endParaRPr lang="en-US" b="1" dirty="0"/>
          </a:p>
          <a:p>
            <a:pPr algn="just"/>
            <a:r>
              <a:rPr lang="en-US" b="1" dirty="0"/>
              <a:t>Strip footing made of reinforced </a:t>
            </a:r>
            <a:r>
              <a:rPr lang="en-US" b="1" dirty="0" smtClean="0"/>
              <a:t>concrete</a:t>
            </a:r>
            <a:r>
              <a:rPr lang="cs-CZ" b="1" dirty="0" smtClean="0"/>
              <a:t> - </a:t>
            </a:r>
            <a:r>
              <a:rPr lang="en-US" dirty="0" smtClean="0"/>
              <a:t>for </a:t>
            </a:r>
            <a:r>
              <a:rPr lang="en-US" dirty="0"/>
              <a:t>heavy loads transmitted to the foundations with less bearing and non-homogeneous </a:t>
            </a:r>
            <a:r>
              <a:rPr lang="en-US" dirty="0" err="1" smtClean="0"/>
              <a:t>subso</a:t>
            </a:r>
            <a:r>
              <a:rPr lang="cs-CZ" dirty="0" err="1" smtClean="0"/>
              <a:t>il</a:t>
            </a:r>
            <a:r>
              <a:rPr lang="cs-CZ" dirty="0" smtClean="0"/>
              <a:t>.</a:t>
            </a:r>
            <a:endParaRPr lang="en-US" b="1" dirty="0"/>
          </a:p>
          <a:p>
            <a:pPr algn="just"/>
            <a:r>
              <a:rPr lang="cs-CZ" b="1" dirty="0" err="1"/>
              <a:t>Prefabricated</a:t>
            </a:r>
            <a:r>
              <a:rPr lang="cs-CZ" b="1" dirty="0"/>
              <a:t> </a:t>
            </a:r>
            <a:r>
              <a:rPr lang="cs-CZ" b="1" dirty="0" err="1"/>
              <a:t>strip</a:t>
            </a:r>
            <a:r>
              <a:rPr lang="cs-CZ" b="1" dirty="0"/>
              <a:t> </a:t>
            </a:r>
            <a:r>
              <a:rPr lang="cs-CZ" b="1" dirty="0" err="1" smtClean="0"/>
              <a:t>footing</a:t>
            </a:r>
            <a:r>
              <a:rPr lang="cs-CZ" b="1" dirty="0" smtClean="0"/>
              <a:t> - </a:t>
            </a:r>
            <a:r>
              <a:rPr lang="en-US" dirty="0"/>
              <a:t>Prefabricated strip footings are used when loading the foundation soil is from 0.2 MPa to 0.35 MPa</a:t>
            </a:r>
            <a:endParaRPr lang="cs-CZ" b="1" dirty="0"/>
          </a:p>
          <a:p>
            <a:pPr algn="just"/>
            <a:endParaRPr lang="en-US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1742757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err="1" smtClean="0"/>
              <a:t>Grid</a:t>
            </a:r>
            <a:r>
              <a:rPr lang="cs-CZ" b="1" dirty="0" smtClean="0"/>
              <a:t> </a:t>
            </a:r>
            <a:r>
              <a:rPr lang="cs-CZ" b="1" dirty="0" err="1" smtClean="0"/>
              <a:t>Footing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en-US" b="1" dirty="0"/>
              <a:t>Grid </a:t>
            </a:r>
            <a:r>
              <a:rPr lang="en-US" b="1" dirty="0" err="1"/>
              <a:t>fottings</a:t>
            </a:r>
            <a:r>
              <a:rPr lang="en-US" b="1" dirty="0"/>
              <a:t> </a:t>
            </a:r>
            <a:r>
              <a:rPr lang="en-US" dirty="0"/>
              <a:t>re formed by strip footings, generally perpendicular to each other. Footing grid are used for heavily loaded skeletal structures designed in non-homogeneous subsoil in soils with high compressibility, undermining or seismically unstable areas</a:t>
            </a:r>
            <a:r>
              <a:rPr lang="en-US" dirty="0" smtClean="0"/>
              <a:t>.</a:t>
            </a:r>
            <a:endParaRPr lang="en-US" dirty="0"/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28382596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Foundation </a:t>
            </a:r>
            <a:r>
              <a:rPr lang="cs-CZ" b="1" dirty="0" err="1" smtClean="0"/>
              <a:t>Slab</a:t>
            </a:r>
            <a:endParaRPr lang="cs-CZ" b="1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838200" y="1708949"/>
            <a:ext cx="10515600" cy="4351338"/>
          </a:xfrm>
        </p:spPr>
        <p:txBody>
          <a:bodyPr>
            <a:normAutofit/>
          </a:bodyPr>
          <a:lstStyle/>
          <a:p>
            <a:pPr algn="just"/>
            <a:r>
              <a:rPr lang="en-US" b="1" dirty="0" smtClean="0"/>
              <a:t>The </a:t>
            </a:r>
            <a:r>
              <a:rPr lang="en-US" b="1" dirty="0"/>
              <a:t>foundation slabs </a:t>
            </a:r>
            <a:r>
              <a:rPr lang="en-US" dirty="0"/>
              <a:t>distribute the load on the entire surface of the ground plan of the </a:t>
            </a:r>
            <a:r>
              <a:rPr lang="en-US" dirty="0" smtClean="0"/>
              <a:t>building</a:t>
            </a:r>
            <a:r>
              <a:rPr lang="cs-CZ" dirty="0" smtClean="0"/>
              <a:t>. </a:t>
            </a:r>
            <a:r>
              <a:rPr lang="en-US" dirty="0"/>
              <a:t>Foundation slabs are used in inhomogeneous, low-load-bearing and extensively compressible base </a:t>
            </a:r>
            <a:r>
              <a:rPr lang="en-US" dirty="0" smtClean="0"/>
              <a:t>soil</a:t>
            </a:r>
            <a:r>
              <a:rPr lang="cs-CZ" dirty="0" smtClean="0"/>
              <a:t>. </a:t>
            </a:r>
            <a:r>
              <a:rPr lang="en-US" dirty="0"/>
              <a:t>The foundation slabs are made of reinforced concrete as </a:t>
            </a:r>
            <a:r>
              <a:rPr lang="en-US" b="1" dirty="0"/>
              <a:t>straight, ribbed, grate, headed, shell </a:t>
            </a:r>
            <a:r>
              <a:rPr lang="en-US" dirty="0"/>
              <a:t>or</a:t>
            </a:r>
            <a:r>
              <a:rPr lang="en-US" b="1" dirty="0"/>
              <a:t> gable</a:t>
            </a:r>
            <a:r>
              <a:rPr lang="en-US" dirty="0"/>
              <a:t>.</a:t>
            </a:r>
          </a:p>
        </p:txBody>
      </p:sp>
      <p:pic>
        <p:nvPicPr>
          <p:cNvPr id="4" name="Obrázek 3" descr="C:\Users\21536\AppData\Local\Temp\7zOCBEF4013\interreg_Rakousko_Ceska_Republika_RGB.jpg"/>
          <p:cNvPicPr/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1828" y="6060287"/>
            <a:ext cx="2272744" cy="845353"/>
          </a:xfrm>
          <a:prstGeom prst="rect">
            <a:avLst/>
          </a:prstGeom>
          <a:noFill/>
          <a:ln>
            <a:noFill/>
          </a:ln>
        </p:spPr>
      </p:pic>
      <p:pic>
        <p:nvPicPr>
          <p:cNvPr id="5" name="Obrázek 4">
            <a:extLst>
              <a:ext uri="{FF2B5EF4-FFF2-40B4-BE49-F238E27FC236}">
                <a16:creationId xmlns:a16="http://schemas.microsoft.com/office/drawing/2014/main" id="{00000000-0008-0000-0000-000006000000}"/>
              </a:ext>
            </a:extLst>
          </p:cNvPr>
          <p:cNvPicPr/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490062" y="6002103"/>
            <a:ext cx="1883620" cy="739668"/>
          </a:xfrm>
          <a:prstGeom prst="rect">
            <a:avLst/>
          </a:prstGeom>
        </p:spPr>
      </p:pic>
      <p:pic>
        <p:nvPicPr>
          <p:cNvPr id="6" name="Obrázek 5" descr="https://www.email.cz/download/k/vPwBms0jPnQoTvgo0jFvvGwDhdh9Jlfl9rKdiuyzDRyHOOMId1HvJLvOPRBH2skc4uZVKBw/image001.png"/>
          <p:cNvPicPr/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421227" y="5973627"/>
            <a:ext cx="793174" cy="796620"/>
          </a:xfrm>
          <a:prstGeom prst="rect">
            <a:avLst/>
          </a:prstGeom>
          <a:noFill/>
          <a:ln>
            <a:noFill/>
          </a:ln>
        </p:spPr>
      </p:pic>
      <p:pic>
        <p:nvPicPr>
          <p:cNvPr id="7" name="Obrázek 6" descr="Fachhochschulen Oberösterreich"/>
          <p:cNvPicPr/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27903" y="6176963"/>
            <a:ext cx="2208234" cy="546619"/>
          </a:xfrm>
          <a:prstGeom prst="rect">
            <a:avLst/>
          </a:prstGeom>
          <a:noFill/>
          <a:ln>
            <a:noFill/>
          </a:ln>
        </p:spPr>
      </p:pic>
    </p:spTree>
    <p:extLst>
      <p:ext uri="{BB962C8B-B14F-4D97-AF65-F5344CB8AC3E}">
        <p14:creationId xmlns:p14="http://schemas.microsoft.com/office/powerpoint/2010/main" val="422314063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2928</TotalTime>
  <Words>36</Words>
  <Application>Microsoft Office PowerPoint</Application>
  <PresentationFormat>Širokoúhlá obrazovka</PresentationFormat>
  <Paragraphs>26</Paragraphs>
  <Slides>6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Motiv Office</vt:lpstr>
      <vt:lpstr>7. Shallow Foundations </vt:lpstr>
      <vt:lpstr>SHALLOW FOUNDATIONS, PAD FOOTING</vt:lpstr>
      <vt:lpstr>PAD FOOTING</vt:lpstr>
      <vt:lpstr>STRIP FOOTING</vt:lpstr>
      <vt:lpstr>Grid Footing</vt:lpstr>
      <vt:lpstr>Foundation Slab</vt:lpstr>
    </vt:vector>
  </TitlesOfParts>
  <Company>Hewlett-Packard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Název předmětu dle IS</dc:title>
  <dc:creator>Kratka</dc:creator>
  <cp:lastModifiedBy>Michal Kraus</cp:lastModifiedBy>
  <cp:revision>85</cp:revision>
  <dcterms:created xsi:type="dcterms:W3CDTF">2017-05-10T10:51:34Z</dcterms:created>
  <dcterms:modified xsi:type="dcterms:W3CDTF">2018-05-01T20:09:41Z</dcterms:modified>
</cp:coreProperties>
</file>