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7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6. </a:t>
            </a:r>
            <a:r>
              <a:rPr lang="cs-CZ" b="1" dirty="0" err="1" smtClean="0"/>
              <a:t>Subsoil</a:t>
            </a:r>
            <a:r>
              <a:rPr lang="cs-CZ" b="1" dirty="0" smtClean="0"/>
              <a:t> and </a:t>
            </a:r>
            <a:r>
              <a:rPr lang="cs-CZ" b="1" dirty="0" err="1" smtClean="0"/>
              <a:t>Earthworks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Foundation and </a:t>
            </a:r>
            <a:r>
              <a:rPr lang="cs-CZ" b="1" dirty="0" err="1" smtClean="0"/>
              <a:t>Subsoil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The </a:t>
            </a:r>
            <a:r>
              <a:rPr lang="en-US" b="1" dirty="0"/>
              <a:t>foundations</a:t>
            </a:r>
            <a:r>
              <a:rPr lang="en-US" dirty="0"/>
              <a:t> are load-bearing components of objects that provide the load carrying structure into the subsoil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 According to the way the load is transferred, are distinguished </a:t>
            </a:r>
            <a:r>
              <a:rPr lang="en-US" b="1" dirty="0"/>
              <a:t>shallow foundations</a:t>
            </a:r>
            <a:r>
              <a:rPr lang="en-US" dirty="0"/>
              <a:t> and </a:t>
            </a:r>
            <a:r>
              <a:rPr lang="en-US" b="1" dirty="0"/>
              <a:t>deep foundations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b="1" dirty="0"/>
              <a:t>Subsoil</a:t>
            </a:r>
            <a:r>
              <a:rPr lang="en-US" dirty="0"/>
              <a:t> is a functional part of the building. </a:t>
            </a:r>
            <a:r>
              <a:rPr lang="en-US" b="1" dirty="0"/>
              <a:t>The footing bottom</a:t>
            </a:r>
            <a:r>
              <a:rPr lang="en-US" dirty="0"/>
              <a:t> is an area where the foundations meet the subsoil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b="1" dirty="0"/>
              <a:t>Soil </a:t>
            </a:r>
            <a:r>
              <a:rPr lang="en-US" dirty="0"/>
              <a:t>is unpaved or slightly hardened </a:t>
            </a:r>
            <a:r>
              <a:rPr lang="en-US" dirty="0" smtClean="0"/>
              <a:t>rock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SUBSOIL: rock, </a:t>
            </a:r>
            <a:r>
              <a:rPr lang="cs-CZ" dirty="0" err="1" smtClean="0"/>
              <a:t>mud</a:t>
            </a:r>
            <a:r>
              <a:rPr lang="cs-CZ" dirty="0" smtClean="0"/>
              <a:t>, </a:t>
            </a:r>
            <a:r>
              <a:rPr lang="cs-CZ" dirty="0" err="1" smtClean="0"/>
              <a:t>clays</a:t>
            </a:r>
            <a:r>
              <a:rPr lang="cs-CZ" dirty="0" smtClean="0"/>
              <a:t>, </a:t>
            </a:r>
            <a:r>
              <a:rPr lang="cs-CZ" dirty="0" err="1" smtClean="0"/>
              <a:t>topsoil</a:t>
            </a:r>
            <a:r>
              <a:rPr lang="cs-CZ" dirty="0" smtClean="0"/>
              <a:t>, </a:t>
            </a:r>
            <a:r>
              <a:rPr lang="cs-CZ" dirty="0" err="1" smtClean="0"/>
              <a:t>marl</a:t>
            </a:r>
            <a:r>
              <a:rPr lang="cs-CZ" dirty="0" smtClean="0"/>
              <a:t>, </a:t>
            </a:r>
            <a:r>
              <a:rPr lang="cs-CZ" dirty="0" err="1"/>
              <a:t>f</a:t>
            </a:r>
            <a:r>
              <a:rPr lang="cs-CZ" dirty="0" err="1" smtClean="0"/>
              <a:t>usible</a:t>
            </a:r>
            <a:r>
              <a:rPr lang="cs-CZ" dirty="0" smtClean="0"/>
              <a:t> </a:t>
            </a:r>
            <a:r>
              <a:rPr lang="cs-CZ" dirty="0" err="1" smtClean="0"/>
              <a:t>mud</a:t>
            </a:r>
            <a:r>
              <a:rPr lang="cs-CZ" dirty="0" smtClean="0"/>
              <a:t>, </a:t>
            </a:r>
            <a:r>
              <a:rPr lang="cs-CZ" dirty="0" err="1"/>
              <a:t>l</a:t>
            </a:r>
            <a:r>
              <a:rPr lang="cs-CZ" dirty="0" err="1" smtClean="0"/>
              <a:t>oess</a:t>
            </a:r>
            <a:r>
              <a:rPr lang="cs-CZ" dirty="0"/>
              <a:t> 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Foundation and </a:t>
            </a:r>
            <a:r>
              <a:rPr lang="cs-CZ" b="1" dirty="0" err="1" smtClean="0"/>
              <a:t>Subsoil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There are 3 classes according to soil exploitation:</a:t>
            </a:r>
          </a:p>
          <a:p>
            <a:pPr lvl="1" algn="just"/>
            <a:r>
              <a:rPr lang="en-US" sz="2800" b="1" dirty="0" smtClean="0"/>
              <a:t>Class </a:t>
            </a:r>
            <a:r>
              <a:rPr lang="en-US" sz="2800" b="1" dirty="0"/>
              <a:t>I </a:t>
            </a:r>
            <a:r>
              <a:rPr lang="en-US" sz="2800" dirty="0"/>
              <a:t>is defined by mining by conventional excavation mechanisms (bulldozers, excavators) or by hand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b="1" dirty="0" smtClean="0"/>
              <a:t>Class </a:t>
            </a:r>
            <a:r>
              <a:rPr lang="en-US" sz="2800" b="1" dirty="0"/>
              <a:t>II </a:t>
            </a:r>
            <a:r>
              <a:rPr lang="en-US" sz="2800" dirty="0"/>
              <a:t>is defined by mining with special mechanisms - rippers, rock spoon, </a:t>
            </a:r>
            <a:r>
              <a:rPr lang="en-US" sz="2800" dirty="0" smtClean="0"/>
              <a:t>hammers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b="1" dirty="0" smtClean="0"/>
              <a:t>Class </a:t>
            </a:r>
            <a:r>
              <a:rPr lang="en-US" sz="2800" b="1" dirty="0"/>
              <a:t>III </a:t>
            </a:r>
            <a:r>
              <a:rPr lang="en-US" sz="2800" dirty="0"/>
              <a:t>is defined by mining by blasting works</a:t>
            </a:r>
          </a:p>
          <a:p>
            <a:pPr marL="0" indent="0" algn="just">
              <a:buNone/>
            </a:pP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59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Deep</a:t>
            </a:r>
            <a:r>
              <a:rPr lang="cs-CZ" b="1" dirty="0" smtClean="0"/>
              <a:t> of Foundation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Depth of </a:t>
            </a:r>
            <a:r>
              <a:rPr lang="en-US" b="1" dirty="0" smtClean="0"/>
              <a:t>foundation</a:t>
            </a:r>
            <a:r>
              <a:rPr lang="cs-CZ" b="1" dirty="0" smtClean="0"/>
              <a:t>. </a:t>
            </a:r>
            <a:r>
              <a:rPr lang="en-US" dirty="0"/>
              <a:t>The depth of foundation is determined with respect to stability and settlement construction, climatic conditions (freezing, drying out of the soil) and geological and hydrogeological soil profile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Depending on the soil, we choose the depth of foundation</a:t>
            </a:r>
            <a:r>
              <a:rPr lang="en-US" dirty="0" smtClean="0"/>
              <a:t>:</a:t>
            </a:r>
            <a:endParaRPr lang="cs-CZ" dirty="0" smtClean="0"/>
          </a:p>
          <a:p>
            <a:pPr lvl="1"/>
            <a:r>
              <a:rPr lang="en-US" dirty="0"/>
              <a:t>500 mm for rock and weak rocks soil and under the interior walls</a:t>
            </a:r>
          </a:p>
          <a:p>
            <a:pPr lvl="1"/>
            <a:r>
              <a:rPr lang="en-US" dirty="0"/>
              <a:t>800 mm from landscaped terrain (loose soil outside the mountain range)</a:t>
            </a:r>
          </a:p>
          <a:p>
            <a:pPr lvl="1"/>
            <a:r>
              <a:rPr lang="en-US" dirty="0"/>
              <a:t>1000 mm from landscaped terrain (cohesive soils outside mountain areas)</a:t>
            </a:r>
          </a:p>
          <a:p>
            <a:pPr lvl="1"/>
            <a:r>
              <a:rPr lang="en-US" dirty="0"/>
              <a:t>1200 mm in cohesive soils with ground water depth less than 2 m </a:t>
            </a:r>
            <a:r>
              <a:rPr lang="en-US" dirty="0" smtClean="0"/>
              <a:t>deep</a:t>
            </a:r>
            <a:endParaRPr lang="cs-CZ" dirty="0" smtClean="0"/>
          </a:p>
          <a:p>
            <a:r>
              <a:rPr lang="en-US" dirty="0"/>
              <a:t>Depth of foundation in mountain conditions always depends on local climatic conditions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93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Earthworks</a:t>
            </a:r>
            <a:r>
              <a:rPr lang="cs-CZ" b="1" dirty="0" smtClean="0"/>
              <a:t> and </a:t>
            </a:r>
            <a:r>
              <a:rPr lang="cs-CZ" b="1" dirty="0" err="1" smtClean="0"/>
              <a:t>Excavations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Earthworks </a:t>
            </a:r>
            <a:r>
              <a:rPr lang="en-US" dirty="0"/>
              <a:t>in civil engineering are divided into preparatory earthworks, major earthworks and finishing earthworks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It also includes </a:t>
            </a:r>
            <a:r>
              <a:rPr lang="en-US" b="1" dirty="0"/>
              <a:t>rake off the </a:t>
            </a:r>
            <a:r>
              <a:rPr lang="en-US" b="1" dirty="0" smtClean="0"/>
              <a:t>topsoil</a:t>
            </a:r>
            <a:r>
              <a:rPr lang="cs-CZ" b="1" dirty="0" smtClean="0"/>
              <a:t>,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embankments</a:t>
            </a:r>
            <a:r>
              <a:rPr lang="cs-CZ" b="1" dirty="0" smtClean="0"/>
              <a:t>, </a:t>
            </a:r>
            <a:r>
              <a:rPr lang="cs-CZ" b="1" dirty="0" err="1"/>
              <a:t>t</a:t>
            </a:r>
            <a:r>
              <a:rPr lang="cs-CZ" b="1" dirty="0" err="1" smtClean="0"/>
              <a:t>he</a:t>
            </a:r>
            <a:r>
              <a:rPr lang="cs-CZ" dirty="0"/>
              <a:t> </a:t>
            </a:r>
            <a:r>
              <a:rPr lang="cs-CZ" b="1" dirty="0" err="1" smtClean="0"/>
              <a:t>backfills</a:t>
            </a:r>
            <a:r>
              <a:rPr lang="cs-CZ" b="1" dirty="0" smtClean="0"/>
              <a:t>.</a:t>
            </a:r>
          </a:p>
          <a:p>
            <a:pPr algn="just"/>
            <a:r>
              <a:rPr lang="en-US" b="1" dirty="0"/>
              <a:t>Excavations </a:t>
            </a:r>
            <a:r>
              <a:rPr lang="en-US" dirty="0"/>
              <a:t>are carried out by excavating below ground level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The </a:t>
            </a:r>
            <a:r>
              <a:rPr lang="en-US" b="1" dirty="0"/>
              <a:t>pit</a:t>
            </a:r>
            <a:r>
              <a:rPr lang="en-US" dirty="0"/>
              <a:t> is an excavation whose length and width is greater than 2 meters. The </a:t>
            </a:r>
            <a:r>
              <a:rPr lang="en-US" b="1" dirty="0"/>
              <a:t>furrow</a:t>
            </a:r>
            <a:r>
              <a:rPr lang="en-US" dirty="0"/>
              <a:t> has a predominant length dimension and a maximum width of 2 meters. The </a:t>
            </a:r>
            <a:r>
              <a:rPr lang="en-US" b="1" dirty="0"/>
              <a:t>shaft</a:t>
            </a:r>
            <a:r>
              <a:rPr lang="en-US" dirty="0"/>
              <a:t> has a predominant depth dimension and a maximum floor area of 36 square meters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 </a:t>
            </a:r>
            <a:r>
              <a:rPr lang="en-US" b="1" dirty="0"/>
              <a:t>footing bottom</a:t>
            </a:r>
            <a:r>
              <a:rPr lang="en-US" dirty="0"/>
              <a:t> must not be broken during excavations. It must also be protected from climatic </a:t>
            </a:r>
            <a:r>
              <a:rPr lang="en-US" dirty="0" smtClean="0"/>
              <a:t>effects</a:t>
            </a:r>
            <a:r>
              <a:rPr lang="cs-CZ" dirty="0" smtClean="0"/>
              <a:t>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3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</a:t>
            </a:r>
            <a:r>
              <a:rPr lang="cs-CZ" b="1" dirty="0" err="1" smtClean="0"/>
              <a:t>nsuring</a:t>
            </a:r>
            <a:r>
              <a:rPr lang="cs-CZ" b="1" dirty="0" smtClean="0"/>
              <a:t> </a:t>
            </a:r>
            <a:r>
              <a:rPr lang="cs-CZ" b="1" dirty="0" err="1" smtClean="0"/>
              <a:t>Structural</a:t>
            </a:r>
            <a:r>
              <a:rPr lang="cs-CZ" b="1" dirty="0" smtClean="0"/>
              <a:t> </a:t>
            </a:r>
            <a:r>
              <a:rPr lang="cs-CZ" b="1" dirty="0" err="1" smtClean="0"/>
              <a:t>Stabiliy</a:t>
            </a:r>
            <a:r>
              <a:rPr lang="cs-CZ" b="1" dirty="0" smtClean="0"/>
              <a:t> of </a:t>
            </a:r>
            <a:r>
              <a:rPr lang="cs-CZ" b="1" dirty="0" err="1" smtClean="0"/>
              <a:t>Excavations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Vertical walls can be excavated in cohesive soils with a depth of no more than 1.5 meters. In other cases, excavation walls must be provided with one of the following options</a:t>
            </a:r>
            <a:r>
              <a:rPr lang="en-US" dirty="0" smtClean="0"/>
              <a:t>:</a:t>
            </a:r>
            <a:endParaRPr lang="cs-CZ" dirty="0" smtClean="0"/>
          </a:p>
          <a:p>
            <a:pPr algn="just"/>
            <a:r>
              <a:rPr lang="cs-CZ" b="1" dirty="0" err="1"/>
              <a:t>Sloping</a:t>
            </a:r>
            <a:r>
              <a:rPr lang="cs-CZ" b="1" dirty="0"/>
              <a:t> </a:t>
            </a:r>
            <a:r>
              <a:rPr lang="cs-CZ" b="1" dirty="0" err="1"/>
              <a:t>walls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 smtClean="0"/>
              <a:t>excavations</a:t>
            </a:r>
            <a:endParaRPr lang="cs-CZ" b="1" dirty="0" smtClean="0"/>
          </a:p>
          <a:p>
            <a:pPr lvl="1" algn="just"/>
            <a:r>
              <a:rPr lang="cs-CZ" dirty="0" err="1"/>
              <a:t>Shoring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excavation</a:t>
            </a:r>
            <a:r>
              <a:rPr lang="cs-CZ" dirty="0"/>
              <a:t> </a:t>
            </a:r>
            <a:r>
              <a:rPr lang="cs-CZ" dirty="0" err="1" smtClean="0"/>
              <a:t>walls</a:t>
            </a:r>
            <a:endParaRPr lang="cs-CZ" dirty="0" smtClean="0"/>
          </a:p>
          <a:p>
            <a:pPr lvl="1" algn="just"/>
            <a:r>
              <a:rPr lang="cs-CZ" dirty="0" err="1"/>
              <a:t>Piles</a:t>
            </a:r>
            <a:r>
              <a:rPr lang="cs-CZ" dirty="0"/>
              <a:t> </a:t>
            </a:r>
            <a:r>
              <a:rPr lang="cs-CZ" dirty="0" err="1" smtClean="0"/>
              <a:t>shoring</a:t>
            </a:r>
            <a:endParaRPr lang="cs-CZ" dirty="0" smtClean="0"/>
          </a:p>
          <a:p>
            <a:pPr lvl="1" algn="just"/>
            <a:r>
              <a:rPr lang="cs-CZ" dirty="0" err="1"/>
              <a:t>Driven</a:t>
            </a:r>
            <a:r>
              <a:rPr lang="cs-CZ" dirty="0"/>
              <a:t> </a:t>
            </a:r>
            <a:r>
              <a:rPr lang="cs-CZ" dirty="0" err="1"/>
              <a:t>shoring</a:t>
            </a:r>
            <a:r>
              <a:rPr lang="cs-CZ" dirty="0" smtClean="0"/>
              <a:t>:</a:t>
            </a:r>
          </a:p>
          <a:p>
            <a:pPr lvl="1" algn="just"/>
            <a:r>
              <a:rPr lang="cs-CZ" dirty="0" err="1"/>
              <a:t>Triggered</a:t>
            </a:r>
            <a:r>
              <a:rPr lang="cs-CZ" dirty="0"/>
              <a:t> </a:t>
            </a:r>
            <a:r>
              <a:rPr lang="cs-CZ" dirty="0" err="1"/>
              <a:t>shoring</a:t>
            </a:r>
            <a:r>
              <a:rPr lang="cs-CZ" dirty="0"/>
              <a:t>: </a:t>
            </a:r>
          </a:p>
          <a:p>
            <a:pPr algn="just"/>
            <a:r>
              <a:rPr lang="cs-CZ" b="1" dirty="0" err="1"/>
              <a:t>Shoring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attached</a:t>
            </a:r>
            <a:r>
              <a:rPr lang="cs-CZ" b="1" dirty="0"/>
              <a:t> </a:t>
            </a:r>
            <a:r>
              <a:rPr lang="cs-CZ" b="1" dirty="0" err="1"/>
              <a:t>sheeting</a:t>
            </a:r>
            <a:endParaRPr lang="cs-CZ" b="1" dirty="0" smtClean="0"/>
          </a:p>
          <a:p>
            <a:pPr algn="just"/>
            <a:r>
              <a:rPr lang="cs-CZ" b="1" dirty="0"/>
              <a:t>Underground </a:t>
            </a:r>
            <a:r>
              <a:rPr lang="cs-CZ" b="1" dirty="0" err="1" smtClean="0"/>
              <a:t>walls</a:t>
            </a:r>
            <a:endParaRPr lang="cs-CZ" b="1" dirty="0" smtClean="0"/>
          </a:p>
          <a:p>
            <a:pPr algn="just"/>
            <a:r>
              <a:rPr lang="cs-CZ" b="1" dirty="0"/>
              <a:t>Pile </a:t>
            </a:r>
            <a:r>
              <a:rPr lang="cs-CZ" b="1" dirty="0" err="1" smtClean="0"/>
              <a:t>walls</a:t>
            </a:r>
            <a:endParaRPr lang="cs-CZ" b="1" dirty="0" smtClean="0"/>
          </a:p>
          <a:p>
            <a:pPr algn="just"/>
            <a:r>
              <a:rPr lang="cs-CZ" b="1" dirty="0" err="1"/>
              <a:t>Sheet</a:t>
            </a:r>
            <a:r>
              <a:rPr lang="cs-CZ" b="1" dirty="0"/>
              <a:t> pile </a:t>
            </a:r>
            <a:r>
              <a:rPr lang="cs-CZ" b="1" dirty="0" err="1"/>
              <a:t>walls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4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3045</TotalTime>
  <Words>240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6. Subsoil and Earthworks </vt:lpstr>
      <vt:lpstr>Foundation and Subsoil</vt:lpstr>
      <vt:lpstr>Foundation and Subsoil</vt:lpstr>
      <vt:lpstr>Deep of Foundation</vt:lpstr>
      <vt:lpstr>Earthworks and Excavations</vt:lpstr>
      <vt:lpstr>Ensuring Structural Stabiliy of Excavations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96</cp:revision>
  <dcterms:created xsi:type="dcterms:W3CDTF">2017-05-10T10:51:34Z</dcterms:created>
  <dcterms:modified xsi:type="dcterms:W3CDTF">2018-05-01T20:48:43Z</dcterms:modified>
</cp:coreProperties>
</file>