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3" r:id="rId3"/>
    <p:sldId id="267" r:id="rId4"/>
    <p:sldId id="264" r:id="rId5"/>
    <p:sldId id="265" r:id="rId6"/>
    <p:sldId id="266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59" autoAdjust="0"/>
    <p:restoredTop sz="94660"/>
  </p:normalViewPr>
  <p:slideViewPr>
    <p:cSldViewPr snapToGrid="0">
      <p:cViewPr varScale="1">
        <p:scale>
          <a:sx n="60" d="100"/>
          <a:sy n="60" d="100"/>
        </p:scale>
        <p:origin x="96" y="12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01.05.2018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939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01.05.2018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2687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01.05.2018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6891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01.05.2018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3043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01.05.2018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7868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01.05.2018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1075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01.05.2018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9812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01.05.2018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9054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01.05.2018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9975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01.05.2018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5156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01.05.2018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5658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606F1-70A8-4ADC-9334-297B429272E0}" type="datetimeFigureOut">
              <a:rPr lang="cs-CZ" smtClean="0"/>
              <a:t>01.05.2018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4556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>
            <a:extLst>
              <a:ext uri="{FF2B5EF4-FFF2-40B4-BE49-F238E27FC236}">
                <a16:creationId xmlns:a16="http://schemas.microsoft.com/office/drawing/2014/main" id="{55A62198-121B-4310-8074-45A652EF1B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932646"/>
            <a:ext cx="9144000" cy="2387600"/>
          </a:xfrm>
        </p:spPr>
        <p:txBody>
          <a:bodyPr>
            <a:normAutofit/>
          </a:bodyPr>
          <a:lstStyle/>
          <a:p>
            <a:r>
              <a:rPr lang="cs-CZ" b="1" dirty="0" smtClean="0"/>
              <a:t>6. </a:t>
            </a:r>
            <a:r>
              <a:rPr lang="cs-CZ" b="1" dirty="0" err="1" smtClean="0"/>
              <a:t>Subsoil</a:t>
            </a:r>
            <a:r>
              <a:rPr lang="cs-CZ" b="1" dirty="0" smtClean="0"/>
              <a:t> and </a:t>
            </a:r>
            <a:r>
              <a:rPr lang="cs-CZ" b="1" dirty="0" err="1" smtClean="0"/>
              <a:t>Earthworks</a:t>
            </a:r>
            <a:r>
              <a:rPr lang="cs-CZ" b="1" dirty="0"/>
              <a:t/>
            </a:r>
            <a:br>
              <a:rPr lang="cs-CZ" b="1" dirty="0"/>
            </a:br>
            <a:endParaRPr lang="cs-CZ" b="1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24648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Foundation and </a:t>
            </a:r>
            <a:r>
              <a:rPr lang="cs-CZ" b="1" dirty="0" err="1" smtClean="0"/>
              <a:t>Subsoil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708949"/>
            <a:ext cx="10515600" cy="4351338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/>
              <a:t>The </a:t>
            </a:r>
            <a:r>
              <a:rPr lang="en-US" b="1" dirty="0"/>
              <a:t>foundations</a:t>
            </a:r>
            <a:r>
              <a:rPr lang="en-US" dirty="0"/>
              <a:t> are load-bearing components of objects that provide the load carrying structure into the subsoil</a:t>
            </a:r>
            <a:r>
              <a:rPr lang="en-US" dirty="0" smtClean="0"/>
              <a:t>.</a:t>
            </a:r>
            <a:r>
              <a:rPr lang="cs-CZ" dirty="0" smtClean="0"/>
              <a:t> </a:t>
            </a:r>
            <a:r>
              <a:rPr lang="en-US" dirty="0"/>
              <a:t> According to the way the load is transferred, are distinguished </a:t>
            </a:r>
            <a:r>
              <a:rPr lang="en-US" b="1" dirty="0"/>
              <a:t>shallow foundations</a:t>
            </a:r>
            <a:r>
              <a:rPr lang="en-US" dirty="0"/>
              <a:t> and </a:t>
            </a:r>
            <a:r>
              <a:rPr lang="en-US" b="1" dirty="0"/>
              <a:t>deep foundations</a:t>
            </a:r>
            <a:r>
              <a:rPr lang="en-US" dirty="0" smtClean="0"/>
              <a:t>.</a:t>
            </a:r>
            <a:endParaRPr lang="cs-CZ" dirty="0" smtClean="0"/>
          </a:p>
          <a:p>
            <a:pPr algn="just"/>
            <a:endParaRPr lang="cs-CZ" dirty="0" smtClean="0"/>
          </a:p>
          <a:p>
            <a:pPr algn="just"/>
            <a:r>
              <a:rPr lang="en-US" b="1" dirty="0"/>
              <a:t>Subsoil</a:t>
            </a:r>
            <a:r>
              <a:rPr lang="en-US" dirty="0"/>
              <a:t> is a functional part of the building. </a:t>
            </a:r>
            <a:r>
              <a:rPr lang="en-US" b="1" dirty="0"/>
              <a:t>The footing bottom</a:t>
            </a:r>
            <a:r>
              <a:rPr lang="en-US" dirty="0"/>
              <a:t> is an area where the foundations meet the subsoil</a:t>
            </a:r>
            <a:r>
              <a:rPr lang="en-US" dirty="0" smtClean="0"/>
              <a:t>.</a:t>
            </a:r>
            <a:r>
              <a:rPr lang="cs-CZ" dirty="0" smtClean="0"/>
              <a:t> </a:t>
            </a:r>
            <a:r>
              <a:rPr lang="en-US" b="1" dirty="0"/>
              <a:t>Soil </a:t>
            </a:r>
            <a:r>
              <a:rPr lang="en-US" dirty="0"/>
              <a:t>is unpaved or slightly hardened </a:t>
            </a:r>
            <a:r>
              <a:rPr lang="en-US" dirty="0" smtClean="0"/>
              <a:t>rock</a:t>
            </a:r>
            <a:r>
              <a:rPr lang="cs-CZ" dirty="0" smtClean="0"/>
              <a:t>.</a:t>
            </a:r>
          </a:p>
          <a:p>
            <a:pPr algn="just"/>
            <a:endParaRPr lang="cs-CZ" dirty="0" smtClean="0"/>
          </a:p>
          <a:p>
            <a:pPr algn="just"/>
            <a:r>
              <a:rPr lang="cs-CZ" dirty="0" smtClean="0"/>
              <a:t>SUBSOIL: rock, </a:t>
            </a:r>
            <a:r>
              <a:rPr lang="cs-CZ" dirty="0" err="1" smtClean="0"/>
              <a:t>mud</a:t>
            </a:r>
            <a:r>
              <a:rPr lang="cs-CZ" dirty="0" smtClean="0"/>
              <a:t>, </a:t>
            </a:r>
            <a:r>
              <a:rPr lang="cs-CZ" dirty="0" err="1" smtClean="0"/>
              <a:t>clays</a:t>
            </a:r>
            <a:r>
              <a:rPr lang="cs-CZ" dirty="0" smtClean="0"/>
              <a:t>, </a:t>
            </a:r>
            <a:r>
              <a:rPr lang="cs-CZ" dirty="0" err="1" smtClean="0"/>
              <a:t>topsoil</a:t>
            </a:r>
            <a:r>
              <a:rPr lang="cs-CZ" dirty="0" smtClean="0"/>
              <a:t>, </a:t>
            </a:r>
            <a:r>
              <a:rPr lang="cs-CZ" dirty="0" err="1" smtClean="0"/>
              <a:t>marl</a:t>
            </a:r>
            <a:r>
              <a:rPr lang="cs-CZ" dirty="0" smtClean="0"/>
              <a:t>, </a:t>
            </a:r>
            <a:r>
              <a:rPr lang="cs-CZ" dirty="0" err="1"/>
              <a:t>f</a:t>
            </a:r>
            <a:r>
              <a:rPr lang="cs-CZ" dirty="0" err="1" smtClean="0"/>
              <a:t>usible</a:t>
            </a:r>
            <a:r>
              <a:rPr lang="cs-CZ" dirty="0" smtClean="0"/>
              <a:t> </a:t>
            </a:r>
            <a:r>
              <a:rPr lang="cs-CZ" dirty="0" err="1" smtClean="0"/>
              <a:t>mud</a:t>
            </a:r>
            <a:r>
              <a:rPr lang="cs-CZ" dirty="0" smtClean="0"/>
              <a:t>, </a:t>
            </a:r>
            <a:r>
              <a:rPr lang="cs-CZ" dirty="0" err="1"/>
              <a:t>l</a:t>
            </a:r>
            <a:r>
              <a:rPr lang="cs-CZ" dirty="0" err="1" smtClean="0"/>
              <a:t>oess</a:t>
            </a:r>
            <a:r>
              <a:rPr lang="cs-CZ" dirty="0"/>
              <a:t> </a:t>
            </a:r>
            <a:endParaRPr lang="cs-CZ" dirty="0" smtClean="0"/>
          </a:p>
          <a:p>
            <a:pPr marL="0" indent="0" algn="just">
              <a:buNone/>
            </a:pPr>
            <a:endParaRPr lang="cs-CZ" dirty="0" smtClean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53771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Foundation and </a:t>
            </a:r>
            <a:r>
              <a:rPr lang="cs-CZ" b="1" dirty="0" err="1" smtClean="0"/>
              <a:t>Subsoil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708949"/>
            <a:ext cx="10515600" cy="4351338"/>
          </a:xfrm>
        </p:spPr>
        <p:txBody>
          <a:bodyPr>
            <a:normAutofit/>
          </a:bodyPr>
          <a:lstStyle/>
          <a:p>
            <a:pPr algn="just"/>
            <a:r>
              <a:rPr lang="en-US" dirty="0"/>
              <a:t>There are 3 classes according to soil exploitation:</a:t>
            </a:r>
          </a:p>
          <a:p>
            <a:pPr lvl="1" algn="just"/>
            <a:r>
              <a:rPr lang="en-US" sz="2800" b="1" dirty="0" smtClean="0"/>
              <a:t>Class </a:t>
            </a:r>
            <a:r>
              <a:rPr lang="en-US" sz="2800" b="1" dirty="0"/>
              <a:t>I </a:t>
            </a:r>
            <a:r>
              <a:rPr lang="en-US" sz="2800" dirty="0"/>
              <a:t>is defined by mining by conventional excavation mechanisms (bulldozers, excavators) or by hand</a:t>
            </a:r>
            <a:r>
              <a:rPr lang="en-US" sz="2800" dirty="0" smtClean="0"/>
              <a:t>.</a:t>
            </a:r>
            <a:endParaRPr lang="cs-CZ" sz="2800" dirty="0" smtClean="0"/>
          </a:p>
          <a:p>
            <a:pPr lvl="1" algn="just"/>
            <a:endParaRPr lang="en-US" sz="2800" dirty="0"/>
          </a:p>
          <a:p>
            <a:pPr lvl="1" algn="just"/>
            <a:r>
              <a:rPr lang="en-US" sz="2800" b="1" dirty="0" smtClean="0"/>
              <a:t>Class </a:t>
            </a:r>
            <a:r>
              <a:rPr lang="en-US" sz="2800" b="1" dirty="0"/>
              <a:t>II </a:t>
            </a:r>
            <a:r>
              <a:rPr lang="en-US" sz="2800" dirty="0"/>
              <a:t>is defined by mining with special mechanisms - rippers, rock spoon, </a:t>
            </a:r>
            <a:r>
              <a:rPr lang="en-US" sz="2800" dirty="0" smtClean="0"/>
              <a:t>hammers</a:t>
            </a:r>
            <a:endParaRPr lang="cs-CZ" sz="2800" dirty="0" smtClean="0"/>
          </a:p>
          <a:p>
            <a:pPr lvl="1" algn="just"/>
            <a:endParaRPr lang="en-US" sz="2800" dirty="0"/>
          </a:p>
          <a:p>
            <a:pPr lvl="1" algn="just"/>
            <a:r>
              <a:rPr lang="en-US" sz="2800" b="1" dirty="0" smtClean="0"/>
              <a:t>Class </a:t>
            </a:r>
            <a:r>
              <a:rPr lang="en-US" sz="2800" b="1" dirty="0"/>
              <a:t>III </a:t>
            </a:r>
            <a:r>
              <a:rPr lang="en-US" sz="2800" dirty="0"/>
              <a:t>is defined by mining by blasting works</a:t>
            </a:r>
          </a:p>
          <a:p>
            <a:pPr marL="0" indent="0" algn="just">
              <a:buNone/>
            </a:pPr>
            <a:endParaRPr lang="cs-CZ" dirty="0" smtClean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51594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err="1" smtClean="0"/>
              <a:t>Deep</a:t>
            </a:r>
            <a:r>
              <a:rPr lang="cs-CZ" b="1" dirty="0" smtClean="0"/>
              <a:t> of Foundation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708949"/>
            <a:ext cx="10515600" cy="4351338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b="1" dirty="0"/>
              <a:t>Depth of </a:t>
            </a:r>
            <a:r>
              <a:rPr lang="en-US" b="1" dirty="0" smtClean="0"/>
              <a:t>foundation</a:t>
            </a:r>
            <a:r>
              <a:rPr lang="cs-CZ" b="1" dirty="0" smtClean="0"/>
              <a:t>. </a:t>
            </a:r>
            <a:r>
              <a:rPr lang="en-US" dirty="0"/>
              <a:t>The depth of foundation is determined with respect to stability and settlement construction, climatic conditions (freezing, drying out of the soil) and geological and hydrogeological soil profile</a:t>
            </a:r>
            <a:r>
              <a:rPr lang="en-US" dirty="0" smtClean="0"/>
              <a:t>.</a:t>
            </a:r>
            <a:endParaRPr lang="cs-CZ" dirty="0" smtClean="0"/>
          </a:p>
          <a:p>
            <a:pPr algn="just"/>
            <a:r>
              <a:rPr lang="en-US" dirty="0"/>
              <a:t>Depending on the soil, we choose the depth of foundation</a:t>
            </a:r>
            <a:r>
              <a:rPr lang="en-US" dirty="0" smtClean="0"/>
              <a:t>:</a:t>
            </a:r>
            <a:endParaRPr lang="cs-CZ" dirty="0" smtClean="0"/>
          </a:p>
          <a:p>
            <a:pPr lvl="1"/>
            <a:r>
              <a:rPr lang="en-US" dirty="0"/>
              <a:t>500 mm for rock and weak rocks soil and under the interior walls</a:t>
            </a:r>
          </a:p>
          <a:p>
            <a:pPr lvl="1"/>
            <a:r>
              <a:rPr lang="en-US" dirty="0"/>
              <a:t>800 mm from landscaped terrain (loose soil outside the mountain range)</a:t>
            </a:r>
          </a:p>
          <a:p>
            <a:pPr lvl="1"/>
            <a:r>
              <a:rPr lang="en-US" dirty="0"/>
              <a:t>1000 mm from landscaped terrain (cohesive soils outside mountain areas)</a:t>
            </a:r>
          </a:p>
          <a:p>
            <a:pPr lvl="1"/>
            <a:r>
              <a:rPr lang="en-US" dirty="0"/>
              <a:t>1200 mm in cohesive soils with ground water depth less than 2 m </a:t>
            </a:r>
            <a:r>
              <a:rPr lang="en-US" dirty="0" smtClean="0"/>
              <a:t>deep</a:t>
            </a:r>
            <a:endParaRPr lang="cs-CZ" dirty="0" smtClean="0"/>
          </a:p>
          <a:p>
            <a:r>
              <a:rPr lang="en-US" dirty="0"/>
              <a:t>Depth of foundation in mountain conditions always depends on local climatic conditions</a:t>
            </a:r>
          </a:p>
          <a:p>
            <a:pPr algn="just"/>
            <a:endParaRPr lang="cs-CZ" dirty="0" smtClean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39345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err="1" smtClean="0"/>
              <a:t>Earthworks</a:t>
            </a:r>
            <a:r>
              <a:rPr lang="cs-CZ" b="1" dirty="0" smtClean="0"/>
              <a:t> and </a:t>
            </a:r>
            <a:r>
              <a:rPr lang="cs-CZ" b="1" dirty="0" err="1" smtClean="0"/>
              <a:t>Excavations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708949"/>
            <a:ext cx="10515600" cy="4351338"/>
          </a:xfrm>
        </p:spPr>
        <p:txBody>
          <a:bodyPr>
            <a:normAutofit/>
          </a:bodyPr>
          <a:lstStyle/>
          <a:p>
            <a:pPr algn="just"/>
            <a:r>
              <a:rPr lang="en-US" b="1" dirty="0"/>
              <a:t>Earthworks </a:t>
            </a:r>
            <a:r>
              <a:rPr lang="en-US" dirty="0"/>
              <a:t>in civil engineering are divided into preparatory earthworks, major earthworks and finishing earthworks</a:t>
            </a:r>
            <a:r>
              <a:rPr lang="en-US" dirty="0" smtClean="0"/>
              <a:t>.</a:t>
            </a:r>
            <a:r>
              <a:rPr lang="cs-CZ" dirty="0" smtClean="0"/>
              <a:t> </a:t>
            </a:r>
            <a:r>
              <a:rPr lang="en-US" dirty="0"/>
              <a:t>It also includes </a:t>
            </a:r>
            <a:r>
              <a:rPr lang="en-US" b="1" dirty="0"/>
              <a:t>rake off the </a:t>
            </a:r>
            <a:r>
              <a:rPr lang="en-US" b="1" dirty="0" smtClean="0"/>
              <a:t>topsoil</a:t>
            </a:r>
            <a:r>
              <a:rPr lang="cs-CZ" b="1" dirty="0" smtClean="0"/>
              <a:t>, </a:t>
            </a:r>
            <a:r>
              <a:rPr lang="cs-CZ" b="1" dirty="0" err="1" smtClean="0"/>
              <a:t>the</a:t>
            </a:r>
            <a:r>
              <a:rPr lang="cs-CZ" b="1" dirty="0" smtClean="0"/>
              <a:t> </a:t>
            </a:r>
            <a:r>
              <a:rPr lang="cs-CZ" b="1" dirty="0" err="1" smtClean="0"/>
              <a:t>embankments</a:t>
            </a:r>
            <a:r>
              <a:rPr lang="cs-CZ" b="1" dirty="0" smtClean="0"/>
              <a:t>, </a:t>
            </a:r>
            <a:r>
              <a:rPr lang="cs-CZ" b="1" dirty="0" err="1"/>
              <a:t>t</a:t>
            </a:r>
            <a:r>
              <a:rPr lang="cs-CZ" b="1" dirty="0" err="1" smtClean="0"/>
              <a:t>he</a:t>
            </a:r>
            <a:r>
              <a:rPr lang="cs-CZ" dirty="0"/>
              <a:t> </a:t>
            </a:r>
            <a:r>
              <a:rPr lang="cs-CZ" b="1" dirty="0" err="1" smtClean="0"/>
              <a:t>backfills</a:t>
            </a:r>
            <a:r>
              <a:rPr lang="cs-CZ" b="1" dirty="0" smtClean="0"/>
              <a:t>.</a:t>
            </a:r>
          </a:p>
          <a:p>
            <a:pPr algn="just"/>
            <a:r>
              <a:rPr lang="en-US" b="1" dirty="0"/>
              <a:t>Excavations </a:t>
            </a:r>
            <a:r>
              <a:rPr lang="en-US" dirty="0"/>
              <a:t>are carried out by excavating below ground level</a:t>
            </a:r>
            <a:r>
              <a:rPr lang="en-US" dirty="0" smtClean="0"/>
              <a:t>.</a:t>
            </a:r>
            <a:r>
              <a:rPr lang="cs-CZ" dirty="0" smtClean="0"/>
              <a:t> </a:t>
            </a:r>
            <a:r>
              <a:rPr lang="en-US" dirty="0"/>
              <a:t>The </a:t>
            </a:r>
            <a:r>
              <a:rPr lang="en-US" b="1" dirty="0"/>
              <a:t>pit</a:t>
            </a:r>
            <a:r>
              <a:rPr lang="en-US" dirty="0"/>
              <a:t> is an excavation whose length and width is greater than 2 meters. The </a:t>
            </a:r>
            <a:r>
              <a:rPr lang="en-US" b="1" dirty="0"/>
              <a:t>furrow</a:t>
            </a:r>
            <a:r>
              <a:rPr lang="en-US" dirty="0"/>
              <a:t> has a predominant length dimension and a maximum width of 2 meters. The </a:t>
            </a:r>
            <a:r>
              <a:rPr lang="en-US" b="1" dirty="0"/>
              <a:t>shaft</a:t>
            </a:r>
            <a:r>
              <a:rPr lang="en-US" dirty="0"/>
              <a:t> has a predominant depth dimension and a maximum floor area of 36 square meters</a:t>
            </a:r>
            <a:r>
              <a:rPr lang="en-US" dirty="0" smtClean="0"/>
              <a:t>.</a:t>
            </a:r>
            <a:endParaRPr lang="cs-CZ" dirty="0" smtClean="0"/>
          </a:p>
          <a:p>
            <a:pPr algn="just"/>
            <a:r>
              <a:rPr lang="en-US" dirty="0"/>
              <a:t>The </a:t>
            </a:r>
            <a:r>
              <a:rPr lang="en-US" b="1" dirty="0"/>
              <a:t>footing bottom</a:t>
            </a:r>
            <a:r>
              <a:rPr lang="en-US" dirty="0"/>
              <a:t> must not be broken during excavations. It must also be protected from climatic </a:t>
            </a:r>
            <a:r>
              <a:rPr lang="en-US" dirty="0" smtClean="0"/>
              <a:t>effects</a:t>
            </a:r>
            <a:r>
              <a:rPr lang="cs-CZ" dirty="0" smtClean="0"/>
              <a:t>.</a:t>
            </a:r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74326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E</a:t>
            </a:r>
            <a:r>
              <a:rPr lang="cs-CZ" b="1" dirty="0" err="1" smtClean="0"/>
              <a:t>nsuring</a:t>
            </a:r>
            <a:r>
              <a:rPr lang="cs-CZ" b="1" dirty="0" smtClean="0"/>
              <a:t> </a:t>
            </a:r>
            <a:r>
              <a:rPr lang="cs-CZ" b="1" dirty="0" err="1" smtClean="0"/>
              <a:t>Structural</a:t>
            </a:r>
            <a:r>
              <a:rPr lang="cs-CZ" b="1" dirty="0" smtClean="0"/>
              <a:t> </a:t>
            </a:r>
            <a:r>
              <a:rPr lang="cs-CZ" b="1" dirty="0" err="1" smtClean="0"/>
              <a:t>Stabiliy</a:t>
            </a:r>
            <a:r>
              <a:rPr lang="cs-CZ" b="1" dirty="0" smtClean="0"/>
              <a:t> of </a:t>
            </a:r>
            <a:r>
              <a:rPr lang="cs-CZ" b="1" dirty="0" err="1" smtClean="0"/>
              <a:t>Excavations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708949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dirty="0"/>
              <a:t>Vertical walls can be excavated in cohesive soils with a depth of no more than 1.5 meters. In other cases, excavation walls must be provided with one of the following options</a:t>
            </a:r>
            <a:r>
              <a:rPr lang="en-US" dirty="0" smtClean="0"/>
              <a:t>:</a:t>
            </a:r>
            <a:endParaRPr lang="cs-CZ" dirty="0" smtClean="0"/>
          </a:p>
          <a:p>
            <a:pPr algn="just"/>
            <a:r>
              <a:rPr lang="cs-CZ" b="1" dirty="0" err="1"/>
              <a:t>Sloping</a:t>
            </a:r>
            <a:r>
              <a:rPr lang="cs-CZ" b="1" dirty="0"/>
              <a:t> </a:t>
            </a:r>
            <a:r>
              <a:rPr lang="cs-CZ" b="1" dirty="0" err="1"/>
              <a:t>walls</a:t>
            </a:r>
            <a:r>
              <a:rPr lang="cs-CZ" b="1" dirty="0"/>
              <a:t> </a:t>
            </a:r>
            <a:r>
              <a:rPr lang="cs-CZ" b="1" dirty="0" err="1"/>
              <a:t>of</a:t>
            </a:r>
            <a:r>
              <a:rPr lang="cs-CZ" b="1" dirty="0"/>
              <a:t> </a:t>
            </a:r>
            <a:r>
              <a:rPr lang="cs-CZ" b="1" dirty="0" err="1" smtClean="0"/>
              <a:t>excavations</a:t>
            </a:r>
            <a:endParaRPr lang="cs-CZ" b="1" dirty="0" smtClean="0"/>
          </a:p>
          <a:p>
            <a:pPr lvl="1" algn="just"/>
            <a:r>
              <a:rPr lang="cs-CZ" dirty="0" err="1"/>
              <a:t>Shoring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excavation</a:t>
            </a:r>
            <a:r>
              <a:rPr lang="cs-CZ" dirty="0"/>
              <a:t> </a:t>
            </a:r>
            <a:r>
              <a:rPr lang="cs-CZ" dirty="0" err="1" smtClean="0"/>
              <a:t>walls</a:t>
            </a:r>
            <a:endParaRPr lang="cs-CZ" dirty="0" smtClean="0"/>
          </a:p>
          <a:p>
            <a:pPr lvl="1" algn="just"/>
            <a:r>
              <a:rPr lang="cs-CZ" dirty="0" err="1"/>
              <a:t>Piles</a:t>
            </a:r>
            <a:r>
              <a:rPr lang="cs-CZ" dirty="0"/>
              <a:t> </a:t>
            </a:r>
            <a:r>
              <a:rPr lang="cs-CZ" dirty="0" err="1" smtClean="0"/>
              <a:t>shoring</a:t>
            </a:r>
            <a:endParaRPr lang="cs-CZ" dirty="0" smtClean="0"/>
          </a:p>
          <a:p>
            <a:pPr lvl="1" algn="just"/>
            <a:r>
              <a:rPr lang="cs-CZ" dirty="0" err="1"/>
              <a:t>Driven</a:t>
            </a:r>
            <a:r>
              <a:rPr lang="cs-CZ" dirty="0"/>
              <a:t> </a:t>
            </a:r>
            <a:r>
              <a:rPr lang="cs-CZ" dirty="0" err="1"/>
              <a:t>shoring</a:t>
            </a:r>
            <a:r>
              <a:rPr lang="cs-CZ" dirty="0" smtClean="0"/>
              <a:t>:</a:t>
            </a:r>
          </a:p>
          <a:p>
            <a:pPr lvl="1" algn="just"/>
            <a:r>
              <a:rPr lang="cs-CZ" dirty="0" err="1"/>
              <a:t>Triggered</a:t>
            </a:r>
            <a:r>
              <a:rPr lang="cs-CZ" dirty="0"/>
              <a:t> </a:t>
            </a:r>
            <a:r>
              <a:rPr lang="cs-CZ" dirty="0" err="1"/>
              <a:t>shoring</a:t>
            </a:r>
            <a:r>
              <a:rPr lang="cs-CZ" dirty="0"/>
              <a:t>: </a:t>
            </a:r>
          </a:p>
          <a:p>
            <a:pPr algn="just"/>
            <a:r>
              <a:rPr lang="cs-CZ" b="1" dirty="0" err="1"/>
              <a:t>Shoring</a:t>
            </a:r>
            <a:r>
              <a:rPr lang="cs-CZ" b="1" dirty="0"/>
              <a:t> </a:t>
            </a:r>
            <a:r>
              <a:rPr lang="cs-CZ" b="1" dirty="0" err="1"/>
              <a:t>with</a:t>
            </a:r>
            <a:r>
              <a:rPr lang="cs-CZ" b="1" dirty="0"/>
              <a:t> </a:t>
            </a:r>
            <a:r>
              <a:rPr lang="cs-CZ" b="1" dirty="0" err="1"/>
              <a:t>attached</a:t>
            </a:r>
            <a:r>
              <a:rPr lang="cs-CZ" b="1" dirty="0"/>
              <a:t> </a:t>
            </a:r>
            <a:r>
              <a:rPr lang="cs-CZ" b="1" dirty="0" err="1"/>
              <a:t>sheeting</a:t>
            </a:r>
            <a:endParaRPr lang="cs-CZ" b="1" dirty="0" smtClean="0"/>
          </a:p>
          <a:p>
            <a:pPr algn="just"/>
            <a:r>
              <a:rPr lang="cs-CZ" b="1" dirty="0"/>
              <a:t>Underground </a:t>
            </a:r>
            <a:r>
              <a:rPr lang="cs-CZ" b="1" dirty="0" err="1" smtClean="0"/>
              <a:t>walls</a:t>
            </a:r>
            <a:endParaRPr lang="cs-CZ" b="1" dirty="0" smtClean="0"/>
          </a:p>
          <a:p>
            <a:pPr algn="just"/>
            <a:r>
              <a:rPr lang="cs-CZ" b="1" dirty="0"/>
              <a:t>Pile </a:t>
            </a:r>
            <a:r>
              <a:rPr lang="cs-CZ" b="1" dirty="0" err="1" smtClean="0"/>
              <a:t>walls</a:t>
            </a:r>
            <a:endParaRPr lang="cs-CZ" b="1" dirty="0" smtClean="0"/>
          </a:p>
          <a:p>
            <a:pPr algn="just"/>
            <a:r>
              <a:rPr lang="cs-CZ" b="1" dirty="0" err="1"/>
              <a:t>Sheet</a:t>
            </a:r>
            <a:r>
              <a:rPr lang="cs-CZ" b="1" dirty="0"/>
              <a:t> pile </a:t>
            </a:r>
            <a:r>
              <a:rPr lang="cs-CZ" b="1" dirty="0" err="1"/>
              <a:t>walls</a:t>
            </a:r>
            <a:endParaRPr lang="cs-CZ" dirty="0" smtClean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6400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3045</TotalTime>
  <Words>240</Words>
  <Application>Microsoft Office PowerPoint</Application>
  <PresentationFormat>Širokoúhlá obrazovka</PresentationFormat>
  <Paragraphs>37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Motiv Office</vt:lpstr>
      <vt:lpstr>6. Subsoil and Earthworks </vt:lpstr>
      <vt:lpstr>Foundation and Subsoil</vt:lpstr>
      <vt:lpstr>Foundation and Subsoil</vt:lpstr>
      <vt:lpstr>Deep of Foundation</vt:lpstr>
      <vt:lpstr>Earthworks and Excavations</vt:lpstr>
      <vt:lpstr>Ensuring Structural Stabiliy of Excavations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předmětu dle IS</dc:title>
  <dc:creator>Kratka</dc:creator>
  <cp:lastModifiedBy>Michal Kraus</cp:lastModifiedBy>
  <cp:revision>96</cp:revision>
  <dcterms:created xsi:type="dcterms:W3CDTF">2017-05-10T10:51:34Z</dcterms:created>
  <dcterms:modified xsi:type="dcterms:W3CDTF">2018-05-01T20:48:43Z</dcterms:modified>
</cp:coreProperties>
</file>