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5. </a:t>
            </a:r>
            <a:r>
              <a:rPr lang="cs-CZ" b="1" dirty="0" err="1" smtClean="0"/>
              <a:t>Dilatation</a:t>
            </a:r>
            <a:r>
              <a:rPr lang="cs-CZ" b="1" dirty="0" smtClean="0"/>
              <a:t> of Buildings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Dilatation</a:t>
            </a:r>
            <a:r>
              <a:rPr lang="cs-CZ" b="1" dirty="0" smtClean="0"/>
              <a:t> of Buildings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The construction joint</a:t>
            </a:r>
            <a:r>
              <a:rPr lang="en-US" dirty="0"/>
              <a:t> 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en-US" dirty="0" smtClean="0"/>
              <a:t>distance </a:t>
            </a:r>
            <a:r>
              <a:rPr lang="en-US" dirty="0"/>
              <a:t>between the two building blocks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b="1" dirty="0"/>
              <a:t>The expansion </a:t>
            </a:r>
            <a:r>
              <a:rPr lang="en-US" b="1" dirty="0" smtClean="0"/>
              <a:t>joint</a:t>
            </a:r>
            <a:r>
              <a:rPr lang="cs-CZ" b="1" dirty="0" smtClean="0"/>
              <a:t> </a:t>
            </a:r>
            <a:r>
              <a:rPr lang="cs-CZ" dirty="0" smtClean="0"/>
              <a:t>- </a:t>
            </a:r>
            <a:r>
              <a:rPr lang="en-US" dirty="0" smtClean="0"/>
              <a:t>divides </a:t>
            </a:r>
            <a:r>
              <a:rPr lang="en-US" dirty="0"/>
              <a:t>buildings </a:t>
            </a:r>
            <a:r>
              <a:rPr lang="cs-CZ" dirty="0"/>
              <a:t>(</a:t>
            </a:r>
            <a:r>
              <a:rPr lang="en-US" dirty="0" smtClean="0"/>
              <a:t>parts</a:t>
            </a:r>
            <a:r>
              <a:rPr lang="cs-CZ" dirty="0" smtClean="0"/>
              <a:t>)</a:t>
            </a:r>
            <a:r>
              <a:rPr lang="en-US" dirty="0" smtClean="0"/>
              <a:t> </a:t>
            </a:r>
            <a:r>
              <a:rPr lang="en-US" dirty="0"/>
              <a:t>into smaller rigid </a:t>
            </a:r>
            <a:r>
              <a:rPr lang="en-US" dirty="0" smtClean="0"/>
              <a:t>units</a:t>
            </a:r>
            <a:r>
              <a:rPr lang="cs-CZ" dirty="0" smtClean="0"/>
              <a:t>.</a:t>
            </a:r>
          </a:p>
          <a:p>
            <a:pPr algn="just"/>
            <a:r>
              <a:rPr lang="cs-CZ" b="1" dirty="0" err="1"/>
              <a:t>Unforced</a:t>
            </a:r>
            <a:r>
              <a:rPr lang="cs-CZ" b="1" dirty="0"/>
              <a:t> </a:t>
            </a:r>
            <a:r>
              <a:rPr lang="cs-CZ" b="1" dirty="0" err="1"/>
              <a:t>effects</a:t>
            </a:r>
            <a:r>
              <a:rPr lang="cs-CZ" dirty="0"/>
              <a:t> </a:t>
            </a:r>
            <a:r>
              <a:rPr lang="cs-CZ" dirty="0" err="1"/>
              <a:t>include</a:t>
            </a:r>
            <a:r>
              <a:rPr lang="cs-CZ" dirty="0" smtClean="0"/>
              <a:t>:</a:t>
            </a:r>
          </a:p>
          <a:p>
            <a:pPr lvl="1" algn="just"/>
            <a:r>
              <a:rPr lang="en-US" dirty="0"/>
              <a:t>Volume changes due to temperature</a:t>
            </a:r>
          </a:p>
          <a:p>
            <a:pPr lvl="1" algn="just"/>
            <a:r>
              <a:rPr lang="en-US" dirty="0"/>
              <a:t>Volume changes due to moisture</a:t>
            </a:r>
          </a:p>
          <a:p>
            <a:pPr lvl="1" algn="just"/>
            <a:r>
              <a:rPr lang="en-US" dirty="0"/>
              <a:t>Rheological effects (creep and shrinkage)</a:t>
            </a:r>
          </a:p>
          <a:p>
            <a:pPr lvl="1" algn="just"/>
            <a:r>
              <a:rPr lang="en-US" dirty="0"/>
              <a:t>Changing the shape of the foundation joint (bottom surface</a:t>
            </a:r>
            <a:r>
              <a:rPr lang="en-US" dirty="0" smtClean="0"/>
              <a:t>)</a:t>
            </a:r>
            <a:endParaRPr lang="cs-CZ" dirty="0"/>
          </a:p>
          <a:p>
            <a:pPr algn="just"/>
            <a:r>
              <a:rPr lang="cs-CZ" b="1" dirty="0" err="1"/>
              <a:t>Expansion</a:t>
            </a:r>
            <a:r>
              <a:rPr lang="cs-CZ" b="1" dirty="0"/>
              <a:t> </a:t>
            </a:r>
            <a:r>
              <a:rPr lang="cs-CZ" b="1" dirty="0" err="1"/>
              <a:t>joints</a:t>
            </a:r>
            <a:r>
              <a:rPr lang="cs-CZ" b="1" dirty="0"/>
              <a:t> </a:t>
            </a:r>
            <a:r>
              <a:rPr lang="cs-CZ" dirty="0" err="1"/>
              <a:t>eliminate</a:t>
            </a:r>
            <a:r>
              <a:rPr lang="cs-CZ" dirty="0" smtClean="0"/>
              <a:t>: </a:t>
            </a:r>
            <a:r>
              <a:rPr lang="en-US" dirty="0"/>
              <a:t>Static </a:t>
            </a:r>
            <a:r>
              <a:rPr lang="en-US" dirty="0" smtClean="0"/>
              <a:t>effects</a:t>
            </a:r>
            <a:r>
              <a:rPr lang="cs-CZ" dirty="0" smtClean="0"/>
              <a:t> x </a:t>
            </a:r>
            <a:r>
              <a:rPr lang="en-US" dirty="0" smtClean="0"/>
              <a:t>Dynamic effects</a:t>
            </a:r>
            <a:r>
              <a:rPr lang="cs-CZ" dirty="0" smtClean="0"/>
              <a:t> x </a:t>
            </a:r>
            <a:r>
              <a:rPr lang="en-US" dirty="0" smtClean="0"/>
              <a:t>Acoustic effects</a:t>
            </a:r>
            <a:r>
              <a:rPr lang="cs-CZ" dirty="0"/>
              <a:t> </a:t>
            </a:r>
            <a:r>
              <a:rPr lang="cs-CZ" dirty="0" smtClean="0"/>
              <a:t>x </a:t>
            </a:r>
            <a:r>
              <a:rPr lang="en-US" dirty="0" smtClean="0"/>
              <a:t>Heat-technical effect</a:t>
            </a:r>
            <a:r>
              <a:rPr lang="cs-CZ" dirty="0" smtClean="0"/>
              <a:t>s.</a:t>
            </a:r>
            <a:endParaRPr lang="en-US" dirty="0"/>
          </a:p>
          <a:p>
            <a:pPr algn="just"/>
            <a:endParaRPr lang="cs-CZ" b="1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Volume </a:t>
            </a:r>
            <a:r>
              <a:rPr lang="cs-CZ" b="1" dirty="0" err="1" smtClean="0"/>
              <a:t>Changes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/>
              <a:t>Volume changes </a:t>
            </a:r>
            <a:r>
              <a:rPr lang="en-US" dirty="0"/>
              <a:t>can be caused by</a:t>
            </a:r>
            <a:r>
              <a:rPr lang="en-US" dirty="0" smtClean="0"/>
              <a:t>:</a:t>
            </a:r>
            <a:endParaRPr lang="cs-CZ" dirty="0" smtClean="0"/>
          </a:p>
          <a:p>
            <a:pPr lvl="1" algn="just"/>
            <a:r>
              <a:rPr lang="en-US" dirty="0"/>
              <a:t>Changing the temperature of the external and internal environment (thermal expansion of materials</a:t>
            </a:r>
            <a:r>
              <a:rPr lang="en-US" dirty="0" smtClean="0"/>
              <a:t>)</a:t>
            </a:r>
            <a:r>
              <a:rPr lang="cs-CZ" dirty="0" smtClean="0"/>
              <a:t>.</a:t>
            </a:r>
          </a:p>
          <a:p>
            <a:pPr lvl="1" algn="just"/>
            <a:r>
              <a:rPr lang="en-US" dirty="0"/>
              <a:t>Changing the moisture of the materials (drying and swelling)</a:t>
            </a:r>
          </a:p>
          <a:p>
            <a:pPr lvl="1" algn="just"/>
            <a:r>
              <a:rPr lang="en-US" dirty="0"/>
              <a:t>Rheological changes of the </a:t>
            </a:r>
            <a:r>
              <a:rPr lang="en-US" dirty="0" smtClean="0"/>
              <a:t>materials</a:t>
            </a:r>
            <a:r>
              <a:rPr lang="cs-CZ" dirty="0" smtClean="0"/>
              <a:t> (</a:t>
            </a:r>
            <a:r>
              <a:rPr lang="cs-CZ" dirty="0" err="1"/>
              <a:t>Shrinkage</a:t>
            </a:r>
            <a:r>
              <a:rPr lang="cs-CZ" dirty="0"/>
              <a:t> </a:t>
            </a:r>
            <a:r>
              <a:rPr lang="cs-CZ" dirty="0" smtClean="0"/>
              <a:t>x </a:t>
            </a:r>
            <a:r>
              <a:rPr lang="cs-CZ" dirty="0" err="1" smtClean="0"/>
              <a:t>Creep</a:t>
            </a:r>
            <a:r>
              <a:rPr lang="cs-CZ" dirty="0" smtClean="0"/>
              <a:t>)</a:t>
            </a:r>
          </a:p>
          <a:p>
            <a:pPr algn="just"/>
            <a:r>
              <a:rPr lang="en-US" b="1" dirty="0"/>
              <a:t>Stress elements</a:t>
            </a:r>
            <a:r>
              <a:rPr lang="en-US" dirty="0"/>
              <a:t> due to volume changes can lead to:</a:t>
            </a:r>
          </a:p>
          <a:p>
            <a:pPr lvl="1" algn="just"/>
            <a:r>
              <a:rPr lang="en-US" dirty="0"/>
              <a:t>Element breakage by tensile cracks</a:t>
            </a:r>
          </a:p>
          <a:p>
            <a:pPr lvl="1" algn="just"/>
            <a:r>
              <a:rPr lang="en-US" dirty="0"/>
              <a:t>Compression element failure</a:t>
            </a:r>
          </a:p>
          <a:p>
            <a:pPr lvl="1" algn="just"/>
            <a:r>
              <a:rPr lang="en-US" dirty="0"/>
              <a:t>Expanding effect on surrounding structures</a:t>
            </a:r>
          </a:p>
          <a:p>
            <a:pPr lvl="1" algn="just"/>
            <a:r>
              <a:rPr lang="en-US" dirty="0"/>
              <a:t>Creation and expansion of joints between element and surrounding structures</a:t>
            </a:r>
          </a:p>
          <a:p>
            <a:pPr lvl="1" algn="just"/>
            <a:r>
              <a:rPr lang="en-US" dirty="0"/>
              <a:t>Rheological changes of materials</a:t>
            </a:r>
          </a:p>
          <a:p>
            <a:pPr lvl="1" algn="just"/>
            <a:endParaRPr lang="cs-CZ" b="1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218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Structural</a:t>
            </a:r>
            <a:r>
              <a:rPr lang="cs-CZ" b="1" dirty="0"/>
              <a:t> </a:t>
            </a:r>
            <a:r>
              <a:rPr lang="cs-CZ" b="1" dirty="0" err="1"/>
              <a:t>principles</a:t>
            </a:r>
            <a:r>
              <a:rPr lang="cs-CZ" b="1" dirty="0"/>
              <a:t> and </a:t>
            </a:r>
            <a:r>
              <a:rPr lang="cs-CZ" b="1" dirty="0" err="1"/>
              <a:t>structural</a:t>
            </a:r>
            <a:r>
              <a:rPr lang="cs-CZ" b="1" dirty="0"/>
              <a:t> </a:t>
            </a:r>
            <a:r>
              <a:rPr lang="cs-CZ" b="1" dirty="0" err="1" smtClean="0"/>
              <a:t>solutions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Maximum distance of expansion joints</a:t>
            </a:r>
            <a:r>
              <a:rPr lang="en-US" dirty="0"/>
              <a:t> in masonry with lime mortar:</a:t>
            </a:r>
          </a:p>
          <a:p>
            <a:pPr lvl="1"/>
            <a:r>
              <a:rPr lang="en-US" dirty="0"/>
              <a:t>burnt bricks                          100 m</a:t>
            </a:r>
          </a:p>
          <a:p>
            <a:pPr lvl="1"/>
            <a:r>
              <a:rPr lang="en-US" dirty="0"/>
              <a:t>sand-lime bricks                  </a:t>
            </a:r>
            <a:r>
              <a:rPr lang="cs-CZ" dirty="0" smtClean="0"/>
              <a:t>  </a:t>
            </a:r>
            <a:r>
              <a:rPr lang="en-US" dirty="0" smtClean="0"/>
              <a:t>50 </a:t>
            </a:r>
            <a:r>
              <a:rPr lang="en-US" dirty="0"/>
              <a:t>m</a:t>
            </a:r>
          </a:p>
          <a:p>
            <a:pPr lvl="1"/>
            <a:r>
              <a:rPr lang="en-US" dirty="0"/>
              <a:t>concrete blocks                   </a:t>
            </a:r>
            <a:r>
              <a:rPr lang="cs-CZ" dirty="0" smtClean="0"/>
              <a:t>  </a:t>
            </a:r>
            <a:r>
              <a:rPr lang="en-US" dirty="0" smtClean="0"/>
              <a:t>50 </a:t>
            </a:r>
            <a:r>
              <a:rPr lang="en-US" dirty="0"/>
              <a:t>m</a:t>
            </a:r>
          </a:p>
          <a:p>
            <a:pPr lvl="1"/>
            <a:r>
              <a:rPr lang="en-US" dirty="0"/>
              <a:t>natural stone                        </a:t>
            </a:r>
            <a:r>
              <a:rPr lang="cs-CZ" dirty="0" smtClean="0"/>
              <a:t> </a:t>
            </a:r>
            <a:r>
              <a:rPr lang="en-US" dirty="0" smtClean="0"/>
              <a:t>60 </a:t>
            </a:r>
            <a:r>
              <a:rPr lang="en-US" dirty="0"/>
              <a:t>m</a:t>
            </a:r>
          </a:p>
          <a:p>
            <a:pPr lvl="1"/>
            <a:r>
              <a:rPr lang="en-US" dirty="0"/>
              <a:t>reinforced concrete             </a:t>
            </a:r>
            <a:r>
              <a:rPr lang="cs-CZ" dirty="0" smtClean="0"/>
              <a:t> </a:t>
            </a:r>
            <a:r>
              <a:rPr lang="en-US" dirty="0" smtClean="0"/>
              <a:t>40 m</a:t>
            </a:r>
            <a:endParaRPr lang="cs-CZ" dirty="0" smtClean="0"/>
          </a:p>
          <a:p>
            <a:r>
              <a:rPr lang="en-US" b="1" dirty="0"/>
              <a:t>Construction design </a:t>
            </a:r>
            <a:r>
              <a:rPr lang="en-US" dirty="0"/>
              <a:t>of the expansion joints:</a:t>
            </a:r>
          </a:p>
          <a:p>
            <a:pPr lvl="1"/>
            <a:r>
              <a:rPr lang="en-US" dirty="0"/>
              <a:t>Duplication of supporting structures</a:t>
            </a:r>
          </a:p>
          <a:p>
            <a:pPr lvl="1"/>
            <a:r>
              <a:rPr lang="en-US" dirty="0"/>
              <a:t>Unilateral sliding fit</a:t>
            </a:r>
          </a:p>
          <a:p>
            <a:pPr lvl="1"/>
            <a:r>
              <a:rPr lang="en-US" dirty="0"/>
              <a:t>Cantilevered ceiling structure</a:t>
            </a:r>
          </a:p>
          <a:p>
            <a:pPr lvl="1"/>
            <a:r>
              <a:rPr lang="en-US" dirty="0"/>
              <a:t>Inserted field with slide bearing</a:t>
            </a:r>
          </a:p>
          <a:p>
            <a:pPr lvl="1"/>
            <a:endParaRPr lang="en-US" dirty="0"/>
          </a:p>
          <a:p>
            <a:pPr lvl="1" algn="just"/>
            <a:endParaRPr lang="cs-CZ" b="1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008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Uneven</a:t>
            </a:r>
            <a:r>
              <a:rPr lang="cs-CZ" b="1" dirty="0" smtClean="0"/>
              <a:t> </a:t>
            </a:r>
            <a:r>
              <a:rPr lang="cs-CZ" b="1" dirty="0" err="1" smtClean="0"/>
              <a:t>Settling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/>
              <a:t>Irregularities in the substructure of the object</a:t>
            </a:r>
            <a:r>
              <a:rPr lang="en-US" dirty="0"/>
              <a:t> - irregular and oblique loading of soil layers with different compressibility, different levels of groundwater level, undermined area, additional changes in the subsoil or level of ground water </a:t>
            </a:r>
            <a:r>
              <a:rPr lang="en-US" dirty="0" smtClean="0"/>
              <a:t>level</a:t>
            </a:r>
            <a:r>
              <a:rPr lang="cs-CZ" dirty="0" smtClean="0"/>
              <a:t>.</a:t>
            </a:r>
          </a:p>
          <a:p>
            <a:pPr algn="just"/>
            <a:r>
              <a:rPr lang="en-US" b="1" dirty="0"/>
              <a:t>Different loads in the footing bottom</a:t>
            </a:r>
            <a:r>
              <a:rPr lang="en-US" dirty="0"/>
              <a:t> - different height of the part of the building, different utility loads in different parts of the building, inappropriate design of the area of individual flat foundations</a:t>
            </a:r>
          </a:p>
          <a:p>
            <a:pPr algn="just"/>
            <a:r>
              <a:rPr lang="en-US" b="1" dirty="0"/>
              <a:t>Different foundation structures of parts of the building </a:t>
            </a:r>
            <a:r>
              <a:rPr lang="en-US" dirty="0"/>
              <a:t>- the combination of shallow and deep foundations</a:t>
            </a:r>
          </a:p>
          <a:p>
            <a:pPr algn="just"/>
            <a:r>
              <a:rPr lang="en-US" b="1" dirty="0"/>
              <a:t>The time interval between the realizations of the different units of the building</a:t>
            </a:r>
            <a:r>
              <a:rPr lang="en-US" dirty="0"/>
              <a:t> - the new part follows the older one, where the settlement has already taken place.</a:t>
            </a:r>
          </a:p>
          <a:p>
            <a:endParaRPr lang="cs-CZ" dirty="0" smtClean="0"/>
          </a:p>
          <a:p>
            <a:endParaRPr lang="en-US" dirty="0"/>
          </a:p>
          <a:p>
            <a:pPr lvl="1"/>
            <a:endParaRPr lang="en-US" dirty="0"/>
          </a:p>
          <a:p>
            <a:pPr lvl="1" algn="just"/>
            <a:endParaRPr lang="cs-CZ" b="1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194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Structural</a:t>
            </a:r>
            <a:r>
              <a:rPr lang="cs-CZ" b="1" dirty="0"/>
              <a:t> </a:t>
            </a:r>
            <a:r>
              <a:rPr lang="cs-CZ" b="1" dirty="0" err="1"/>
              <a:t>principles</a:t>
            </a:r>
            <a:r>
              <a:rPr lang="cs-CZ" b="1" dirty="0"/>
              <a:t> and </a:t>
            </a:r>
            <a:r>
              <a:rPr lang="cs-CZ" b="1" dirty="0" err="1"/>
              <a:t>structural</a:t>
            </a:r>
            <a:r>
              <a:rPr lang="cs-CZ" b="1" dirty="0"/>
              <a:t> </a:t>
            </a:r>
            <a:r>
              <a:rPr lang="cs-CZ" b="1" dirty="0" err="1" smtClean="0"/>
              <a:t>solutions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Design principles for expansion joints:</a:t>
            </a:r>
            <a:endParaRPr lang="en-US" dirty="0"/>
          </a:p>
          <a:p>
            <a:pPr lvl="1"/>
            <a:r>
              <a:rPr lang="en-US" dirty="0"/>
              <a:t>Expansion joints must allow vertical displacements</a:t>
            </a:r>
          </a:p>
          <a:p>
            <a:pPr lvl="1"/>
            <a:r>
              <a:rPr lang="en-US" dirty="0"/>
              <a:t>Expansion joints pass through the whole object, including the foundations</a:t>
            </a:r>
          </a:p>
          <a:p>
            <a:pPr lvl="1"/>
            <a:r>
              <a:rPr lang="en-US" dirty="0"/>
              <a:t>Foundations must not interfere with one another</a:t>
            </a:r>
          </a:p>
          <a:p>
            <a:pPr lvl="1"/>
            <a:r>
              <a:rPr lang="en-US" dirty="0"/>
              <a:t>Must comply with the required thickness joints</a:t>
            </a:r>
          </a:p>
          <a:p>
            <a:r>
              <a:rPr lang="en-US" b="1" dirty="0"/>
              <a:t>Design solutions </a:t>
            </a:r>
            <a:r>
              <a:rPr lang="en-US" dirty="0"/>
              <a:t>for the implementation of expansion joints:</a:t>
            </a:r>
          </a:p>
          <a:p>
            <a:pPr lvl="1"/>
            <a:r>
              <a:rPr lang="en-US" dirty="0"/>
              <a:t>Sided cantilevered horizontal structures</a:t>
            </a:r>
          </a:p>
          <a:p>
            <a:pPr lvl="1"/>
            <a:r>
              <a:rPr lang="en-US" dirty="0"/>
              <a:t>Reversible cantilevered horizontal structures</a:t>
            </a:r>
          </a:p>
          <a:p>
            <a:pPr lvl="1"/>
            <a:r>
              <a:rPr lang="en-US" dirty="0"/>
              <a:t>Fields inserted</a:t>
            </a:r>
          </a:p>
          <a:p>
            <a:pPr lvl="1"/>
            <a:r>
              <a:rPr lang="en-US" dirty="0"/>
              <a:t>Modulation adjustment</a:t>
            </a:r>
          </a:p>
          <a:p>
            <a:endParaRPr lang="cs-CZ" dirty="0" smtClean="0"/>
          </a:p>
          <a:p>
            <a:endParaRPr lang="en-US" dirty="0"/>
          </a:p>
          <a:p>
            <a:pPr lvl="1"/>
            <a:endParaRPr lang="en-US" dirty="0"/>
          </a:p>
          <a:p>
            <a:pPr lvl="1" algn="just"/>
            <a:endParaRPr lang="cs-CZ" b="1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944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2909</TotalTime>
  <Words>78</Words>
  <Application>Microsoft Office PowerPoint</Application>
  <PresentationFormat>Širokoúhlá obrazovka</PresentationFormat>
  <Paragraphs>56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5. Dilatation of Buildings </vt:lpstr>
      <vt:lpstr>Dilatation of Buildings</vt:lpstr>
      <vt:lpstr>Volume Changes</vt:lpstr>
      <vt:lpstr>Structural principles and structural solutions</vt:lpstr>
      <vt:lpstr>Uneven Settling</vt:lpstr>
      <vt:lpstr>Structural principles and structural solutions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83</cp:revision>
  <dcterms:created xsi:type="dcterms:W3CDTF">2017-05-10T10:51:34Z</dcterms:created>
  <dcterms:modified xsi:type="dcterms:W3CDTF">2018-05-01T20:03:20Z</dcterms:modified>
</cp:coreProperties>
</file>