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3. </a:t>
            </a:r>
            <a:r>
              <a:rPr lang="en-US" b="1" dirty="0" smtClean="0"/>
              <a:t>C</a:t>
            </a:r>
            <a:r>
              <a:rPr lang="cs-CZ" b="1" dirty="0" err="1" smtClean="0"/>
              <a:t>onstructions</a:t>
            </a:r>
            <a:r>
              <a:rPr lang="cs-CZ" b="1" dirty="0" smtClean="0"/>
              <a:t> Systems of </a:t>
            </a:r>
            <a:r>
              <a:rPr lang="cs-CZ" b="1" dirty="0" err="1" smtClean="0"/>
              <a:t>Multi</a:t>
            </a:r>
            <a:r>
              <a:rPr lang="cs-CZ" b="1" dirty="0" smtClean="0"/>
              <a:t>-Storey Buildings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</a:t>
            </a:r>
            <a:r>
              <a:rPr lang="cs-CZ" b="1" dirty="0" err="1" smtClean="0"/>
              <a:t>asic</a:t>
            </a:r>
            <a:r>
              <a:rPr lang="cs-CZ" b="1" dirty="0" smtClean="0"/>
              <a:t> </a:t>
            </a:r>
            <a:r>
              <a:rPr lang="cs-CZ" b="1" dirty="0" err="1" smtClean="0"/>
              <a:t>Classification</a:t>
            </a:r>
            <a:r>
              <a:rPr lang="cs-CZ" b="1" dirty="0" smtClean="0"/>
              <a:t> of Construction Systems of </a:t>
            </a:r>
            <a:r>
              <a:rPr lang="cs-CZ" b="1" dirty="0" err="1" smtClean="0"/>
              <a:t>Multi</a:t>
            </a:r>
            <a:r>
              <a:rPr lang="cs-CZ" b="1" dirty="0" smtClean="0"/>
              <a:t>-Storey Buildings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According to the </a:t>
            </a:r>
            <a:r>
              <a:rPr lang="en-US" b="1" dirty="0"/>
              <a:t>type of vertical load-bearing </a:t>
            </a:r>
            <a:r>
              <a:rPr lang="en-US" b="1" dirty="0" smtClean="0"/>
              <a:t>structures</a:t>
            </a:r>
            <a:endParaRPr lang="cs-CZ" b="1" dirty="0"/>
          </a:p>
          <a:p>
            <a:pPr lvl="1"/>
            <a:r>
              <a:rPr lang="cs-CZ" dirty="0"/>
              <a:t>Wall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  <a:p>
            <a:pPr lvl="1"/>
            <a:r>
              <a:rPr lang="cs-CZ" dirty="0" err="1"/>
              <a:t>Column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(skeleton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  <a:p>
            <a:pPr lvl="1"/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structures</a:t>
            </a:r>
            <a:endParaRPr lang="cs-CZ" dirty="0"/>
          </a:p>
          <a:p>
            <a:pPr lvl="1"/>
            <a:r>
              <a:rPr lang="cs-CZ" dirty="0" err="1" smtClean="0"/>
              <a:t>Superconstruction</a:t>
            </a:r>
            <a:endParaRPr lang="cs-CZ" dirty="0"/>
          </a:p>
          <a:p>
            <a:r>
              <a:rPr lang="en-US" b="1" dirty="0"/>
              <a:t>The construction system of multi-</a:t>
            </a:r>
            <a:r>
              <a:rPr lang="en-US" b="1" dirty="0" err="1"/>
              <a:t>storey</a:t>
            </a:r>
            <a:r>
              <a:rPr lang="en-US" b="1" dirty="0"/>
              <a:t> buildings </a:t>
            </a:r>
            <a:r>
              <a:rPr lang="en-US" dirty="0"/>
              <a:t>is characterized by the predominance of vertical load-bearing structures, transferring all loads to the foundation soil.</a:t>
            </a:r>
            <a:endParaRPr lang="cs-CZ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Wall Construction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b="1" dirty="0" err="1"/>
              <a:t>Longitudinal</a:t>
            </a:r>
            <a:r>
              <a:rPr lang="cs-CZ" b="1" dirty="0"/>
              <a:t> </a:t>
            </a:r>
            <a:r>
              <a:rPr lang="cs-CZ" b="1" dirty="0" err="1"/>
              <a:t>construction</a:t>
            </a:r>
            <a:r>
              <a:rPr lang="cs-CZ" b="1" dirty="0"/>
              <a:t> </a:t>
            </a:r>
            <a:r>
              <a:rPr lang="cs-CZ" b="1" dirty="0" smtClean="0"/>
              <a:t>systém</a:t>
            </a:r>
          </a:p>
          <a:p>
            <a:pPr lvl="1" algn="just"/>
            <a:r>
              <a:rPr lang="en-US" dirty="0"/>
              <a:t>The load-bearing walls are arranged parallel to the longitudinal axis to form longitudinal tracts. The ceiling structure is normally laid in a direction perpendicular to the longitudinal axis of the building.</a:t>
            </a:r>
            <a:endParaRPr lang="cs-CZ" b="1" dirty="0"/>
          </a:p>
          <a:p>
            <a:pPr algn="just"/>
            <a:r>
              <a:rPr lang="cs-CZ" b="1" dirty="0" err="1"/>
              <a:t>Transverse</a:t>
            </a:r>
            <a:r>
              <a:rPr lang="cs-CZ" b="1" dirty="0"/>
              <a:t> </a:t>
            </a:r>
            <a:r>
              <a:rPr lang="cs-CZ" b="1" dirty="0" err="1"/>
              <a:t>construction</a:t>
            </a:r>
            <a:r>
              <a:rPr lang="cs-CZ" b="1" dirty="0"/>
              <a:t> </a:t>
            </a:r>
            <a:r>
              <a:rPr lang="cs-CZ" b="1" dirty="0" smtClean="0"/>
              <a:t>systém</a:t>
            </a:r>
          </a:p>
          <a:p>
            <a:pPr lvl="1" algn="just"/>
            <a:r>
              <a:rPr lang="en-US" dirty="0"/>
              <a:t>The load-bearing walls are perpendicular to the longitudinal axis of the building and form transverse tracts. The ceiling construction is realized in the longitudinal direction.</a:t>
            </a:r>
            <a:endParaRPr lang="cs-CZ" b="1" dirty="0"/>
          </a:p>
          <a:p>
            <a:pPr algn="just"/>
            <a:r>
              <a:rPr lang="cs-CZ" b="1" dirty="0" err="1"/>
              <a:t>Two-way</a:t>
            </a:r>
            <a:r>
              <a:rPr lang="cs-CZ" b="1" dirty="0"/>
              <a:t> </a:t>
            </a:r>
            <a:r>
              <a:rPr lang="cs-CZ" b="1" dirty="0" err="1"/>
              <a:t>construction</a:t>
            </a:r>
            <a:r>
              <a:rPr lang="cs-CZ" b="1" dirty="0"/>
              <a:t> </a:t>
            </a:r>
            <a:r>
              <a:rPr lang="cs-CZ" b="1" dirty="0" smtClean="0"/>
              <a:t>systém</a:t>
            </a:r>
          </a:p>
          <a:p>
            <a:pPr lvl="1" algn="just"/>
            <a:r>
              <a:rPr lang="en-US" dirty="0"/>
              <a:t>In the case of a two-way (bi-directional) construction system, the supporting walls are arranged in the longitudinal and transverse directions. </a:t>
            </a:r>
            <a:endParaRPr lang="cs-CZ" b="1" dirty="0"/>
          </a:p>
          <a:p>
            <a:pPr marL="0" indent="0" algn="just">
              <a:buNone/>
            </a:pP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2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Column</a:t>
            </a:r>
            <a:r>
              <a:rPr lang="cs-CZ" b="1" dirty="0" smtClean="0"/>
              <a:t> Construction </a:t>
            </a:r>
            <a:r>
              <a:rPr lang="cs-CZ" b="1" dirty="0" err="1" smtClean="0"/>
              <a:t>System</a:t>
            </a:r>
            <a:r>
              <a:rPr lang="cs-CZ" b="1" dirty="0" smtClean="0"/>
              <a:t> – Skeleton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Principle of the column system consists in separating the load-bearing function and the function of </a:t>
            </a:r>
            <a:r>
              <a:rPr lang="en-US" dirty="0" smtClean="0"/>
              <a:t>cladding</a:t>
            </a:r>
            <a:r>
              <a:rPr lang="cs-CZ" dirty="0" smtClean="0"/>
              <a:t>.</a:t>
            </a:r>
          </a:p>
          <a:p>
            <a:pPr algn="just"/>
            <a:r>
              <a:rPr lang="en-US" dirty="0"/>
              <a:t>According to the method of transferring the load, the column system is </a:t>
            </a:r>
            <a:r>
              <a:rPr lang="en-US" dirty="0" smtClean="0"/>
              <a:t>divided</a:t>
            </a:r>
            <a:r>
              <a:rPr lang="cs-CZ" dirty="0" smtClean="0"/>
              <a:t> - </a:t>
            </a:r>
            <a:r>
              <a:rPr lang="cs-CZ" b="1" dirty="0" err="1"/>
              <a:t>Frame</a:t>
            </a:r>
            <a:r>
              <a:rPr lang="cs-CZ" b="1" dirty="0"/>
              <a:t> skeleton </a:t>
            </a:r>
            <a:r>
              <a:rPr lang="cs-CZ" b="1" dirty="0" err="1"/>
              <a:t>system</a:t>
            </a:r>
            <a:r>
              <a:rPr lang="cs-CZ" dirty="0"/>
              <a:t> </a:t>
            </a:r>
            <a:r>
              <a:rPr lang="cs-CZ" dirty="0" smtClean="0"/>
              <a:t>x </a:t>
            </a:r>
            <a:r>
              <a:rPr lang="en-US" b="1" dirty="0"/>
              <a:t>Flat slab with column capital skeleton </a:t>
            </a:r>
            <a:r>
              <a:rPr lang="en-US" b="1" dirty="0" err="1" smtClean="0"/>
              <a:t>syst</a:t>
            </a:r>
            <a:r>
              <a:rPr lang="cs-CZ" b="1" dirty="0" smtClean="0"/>
              <a:t>e</a:t>
            </a:r>
            <a:r>
              <a:rPr lang="en-US" b="1" dirty="0" smtClean="0"/>
              <a:t>m</a:t>
            </a:r>
            <a:r>
              <a:rPr lang="cs-CZ" b="1" dirty="0" smtClean="0"/>
              <a:t> x </a:t>
            </a:r>
            <a:r>
              <a:rPr lang="cs-CZ" b="1" dirty="0" err="1"/>
              <a:t>Flat</a:t>
            </a:r>
            <a:r>
              <a:rPr lang="cs-CZ" b="1" dirty="0"/>
              <a:t> </a:t>
            </a:r>
            <a:r>
              <a:rPr lang="cs-CZ" b="1" dirty="0" err="1"/>
              <a:t>slab</a:t>
            </a:r>
            <a:r>
              <a:rPr lang="cs-CZ" b="1" dirty="0"/>
              <a:t> skeleton </a:t>
            </a:r>
            <a:r>
              <a:rPr lang="cs-CZ" b="1" dirty="0" err="1" smtClean="0"/>
              <a:t>system</a:t>
            </a:r>
            <a:r>
              <a:rPr lang="cs-CZ" b="1" dirty="0" smtClean="0"/>
              <a:t>.</a:t>
            </a:r>
          </a:p>
          <a:p>
            <a:pPr algn="just"/>
            <a:r>
              <a:rPr lang="en-US" dirty="0"/>
              <a:t>The basic element of the frame skeleton is a frame made up of two columns and a </a:t>
            </a:r>
            <a:r>
              <a:rPr lang="en-US" dirty="0" smtClean="0"/>
              <a:t>beam</a:t>
            </a:r>
            <a:r>
              <a:rPr lang="cs-CZ" dirty="0" smtClean="0"/>
              <a:t>:</a:t>
            </a:r>
          </a:p>
          <a:p>
            <a:pPr lvl="1" algn="just"/>
            <a:r>
              <a:rPr lang="cs-CZ" b="1" dirty="0" err="1"/>
              <a:t>Longitudinal</a:t>
            </a:r>
            <a:r>
              <a:rPr lang="cs-CZ" b="1" dirty="0"/>
              <a:t> </a:t>
            </a:r>
            <a:r>
              <a:rPr lang="cs-CZ" b="1" dirty="0" err="1" smtClean="0"/>
              <a:t>frames</a:t>
            </a:r>
            <a:r>
              <a:rPr lang="cs-CZ" b="1" dirty="0" smtClean="0"/>
              <a:t> </a:t>
            </a:r>
            <a:r>
              <a:rPr lang="cs-CZ" dirty="0" smtClean="0"/>
              <a:t>- t</a:t>
            </a:r>
            <a:r>
              <a:rPr lang="en-US" dirty="0" smtClean="0"/>
              <a:t>he </a:t>
            </a:r>
            <a:r>
              <a:rPr lang="en-US" dirty="0"/>
              <a:t>beams are parallel to the longitudinal </a:t>
            </a:r>
            <a:r>
              <a:rPr lang="en-US" dirty="0" smtClean="0"/>
              <a:t>axis</a:t>
            </a:r>
            <a:r>
              <a:rPr lang="cs-CZ" dirty="0" smtClean="0"/>
              <a:t>.</a:t>
            </a:r>
          </a:p>
          <a:p>
            <a:pPr lvl="1" algn="just"/>
            <a:r>
              <a:rPr lang="cs-CZ" b="1" dirty="0" err="1" smtClean="0"/>
              <a:t>Transverse</a:t>
            </a:r>
            <a:r>
              <a:rPr lang="cs-CZ" b="1" dirty="0" smtClean="0"/>
              <a:t> </a:t>
            </a:r>
            <a:r>
              <a:rPr lang="cs-CZ" b="1" dirty="0" err="1" smtClean="0"/>
              <a:t>frames</a:t>
            </a:r>
            <a:r>
              <a:rPr lang="cs-CZ" b="1" dirty="0" smtClean="0"/>
              <a:t> -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beams are perpendicular to the longitudinal </a:t>
            </a:r>
            <a:r>
              <a:rPr lang="en-US" dirty="0" smtClean="0"/>
              <a:t>axis</a:t>
            </a:r>
            <a:r>
              <a:rPr lang="cs-CZ" dirty="0" smtClean="0"/>
              <a:t>.</a:t>
            </a:r>
          </a:p>
          <a:p>
            <a:pPr lvl="1" algn="just"/>
            <a:r>
              <a:rPr lang="cs-CZ" b="1" dirty="0" err="1"/>
              <a:t>Two-way</a:t>
            </a:r>
            <a:r>
              <a:rPr lang="cs-CZ" b="1" dirty="0"/>
              <a:t> </a:t>
            </a:r>
            <a:r>
              <a:rPr lang="cs-CZ" b="1" dirty="0" err="1" smtClean="0"/>
              <a:t>frames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US" dirty="0"/>
              <a:t>The beams are positioned in the transverse and longitudinal </a:t>
            </a:r>
            <a:r>
              <a:rPr lang="en-US" dirty="0" smtClean="0"/>
              <a:t>directions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endParaRPr lang="en-US" dirty="0"/>
          </a:p>
          <a:p>
            <a:pPr algn="just"/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7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Combined</a:t>
            </a:r>
            <a:r>
              <a:rPr lang="cs-CZ" b="1" dirty="0" smtClean="0"/>
              <a:t> Construction Systems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Combined construction </a:t>
            </a:r>
            <a:r>
              <a:rPr lang="en-US" dirty="0"/>
              <a:t>systems can be implemented in a number of variations:</a:t>
            </a:r>
          </a:p>
          <a:p>
            <a:pPr lvl="1"/>
            <a:r>
              <a:rPr lang="en-US" dirty="0"/>
              <a:t>Combination of longitudinal wall system with inner column system</a:t>
            </a:r>
          </a:p>
          <a:p>
            <a:pPr lvl="1"/>
            <a:r>
              <a:rPr lang="en-US" dirty="0"/>
              <a:t>Combination of transverse wall system with inner column system</a:t>
            </a:r>
          </a:p>
          <a:p>
            <a:pPr lvl="1"/>
            <a:r>
              <a:rPr lang="en-US" dirty="0"/>
              <a:t>Combination of transverse and longitudinal walls with inner column system</a:t>
            </a:r>
          </a:p>
          <a:p>
            <a:pPr lvl="1"/>
            <a:r>
              <a:rPr lang="en-US" dirty="0"/>
              <a:t>Combination of two-way (bidirectional) column system with inner </a:t>
            </a:r>
            <a:r>
              <a:rPr lang="en-US" dirty="0" smtClean="0"/>
              <a:t>core</a:t>
            </a:r>
            <a:endParaRPr lang="cs-CZ" dirty="0"/>
          </a:p>
          <a:p>
            <a:r>
              <a:rPr lang="en-US" dirty="0"/>
              <a:t>The combination of load-bearing walls and columns creates diverse spatial formations with high stiffness and minimum weight</a:t>
            </a:r>
          </a:p>
          <a:p>
            <a:pPr algn="just"/>
            <a:endParaRPr lang="cs-CZ" dirty="0"/>
          </a:p>
          <a:p>
            <a:pPr algn="just"/>
            <a:endParaRPr lang="en-US" dirty="0"/>
          </a:p>
          <a:p>
            <a:pPr algn="just"/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9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Core</a:t>
            </a:r>
            <a:r>
              <a:rPr lang="cs-CZ" b="1" dirty="0" smtClean="0"/>
              <a:t> </a:t>
            </a:r>
            <a:r>
              <a:rPr lang="cs-CZ" b="1" dirty="0" err="1" smtClean="0"/>
              <a:t>Construcion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The core construction system </a:t>
            </a:r>
            <a:r>
              <a:rPr lang="en-US" dirty="0"/>
              <a:t>transfers the load to the building foundation with a central stiff core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The construction of individual floors of core systems can be carried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en-US" dirty="0"/>
              <a:t>Primary lower horizontal supporting structure cantilevered overhang from the parterre core which carries the secondary uprights upper floors.</a:t>
            </a:r>
          </a:p>
          <a:p>
            <a:pPr lvl="1"/>
            <a:r>
              <a:rPr lang="en-US" dirty="0"/>
              <a:t>Primary upper support structure disposed in the core head, on which the ceilings of the lower floors are suspended.</a:t>
            </a:r>
          </a:p>
          <a:p>
            <a:pPr lvl="1"/>
            <a:r>
              <a:rPr lang="en-US" dirty="0"/>
              <a:t>Ceilings individually executed from the core into which all loads are transmitted directly</a:t>
            </a:r>
            <a:r>
              <a:rPr lang="en-US" dirty="0" smtClean="0"/>
              <a:t>.</a:t>
            </a:r>
            <a:endParaRPr lang="cs-CZ" dirty="0"/>
          </a:p>
          <a:p>
            <a:pPr algn="just"/>
            <a:endParaRPr lang="en-US" dirty="0"/>
          </a:p>
          <a:p>
            <a:pPr algn="just"/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169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Superconstruction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Superconstruction</a:t>
            </a:r>
            <a:r>
              <a:rPr lang="en-US" b="1" dirty="0"/>
              <a:t> </a:t>
            </a:r>
            <a:r>
              <a:rPr lang="en-US" dirty="0"/>
              <a:t>are two-stage building constructions that arise by concentrating loads into a limited number of massive elements of the main (primary) supporting structure into which a secondary (secondary) structure is inserted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 primary load-bearing structure is typically formed of a super-frame by which each floor having a height corresponding to the height of several </a:t>
            </a:r>
            <a:r>
              <a:rPr lang="en-US" dirty="0" err="1"/>
              <a:t>storeys</a:t>
            </a:r>
            <a:r>
              <a:rPr lang="en-US" dirty="0"/>
              <a:t> inserted.</a:t>
            </a:r>
          </a:p>
          <a:p>
            <a:pPr algn="just"/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825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237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3. Constructions Systems of Multi-Storey Buildings </vt:lpstr>
      <vt:lpstr>Basic Classification of Construction Systems of Multi-Storey Buildings</vt:lpstr>
      <vt:lpstr>Wall Construction System</vt:lpstr>
      <vt:lpstr>Column Construction System – Skeleton System</vt:lpstr>
      <vt:lpstr>Combined Construction Systems</vt:lpstr>
      <vt:lpstr>Core Construcion System</vt:lpstr>
      <vt:lpstr>Superconstruction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78</cp:revision>
  <dcterms:created xsi:type="dcterms:W3CDTF">2017-05-10T10:51:34Z</dcterms:created>
  <dcterms:modified xsi:type="dcterms:W3CDTF">2018-05-01T19:54:29Z</dcterms:modified>
</cp:coreProperties>
</file>