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2. </a:t>
            </a:r>
            <a:r>
              <a:rPr lang="cs-CZ" b="1" dirty="0" smtClean="0"/>
              <a:t>Construction </a:t>
            </a:r>
            <a:r>
              <a:rPr lang="cs-CZ" b="1" dirty="0" err="1" smtClean="0"/>
              <a:t>Symstems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Characteristics of </a:t>
            </a:r>
            <a:r>
              <a:rPr lang="en-GB" b="1" dirty="0" smtClean="0"/>
              <a:t>Construction Systems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GB" b="1" dirty="0"/>
              <a:t>The construction system of the building </a:t>
            </a:r>
            <a:r>
              <a:rPr lang="en-GB" dirty="0"/>
              <a:t>is a complex of interconnected and interacting structural elements that interact with each other in relation to the surroundings. </a:t>
            </a:r>
            <a:endParaRPr lang="cs-CZ" dirty="0" smtClean="0"/>
          </a:p>
          <a:p>
            <a:pPr algn="just"/>
            <a:r>
              <a:rPr lang="en-GB" dirty="0"/>
              <a:t>The most important function of the construction system is the </a:t>
            </a:r>
            <a:r>
              <a:rPr lang="en-GB" b="1" dirty="0"/>
              <a:t>load-bearing </a:t>
            </a:r>
            <a:r>
              <a:rPr lang="en-GB" b="1" dirty="0" smtClean="0"/>
              <a:t>function</a:t>
            </a:r>
            <a:r>
              <a:rPr lang="cs-CZ" b="1" dirty="0" smtClean="0"/>
              <a:t>.</a:t>
            </a:r>
            <a:endParaRPr lang="cs-CZ" b="1" dirty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construction system must also withstand the effects of the environment - static and dynamic loads, temperature, humidity, noise and other physical, chemical and biological </a:t>
            </a:r>
            <a:r>
              <a:rPr lang="en-US" dirty="0" smtClean="0"/>
              <a:t>effects</a:t>
            </a:r>
            <a:r>
              <a:rPr lang="cs-CZ" dirty="0" smtClean="0"/>
              <a:t>.</a:t>
            </a:r>
          </a:p>
          <a:p>
            <a:pPr algn="just"/>
            <a:r>
              <a:rPr lang="en-GB" dirty="0"/>
              <a:t>According to the </a:t>
            </a:r>
            <a:r>
              <a:rPr lang="en-GB" b="1" dirty="0"/>
              <a:t>static effect</a:t>
            </a:r>
            <a:r>
              <a:rPr lang="en-GB" dirty="0"/>
              <a:t>, the construction structures are divided into </a:t>
            </a:r>
            <a:r>
              <a:rPr lang="en-GB" b="1" dirty="0"/>
              <a:t>load-bearing structures</a:t>
            </a:r>
            <a:r>
              <a:rPr lang="en-GB" dirty="0"/>
              <a:t> and </a:t>
            </a:r>
            <a:r>
              <a:rPr lang="en-GB" b="1" dirty="0"/>
              <a:t>non-load-bearing structures</a:t>
            </a:r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</a:t>
            </a:r>
            <a:r>
              <a:rPr lang="cs-CZ" b="1" dirty="0" smtClean="0"/>
              <a:t>C</a:t>
            </a:r>
            <a:r>
              <a:rPr lang="en-US" b="1" dirty="0" err="1" smtClean="0"/>
              <a:t>hoice</a:t>
            </a:r>
            <a:r>
              <a:rPr lang="en-US" b="1" dirty="0" smtClean="0"/>
              <a:t> </a:t>
            </a:r>
            <a:r>
              <a:rPr lang="en-US" b="1" dirty="0"/>
              <a:t>of the </a:t>
            </a:r>
            <a:r>
              <a:rPr lang="cs-CZ" b="1" dirty="0" smtClean="0"/>
              <a:t>C</a:t>
            </a:r>
            <a:r>
              <a:rPr lang="en-US" b="1" dirty="0" err="1" smtClean="0"/>
              <a:t>onstruction</a:t>
            </a:r>
            <a:r>
              <a:rPr lang="en-US" b="1" dirty="0" smtClean="0"/>
              <a:t> </a:t>
            </a:r>
            <a:r>
              <a:rPr lang="cs-CZ" b="1" dirty="0" smtClean="0"/>
              <a:t>S</a:t>
            </a:r>
            <a:r>
              <a:rPr lang="en-US" b="1" dirty="0" err="1" smtClean="0"/>
              <a:t>ystem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Purpose, spatial and shape solution of the object</a:t>
            </a:r>
          </a:p>
          <a:p>
            <a:r>
              <a:rPr lang="en-US" dirty="0"/>
              <a:t>Territorial and site conditions</a:t>
            </a:r>
          </a:p>
          <a:p>
            <a:r>
              <a:rPr lang="en-US" dirty="0"/>
              <a:t>Dimensions and loads of ceilings</a:t>
            </a:r>
          </a:p>
          <a:p>
            <a:r>
              <a:rPr lang="en-US" dirty="0"/>
              <a:t>Construction height of the floors</a:t>
            </a:r>
          </a:p>
          <a:p>
            <a:r>
              <a:rPr lang="en-US" dirty="0"/>
              <a:t>Material base and technical possibilities</a:t>
            </a:r>
          </a:p>
          <a:p>
            <a:r>
              <a:rPr lang="en-US" dirty="0"/>
              <a:t>Foundation conditions</a:t>
            </a:r>
          </a:p>
          <a:p>
            <a:r>
              <a:rPr lang="en-US" dirty="0"/>
              <a:t>Environmental </a:t>
            </a:r>
            <a:r>
              <a:rPr lang="en-US" dirty="0" smtClean="0"/>
              <a:t>influences</a:t>
            </a:r>
            <a:endParaRPr lang="en-US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40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</a:t>
            </a:r>
            <a:r>
              <a:rPr lang="cs-CZ" b="1" dirty="0"/>
              <a:t>C</a:t>
            </a:r>
            <a:r>
              <a:rPr lang="en-US" b="1" dirty="0" err="1"/>
              <a:t>hoice</a:t>
            </a:r>
            <a:r>
              <a:rPr lang="en-US" b="1" dirty="0"/>
              <a:t> of the </a:t>
            </a:r>
            <a:r>
              <a:rPr lang="cs-CZ" b="1" dirty="0"/>
              <a:t>C</a:t>
            </a:r>
            <a:r>
              <a:rPr lang="en-US" b="1" dirty="0" err="1"/>
              <a:t>onstruction</a:t>
            </a:r>
            <a:r>
              <a:rPr lang="en-US" b="1" dirty="0"/>
              <a:t> </a:t>
            </a:r>
            <a:r>
              <a:rPr lang="cs-CZ" b="1" dirty="0"/>
              <a:t>S</a:t>
            </a:r>
            <a:r>
              <a:rPr lang="en-US" b="1" dirty="0" err="1"/>
              <a:t>ystem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Fire safety</a:t>
            </a:r>
          </a:p>
          <a:p>
            <a:r>
              <a:rPr lang="en-US" dirty="0"/>
              <a:t>Operational technical requirements</a:t>
            </a:r>
          </a:p>
          <a:p>
            <a:r>
              <a:rPr lang="en-US" dirty="0"/>
              <a:t>Architectural requirements</a:t>
            </a:r>
          </a:p>
          <a:p>
            <a:r>
              <a:rPr lang="en-US" dirty="0"/>
              <a:t>Energy performance of construction and operation</a:t>
            </a:r>
          </a:p>
          <a:p>
            <a:r>
              <a:rPr lang="en-US" dirty="0"/>
              <a:t>Life expectancy</a:t>
            </a:r>
          </a:p>
          <a:p>
            <a:r>
              <a:rPr lang="en-US" dirty="0"/>
              <a:t>Investment and operating costs, etc.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357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</a:t>
            </a:r>
            <a:r>
              <a:rPr lang="cs-CZ" b="1" dirty="0" err="1" smtClean="0"/>
              <a:t>asic</a:t>
            </a:r>
            <a:r>
              <a:rPr lang="cs-CZ" b="1" dirty="0" smtClean="0"/>
              <a:t> </a:t>
            </a:r>
            <a:r>
              <a:rPr lang="cs-CZ" b="1" dirty="0" err="1" smtClean="0"/>
              <a:t>Classification</a:t>
            </a:r>
            <a:r>
              <a:rPr lang="cs-CZ" b="1" dirty="0" smtClean="0"/>
              <a:t> of Construction Systems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Construction systems of multi-</a:t>
            </a:r>
            <a:r>
              <a:rPr lang="en-US" b="1" dirty="0" err="1"/>
              <a:t>storey</a:t>
            </a:r>
            <a:r>
              <a:rPr lang="en-US" b="1" dirty="0"/>
              <a:t> buildings: ar</a:t>
            </a:r>
            <a:r>
              <a:rPr lang="en-US" dirty="0"/>
              <a:t>e characterized by vertical load-bearing structures carrying all the loads into the foundation soil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The construction systems of hall buildings </a:t>
            </a:r>
            <a:r>
              <a:rPr lang="en-US" dirty="0"/>
              <a:t>are characterized by their roofing and free interior </a:t>
            </a:r>
            <a:r>
              <a:rPr lang="en-US" dirty="0" smtClean="0"/>
              <a:t>layout</a:t>
            </a:r>
            <a:r>
              <a:rPr lang="cs-CZ" dirty="0" smtClean="0"/>
              <a:t>.</a:t>
            </a:r>
          </a:p>
          <a:p>
            <a:pPr algn="just"/>
            <a:r>
              <a:rPr lang="en-US" b="1" dirty="0"/>
              <a:t>Floor (</a:t>
            </a:r>
            <a:r>
              <a:rPr lang="en-US" b="1" dirty="0" err="1"/>
              <a:t>storey</a:t>
            </a:r>
            <a:r>
              <a:rPr lang="en-US" b="1" dirty="0"/>
              <a:t>)</a:t>
            </a:r>
            <a:r>
              <a:rPr lang="en-US" dirty="0"/>
              <a:t> is part of a building defined by two consecutive </a:t>
            </a:r>
            <a:r>
              <a:rPr lang="en-US" dirty="0" smtClean="0"/>
              <a:t>levels</a:t>
            </a:r>
            <a:r>
              <a:rPr lang="cs-CZ" dirty="0" smtClean="0"/>
              <a:t>.</a:t>
            </a:r>
          </a:p>
          <a:p>
            <a:pPr lvl="1" algn="just"/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floor</a:t>
            </a:r>
            <a:r>
              <a:rPr lang="cs-CZ" dirty="0"/>
              <a:t> </a:t>
            </a:r>
            <a:r>
              <a:rPr lang="cs-CZ" dirty="0" err="1" smtClean="0"/>
              <a:t>height</a:t>
            </a:r>
            <a:r>
              <a:rPr lang="cs-CZ" dirty="0" smtClean="0"/>
              <a:t> x </a:t>
            </a:r>
            <a:r>
              <a:rPr lang="cs-CZ" dirty="0" err="1"/>
              <a:t>headroom</a:t>
            </a:r>
            <a:r>
              <a:rPr lang="cs-CZ" dirty="0"/>
              <a:t> </a:t>
            </a:r>
            <a:endParaRPr lang="cs-CZ" dirty="0" smtClean="0"/>
          </a:p>
          <a:p>
            <a:pPr algn="just"/>
            <a:r>
              <a:rPr lang="en-US" b="1" dirty="0"/>
              <a:t>The tract </a:t>
            </a:r>
            <a:r>
              <a:rPr lang="en-US" dirty="0"/>
              <a:t>is the space part of a building defined by two consecutive vertical </a:t>
            </a:r>
            <a:r>
              <a:rPr lang="en-US" dirty="0" smtClean="0"/>
              <a:t>planes</a:t>
            </a:r>
            <a:r>
              <a:rPr lang="cs-CZ" dirty="0" smtClean="0"/>
              <a:t>.</a:t>
            </a:r>
          </a:p>
          <a:p>
            <a:pPr lvl="1" algn="just"/>
            <a:r>
              <a:rPr lang="cs-CZ" dirty="0" err="1"/>
              <a:t>Longitudinal</a:t>
            </a:r>
            <a:r>
              <a:rPr lang="cs-CZ" dirty="0"/>
              <a:t> </a:t>
            </a:r>
            <a:r>
              <a:rPr lang="cs-CZ" dirty="0" err="1" smtClean="0"/>
              <a:t>tracts</a:t>
            </a:r>
            <a:r>
              <a:rPr lang="cs-CZ" dirty="0" smtClean="0"/>
              <a:t> x </a:t>
            </a:r>
            <a:r>
              <a:rPr lang="cs-CZ" dirty="0" err="1"/>
              <a:t>Transverse</a:t>
            </a:r>
            <a:r>
              <a:rPr lang="cs-CZ" dirty="0"/>
              <a:t> </a:t>
            </a:r>
            <a:r>
              <a:rPr lang="cs-CZ" dirty="0" err="1"/>
              <a:t>tracts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404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</a:t>
            </a:r>
            <a:r>
              <a:rPr lang="cs-CZ" b="1" dirty="0" err="1"/>
              <a:t>asic</a:t>
            </a:r>
            <a:r>
              <a:rPr lang="cs-CZ" b="1" dirty="0"/>
              <a:t> </a:t>
            </a:r>
            <a:r>
              <a:rPr lang="cs-CZ" b="1" dirty="0" err="1"/>
              <a:t>Classification</a:t>
            </a:r>
            <a:r>
              <a:rPr lang="cs-CZ" b="1" dirty="0"/>
              <a:t> of Construction Systems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According to the arrangement of the vertical </a:t>
            </a:r>
            <a:r>
              <a:rPr lang="en-US" b="1" dirty="0" smtClean="0"/>
              <a:t>structures</a:t>
            </a:r>
            <a:endParaRPr lang="cs-CZ" b="1" dirty="0" smtClean="0"/>
          </a:p>
          <a:p>
            <a:pPr lvl="1"/>
            <a:r>
              <a:rPr lang="en-US" dirty="0"/>
              <a:t>Longitudinal systems</a:t>
            </a:r>
          </a:p>
          <a:p>
            <a:pPr lvl="1"/>
            <a:r>
              <a:rPr lang="en-US" dirty="0"/>
              <a:t>Transverse systems</a:t>
            </a:r>
          </a:p>
          <a:p>
            <a:pPr lvl="1"/>
            <a:r>
              <a:rPr lang="en-US" dirty="0"/>
              <a:t>Two-way </a:t>
            </a:r>
            <a:r>
              <a:rPr lang="en-US" dirty="0" smtClean="0"/>
              <a:t>systems</a:t>
            </a:r>
            <a:endParaRPr lang="cs-CZ" dirty="0" smtClean="0"/>
          </a:p>
          <a:p>
            <a:r>
              <a:rPr lang="en-US" b="1" dirty="0"/>
              <a:t>According to the building technology </a:t>
            </a:r>
            <a:r>
              <a:rPr lang="en-US" b="1" dirty="0" smtClean="0"/>
              <a:t>used</a:t>
            </a:r>
            <a:endParaRPr lang="cs-CZ" b="1" dirty="0" smtClean="0"/>
          </a:p>
          <a:p>
            <a:pPr lvl="1"/>
            <a:r>
              <a:rPr lang="en-US" dirty="0"/>
              <a:t>Brickwork </a:t>
            </a:r>
            <a:r>
              <a:rPr lang="en-US" dirty="0" smtClean="0"/>
              <a:t>systems</a:t>
            </a:r>
            <a:endParaRPr lang="cs-CZ" dirty="0" smtClean="0"/>
          </a:p>
          <a:p>
            <a:pPr lvl="1"/>
            <a:r>
              <a:rPr lang="en-US" dirty="0" smtClean="0"/>
              <a:t>Monolithic </a:t>
            </a:r>
            <a:r>
              <a:rPr lang="en-US" dirty="0"/>
              <a:t>systems </a:t>
            </a:r>
            <a:endParaRPr lang="cs-CZ" dirty="0" smtClean="0"/>
          </a:p>
          <a:p>
            <a:pPr lvl="1"/>
            <a:r>
              <a:rPr lang="en-US" dirty="0" smtClean="0"/>
              <a:t>Prefabricated </a:t>
            </a:r>
            <a:r>
              <a:rPr lang="en-US" dirty="0"/>
              <a:t>systems </a:t>
            </a:r>
            <a:endParaRPr lang="cs-CZ" dirty="0" smtClean="0"/>
          </a:p>
          <a:p>
            <a:pPr lvl="1"/>
            <a:r>
              <a:rPr lang="en-US" dirty="0" smtClean="0"/>
              <a:t>Combined </a:t>
            </a:r>
            <a:r>
              <a:rPr lang="en-US" dirty="0"/>
              <a:t>systems</a:t>
            </a:r>
          </a:p>
          <a:p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84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2831</TotalTime>
  <Words>230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2. Construction Symstems </vt:lpstr>
      <vt:lpstr>Characteristics of Construction Systems</vt:lpstr>
      <vt:lpstr>The Choice of the Construction System</vt:lpstr>
      <vt:lpstr>The Choice of the Construction System</vt:lpstr>
      <vt:lpstr>Basic Classification of Construction Systems</vt:lpstr>
      <vt:lpstr>Basic Classification of Construction Systems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75</cp:revision>
  <dcterms:created xsi:type="dcterms:W3CDTF">2017-05-10T10:51:34Z</dcterms:created>
  <dcterms:modified xsi:type="dcterms:W3CDTF">2018-05-01T19:50:53Z</dcterms:modified>
</cp:coreProperties>
</file>