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12. </a:t>
            </a:r>
            <a:r>
              <a:rPr lang="cs-CZ" b="1" dirty="0" err="1" smtClean="0"/>
              <a:t>Chimney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Basic </a:t>
            </a:r>
            <a:r>
              <a:rPr lang="cs-CZ" b="1" dirty="0" err="1" smtClean="0"/>
              <a:t>Characteristics</a:t>
            </a:r>
            <a:r>
              <a:rPr lang="cs-CZ" b="1" dirty="0" smtClean="0"/>
              <a:t> of </a:t>
            </a:r>
            <a:r>
              <a:rPr lang="cs-CZ" b="1" dirty="0" err="1" smtClean="0"/>
              <a:t>Chimneys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Chimneys </a:t>
            </a:r>
            <a:r>
              <a:rPr lang="en-US" dirty="0"/>
              <a:t>are designed to remove flue gases from appliances to a free space outside the building where they are scattered so as not to endanger the quality of the living environment of the house's residents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The chimney consists of:</a:t>
            </a:r>
          </a:p>
          <a:p>
            <a:pPr lvl="1"/>
            <a:r>
              <a:rPr lang="en-US" dirty="0"/>
              <a:t>One or more chimney flues</a:t>
            </a:r>
          </a:p>
          <a:p>
            <a:pPr lvl="1"/>
            <a:r>
              <a:rPr lang="en-US" dirty="0"/>
              <a:t>Chimney casing</a:t>
            </a:r>
          </a:p>
          <a:p>
            <a:pPr lvl="1"/>
            <a:r>
              <a:rPr lang="en-US" dirty="0"/>
              <a:t>Sweep openings</a:t>
            </a:r>
          </a:p>
          <a:p>
            <a:pPr lvl="1"/>
            <a:r>
              <a:rPr lang="en-US" dirty="0"/>
              <a:t>Pickup openings</a:t>
            </a:r>
          </a:p>
          <a:p>
            <a:pPr lvl="1"/>
            <a:r>
              <a:rPr lang="en-US" dirty="0"/>
              <a:t>Vent connector</a:t>
            </a:r>
          </a:p>
          <a:p>
            <a:pPr lvl="1"/>
            <a:r>
              <a:rPr lang="en-US" dirty="0"/>
              <a:t>Chimney heads, or extensions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Classification</a:t>
            </a:r>
            <a:r>
              <a:rPr lang="cs-CZ" b="1" dirty="0" smtClean="0"/>
              <a:t> of </a:t>
            </a:r>
            <a:r>
              <a:rPr lang="cs-CZ" b="1" dirty="0" err="1" smtClean="0"/>
              <a:t>Chimneys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According to the appliances </a:t>
            </a:r>
            <a:r>
              <a:rPr lang="en-US" dirty="0"/>
              <a:t>we distinguish chimneys for:</a:t>
            </a:r>
          </a:p>
          <a:p>
            <a:pPr lvl="1"/>
            <a:r>
              <a:rPr lang="en-US" dirty="0"/>
              <a:t>Solid fuel </a:t>
            </a:r>
            <a:r>
              <a:rPr lang="en-US" dirty="0" smtClean="0"/>
              <a:t>chimney</a:t>
            </a:r>
            <a:r>
              <a:rPr lang="cs-CZ" dirty="0" smtClean="0"/>
              <a:t> x </a:t>
            </a:r>
            <a:r>
              <a:rPr lang="en-US" dirty="0" smtClean="0"/>
              <a:t>Liquid </a:t>
            </a:r>
            <a:r>
              <a:rPr lang="en-US" dirty="0"/>
              <a:t>fuel </a:t>
            </a:r>
            <a:r>
              <a:rPr lang="en-US" dirty="0" smtClean="0"/>
              <a:t>chambers</a:t>
            </a:r>
            <a:r>
              <a:rPr lang="cs-CZ" dirty="0" smtClean="0"/>
              <a:t> x </a:t>
            </a:r>
            <a:r>
              <a:rPr lang="en-US" dirty="0" smtClean="0"/>
              <a:t>Gaseous </a:t>
            </a:r>
            <a:r>
              <a:rPr lang="en-US" dirty="0"/>
              <a:t>fuel chimney</a:t>
            </a:r>
          </a:p>
          <a:p>
            <a:r>
              <a:rPr lang="en-US" b="1" dirty="0"/>
              <a:t>According to the structure</a:t>
            </a:r>
            <a:r>
              <a:rPr lang="en-US" dirty="0"/>
              <a:t>, we distinguish chimneys for:</a:t>
            </a:r>
          </a:p>
          <a:p>
            <a:pPr lvl="1"/>
            <a:r>
              <a:rPr lang="en-US" dirty="0"/>
              <a:t>Single-layer </a:t>
            </a:r>
            <a:r>
              <a:rPr lang="en-US" dirty="0" smtClean="0"/>
              <a:t>chimneys</a:t>
            </a:r>
            <a:r>
              <a:rPr lang="cs-CZ" dirty="0"/>
              <a:t> </a:t>
            </a:r>
            <a:r>
              <a:rPr lang="cs-CZ" dirty="0" smtClean="0"/>
              <a:t>x </a:t>
            </a:r>
            <a:r>
              <a:rPr lang="en-US" dirty="0" smtClean="0"/>
              <a:t>Multi-layer </a:t>
            </a:r>
            <a:r>
              <a:rPr lang="en-US" dirty="0"/>
              <a:t>chimneys </a:t>
            </a:r>
            <a:endParaRPr lang="en-US" dirty="0" smtClean="0"/>
          </a:p>
          <a:p>
            <a:r>
              <a:rPr lang="en-US" b="1" dirty="0" smtClean="0"/>
              <a:t>According to the location of chimneys</a:t>
            </a:r>
            <a:r>
              <a:rPr lang="en-US" dirty="0" smtClean="0"/>
              <a:t>, we distinguish chimneys for:</a:t>
            </a:r>
          </a:p>
          <a:p>
            <a:pPr lvl="1"/>
            <a:r>
              <a:rPr lang="en-US" dirty="0" smtClean="0"/>
              <a:t>Fitted </a:t>
            </a:r>
            <a:r>
              <a:rPr lang="en-US" dirty="0"/>
              <a:t>or built-in </a:t>
            </a:r>
            <a:r>
              <a:rPr lang="en-US" dirty="0" smtClean="0"/>
              <a:t>chimneys</a:t>
            </a:r>
            <a:r>
              <a:rPr lang="cs-CZ" dirty="0" smtClean="0"/>
              <a:t> x </a:t>
            </a:r>
            <a:r>
              <a:rPr lang="en-US" dirty="0" smtClean="0"/>
              <a:t>Solitary </a:t>
            </a:r>
            <a:r>
              <a:rPr lang="en-US" dirty="0"/>
              <a:t>chimneys</a:t>
            </a:r>
          </a:p>
          <a:p>
            <a:r>
              <a:rPr lang="en-US" b="1" dirty="0"/>
              <a:t>According to the ground plan shape of the chimneys </a:t>
            </a:r>
            <a:r>
              <a:rPr lang="en-US" dirty="0"/>
              <a:t>we distinguish:</a:t>
            </a:r>
          </a:p>
          <a:p>
            <a:pPr lvl="1"/>
            <a:r>
              <a:rPr lang="en-US" dirty="0"/>
              <a:t>Square </a:t>
            </a:r>
            <a:r>
              <a:rPr lang="en-US" dirty="0" smtClean="0"/>
              <a:t>chimneys</a:t>
            </a:r>
            <a:r>
              <a:rPr lang="cs-CZ" dirty="0" smtClean="0"/>
              <a:t> x </a:t>
            </a:r>
            <a:r>
              <a:rPr lang="en-US" dirty="0" smtClean="0"/>
              <a:t>Rectangular </a:t>
            </a:r>
            <a:r>
              <a:rPr lang="en-US" dirty="0"/>
              <a:t>chimneys (up to 1: </a:t>
            </a:r>
            <a:r>
              <a:rPr lang="en-US" dirty="0" smtClean="0"/>
              <a:t>1.5)</a:t>
            </a:r>
            <a:r>
              <a:rPr lang="cs-CZ" dirty="0" smtClean="0"/>
              <a:t> x</a:t>
            </a:r>
            <a:r>
              <a:rPr lang="en-US" dirty="0" smtClean="0"/>
              <a:t>Circular </a:t>
            </a:r>
            <a:r>
              <a:rPr lang="en-US" dirty="0"/>
              <a:t>chimneys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19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Classification</a:t>
            </a:r>
            <a:r>
              <a:rPr lang="cs-CZ" b="1" dirty="0"/>
              <a:t> of </a:t>
            </a:r>
            <a:r>
              <a:rPr lang="cs-CZ" b="1" dirty="0" err="1"/>
              <a:t>Chimneys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According to the size of the flue </a:t>
            </a:r>
            <a:r>
              <a:rPr lang="en-US" dirty="0"/>
              <a:t>to </a:t>
            </a:r>
            <a:r>
              <a:rPr lang="en-US" dirty="0" smtClean="0"/>
              <a:t>distinguish:</a:t>
            </a:r>
            <a:r>
              <a:rPr lang="cs-CZ" dirty="0" smtClean="0"/>
              <a:t> </a:t>
            </a:r>
          </a:p>
          <a:p>
            <a:pPr lvl="1"/>
            <a:r>
              <a:rPr lang="en-US" dirty="0" smtClean="0"/>
              <a:t>Narrow </a:t>
            </a:r>
            <a:r>
              <a:rPr lang="en-US" dirty="0"/>
              <a:t>chimneys (up to 40,000 </a:t>
            </a:r>
            <a:r>
              <a:rPr lang="en-US" dirty="0" smtClean="0"/>
              <a:t>mm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cs-CZ" dirty="0" smtClean="0"/>
              <a:t> x </a:t>
            </a:r>
            <a:r>
              <a:rPr lang="en-US" dirty="0" smtClean="0"/>
              <a:t>Medium </a:t>
            </a:r>
            <a:r>
              <a:rPr lang="en-US" dirty="0"/>
              <a:t>chimneys (over 40,000 </a:t>
            </a:r>
            <a:r>
              <a:rPr lang="en-US" dirty="0" smtClean="0"/>
              <a:t>mm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cs-CZ" dirty="0" smtClean="0"/>
              <a:t> x </a:t>
            </a:r>
            <a:r>
              <a:rPr lang="en-US" dirty="0" smtClean="0"/>
              <a:t>Man </a:t>
            </a:r>
            <a:r>
              <a:rPr lang="en-US" dirty="0"/>
              <a:t>chimney (minimum cross-section up to 10 m high is 450 x 450 mm)</a:t>
            </a:r>
          </a:p>
          <a:p>
            <a:r>
              <a:rPr lang="en-US" b="1" dirty="0"/>
              <a:t>According to the built-in material </a:t>
            </a:r>
            <a:r>
              <a:rPr lang="en-US" dirty="0"/>
              <a:t>we distinguish chimneys for:</a:t>
            </a:r>
          </a:p>
          <a:p>
            <a:pPr lvl="1"/>
            <a:r>
              <a:rPr lang="en-US" dirty="0"/>
              <a:t>Chimneys made of non-flammable or non-easy possibly flammable materials</a:t>
            </a:r>
          </a:p>
          <a:p>
            <a:pPr lvl="1"/>
            <a:r>
              <a:rPr lang="en-US" dirty="0"/>
              <a:t>Chimneys made of materials with an absorption capacity not exceeding 20% of the specific weight</a:t>
            </a:r>
          </a:p>
          <a:p>
            <a:pPr lvl="1"/>
            <a:r>
              <a:rPr lang="en-US" dirty="0"/>
              <a:t>Chimneys made of materials resistant to the effects of flue gases</a:t>
            </a:r>
          </a:p>
          <a:p>
            <a:pPr lvl="1"/>
            <a:r>
              <a:rPr lang="en-US" dirty="0"/>
              <a:t>Chimneys made of frost-resistant materials</a:t>
            </a:r>
          </a:p>
          <a:p>
            <a:r>
              <a:rPr lang="en-US" b="1" dirty="0"/>
              <a:t>According to the arrangement of flues</a:t>
            </a:r>
            <a:r>
              <a:rPr lang="en-US" dirty="0"/>
              <a:t>, we distinguish chimneys for:</a:t>
            </a:r>
          </a:p>
          <a:p>
            <a:pPr lvl="1"/>
            <a:r>
              <a:rPr lang="en-US" dirty="0"/>
              <a:t>Continuous </a:t>
            </a:r>
            <a:r>
              <a:rPr lang="en-US" dirty="0" smtClean="0"/>
              <a:t>chimneys</a:t>
            </a:r>
            <a:r>
              <a:rPr lang="cs-CZ" dirty="0" smtClean="0"/>
              <a:t> x </a:t>
            </a:r>
            <a:r>
              <a:rPr lang="en-US" dirty="0" err="1" smtClean="0"/>
              <a:t>Storeys</a:t>
            </a:r>
            <a:r>
              <a:rPr lang="en-US" dirty="0" smtClean="0"/>
              <a:t> chimneys</a:t>
            </a:r>
            <a:r>
              <a:rPr lang="cs-CZ" dirty="0" smtClean="0"/>
              <a:t> x </a:t>
            </a:r>
            <a:r>
              <a:rPr lang="en-US" dirty="0" smtClean="0"/>
              <a:t>Overflow chimneys</a:t>
            </a:r>
            <a:r>
              <a:rPr lang="cs-CZ" dirty="0" smtClean="0"/>
              <a:t> x </a:t>
            </a:r>
            <a:r>
              <a:rPr lang="en-US" dirty="0" smtClean="0"/>
              <a:t>Tree </a:t>
            </a:r>
            <a:r>
              <a:rPr lang="en-US" dirty="0"/>
              <a:t>chimneys</a:t>
            </a:r>
          </a:p>
          <a:p>
            <a:r>
              <a:rPr lang="en-US" b="1" dirty="0"/>
              <a:t>According to continuous longitudinal axes </a:t>
            </a:r>
            <a:r>
              <a:rPr lang="en-US" dirty="0"/>
              <a:t>we distinguish chimneys for:</a:t>
            </a:r>
          </a:p>
          <a:p>
            <a:pPr lvl="1"/>
            <a:r>
              <a:rPr lang="en-US" dirty="0"/>
              <a:t>Direct </a:t>
            </a:r>
            <a:r>
              <a:rPr lang="en-US" dirty="0" smtClean="0"/>
              <a:t>chimneys</a:t>
            </a:r>
            <a:r>
              <a:rPr lang="cs-CZ" dirty="0" smtClean="0"/>
              <a:t> x </a:t>
            </a:r>
            <a:r>
              <a:rPr lang="en-US" dirty="0" smtClean="0"/>
              <a:t>Moving </a:t>
            </a:r>
            <a:r>
              <a:rPr lang="en-US" dirty="0"/>
              <a:t>chimneys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82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</a:t>
            </a:r>
            <a:r>
              <a:rPr lang="cs-CZ" b="1" dirty="0" err="1" smtClean="0"/>
              <a:t>esign</a:t>
            </a:r>
            <a:r>
              <a:rPr lang="cs-CZ" b="1" dirty="0" smtClean="0"/>
              <a:t> and </a:t>
            </a:r>
            <a:r>
              <a:rPr lang="cs-CZ" b="1" dirty="0" err="1" smtClean="0"/>
              <a:t>Impementation</a:t>
            </a:r>
            <a:r>
              <a:rPr lang="cs-CZ" b="1" dirty="0" smtClean="0"/>
              <a:t> of </a:t>
            </a:r>
            <a:r>
              <a:rPr lang="cs-CZ" b="1" dirty="0" err="1" smtClean="0"/>
              <a:t>Chimneys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The chimney flue </a:t>
            </a:r>
            <a:r>
              <a:rPr lang="en-US" dirty="0"/>
              <a:t>should have a constant cross-section along the height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chimney casing</a:t>
            </a:r>
            <a:r>
              <a:rPr lang="en-US" dirty="0"/>
              <a:t> should be non-flammable, low absorptive and resistant to flue gases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Single-layer chimneys </a:t>
            </a:r>
            <a:r>
              <a:rPr lang="en-US" dirty="0"/>
              <a:t>must have a masonry chimney thickness of at least 140 </a:t>
            </a:r>
            <a:r>
              <a:rPr lang="en-US" dirty="0" smtClean="0"/>
              <a:t>mm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Multi-layer chimneys </a:t>
            </a:r>
            <a:r>
              <a:rPr lang="en-US" dirty="0"/>
              <a:t>are usually three-component. They are consisting of </a:t>
            </a:r>
            <a:r>
              <a:rPr lang="en-US" b="1" dirty="0"/>
              <a:t>chimney liner</a:t>
            </a:r>
            <a:r>
              <a:rPr lang="en-US" dirty="0"/>
              <a:t>, an </a:t>
            </a:r>
            <a:r>
              <a:rPr lang="en-US" b="1" dirty="0"/>
              <a:t>insulating layer</a:t>
            </a:r>
            <a:r>
              <a:rPr lang="en-US" dirty="0"/>
              <a:t> and a </a:t>
            </a:r>
            <a:r>
              <a:rPr lang="en-US" b="1" dirty="0"/>
              <a:t>chimney casing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 </a:t>
            </a:r>
            <a:r>
              <a:rPr lang="en-US" b="1" dirty="0"/>
              <a:t>flue connector</a:t>
            </a:r>
            <a:r>
              <a:rPr lang="en-US" dirty="0"/>
              <a:t> is part of the chimney, which connects the appliance and the chimney flue to which the exhaust </a:t>
            </a:r>
            <a:r>
              <a:rPr lang="en-US" dirty="0" smtClean="0"/>
              <a:t>gas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Sweep </a:t>
            </a:r>
            <a:r>
              <a:rPr lang="en-US" b="1" dirty="0" err="1"/>
              <a:t>openings</a:t>
            </a:r>
            <a:r>
              <a:rPr lang="en-US" dirty="0" err="1"/>
              <a:t>are</a:t>
            </a:r>
            <a:r>
              <a:rPr lang="en-US" dirty="0"/>
              <a:t> designed for flue and liquid fuels that cannot be swept straight through the chimney head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Pickup openings</a:t>
            </a:r>
            <a:r>
              <a:rPr lang="en-US" dirty="0"/>
              <a:t> are designed at the level of the soil of the chimney flue.</a:t>
            </a:r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05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3071</TotalTime>
  <Words>34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12. Chimney </vt:lpstr>
      <vt:lpstr>Basic Characteristics of Chimneys</vt:lpstr>
      <vt:lpstr>Classification of Chimneys</vt:lpstr>
      <vt:lpstr>Classification of Chimneys</vt:lpstr>
      <vt:lpstr>Design and Impementation of Chimneys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99</cp:revision>
  <dcterms:created xsi:type="dcterms:W3CDTF">2017-05-10T10:51:34Z</dcterms:created>
  <dcterms:modified xsi:type="dcterms:W3CDTF">2018-05-01T20:51:56Z</dcterms:modified>
</cp:coreProperties>
</file>