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11. </a:t>
            </a:r>
            <a:r>
              <a:rPr lang="cs-CZ" b="1" dirty="0" err="1" smtClean="0"/>
              <a:t>Openings</a:t>
            </a:r>
            <a:r>
              <a:rPr lang="cs-CZ" b="1" dirty="0" smtClean="0"/>
              <a:t> in </a:t>
            </a:r>
            <a:r>
              <a:rPr lang="cs-CZ" b="1" dirty="0" err="1" smtClean="0"/>
              <a:t>Walls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Openings</a:t>
            </a:r>
            <a:r>
              <a:rPr lang="cs-CZ" b="1" dirty="0" smtClean="0"/>
              <a:t> in </a:t>
            </a:r>
            <a:r>
              <a:rPr lang="cs-CZ" b="1" dirty="0" err="1" smtClean="0"/>
              <a:t>Walls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openings</a:t>
            </a:r>
            <a:r>
              <a:rPr lang="cs-CZ" dirty="0" smtClean="0"/>
              <a:t> </a:t>
            </a:r>
            <a:r>
              <a:rPr lang="en-US" dirty="0"/>
              <a:t>are designed </a:t>
            </a:r>
            <a:r>
              <a:rPr lang="en-US" dirty="0" smtClean="0"/>
              <a:t>to</a:t>
            </a:r>
            <a:r>
              <a:rPr lang="cs-CZ" dirty="0" smtClean="0"/>
              <a:t> </a:t>
            </a:r>
            <a:r>
              <a:rPr lang="cs-CZ" dirty="0" err="1" smtClean="0"/>
              <a:t>ventilation</a:t>
            </a:r>
            <a:r>
              <a:rPr lang="cs-CZ" dirty="0" smtClean="0"/>
              <a:t> and</a:t>
            </a:r>
            <a:r>
              <a:rPr lang="en-US" dirty="0" smtClean="0"/>
              <a:t> </a:t>
            </a:r>
            <a:r>
              <a:rPr lang="en-US" dirty="0"/>
              <a:t>illuminate the room with </a:t>
            </a:r>
            <a:r>
              <a:rPr lang="en-US" dirty="0" smtClean="0"/>
              <a:t>daylight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/>
              <a:t>w</a:t>
            </a:r>
            <a:r>
              <a:rPr lang="cs-CZ" dirty="0" err="1" smtClean="0"/>
              <a:t>indow</a:t>
            </a:r>
            <a:r>
              <a:rPr lang="cs-CZ" dirty="0" smtClean="0"/>
              <a:t> </a:t>
            </a:r>
            <a:r>
              <a:rPr lang="cs-CZ" dirty="0" err="1" smtClean="0"/>
              <a:t>openings</a:t>
            </a:r>
            <a:r>
              <a:rPr lang="cs-CZ" dirty="0" smtClean="0"/>
              <a:t>, </a:t>
            </a:r>
            <a:r>
              <a:rPr lang="cs-CZ" dirty="0" err="1"/>
              <a:t>d</a:t>
            </a:r>
            <a:r>
              <a:rPr lang="cs-CZ" dirty="0" err="1" smtClean="0"/>
              <a:t>oor</a:t>
            </a:r>
            <a:r>
              <a:rPr lang="cs-CZ" dirty="0" smtClean="0"/>
              <a:t> </a:t>
            </a:r>
            <a:r>
              <a:rPr lang="cs-CZ" dirty="0" err="1" smtClean="0"/>
              <a:t>openings</a:t>
            </a:r>
            <a:r>
              <a:rPr lang="cs-CZ" dirty="0" smtClean="0"/>
              <a:t>, </a:t>
            </a:r>
            <a:r>
              <a:rPr lang="cs-CZ" dirty="0" err="1"/>
              <a:t>g</a:t>
            </a:r>
            <a:r>
              <a:rPr lang="cs-CZ" dirty="0" err="1" smtClean="0"/>
              <a:t>ate</a:t>
            </a:r>
            <a:r>
              <a:rPr lang="cs-CZ" dirty="0" smtClean="0"/>
              <a:t> </a:t>
            </a:r>
            <a:r>
              <a:rPr lang="cs-CZ" dirty="0" err="1" smtClean="0"/>
              <a:t>openings</a:t>
            </a:r>
            <a:r>
              <a:rPr lang="cs-CZ" dirty="0" smtClean="0"/>
              <a:t>, </a:t>
            </a:r>
            <a:r>
              <a:rPr lang="cs-CZ" dirty="0" err="1"/>
              <a:t>p</a:t>
            </a:r>
            <a:r>
              <a:rPr lang="cs-CZ" dirty="0" err="1" smtClean="0"/>
              <a:t>asses</a:t>
            </a:r>
            <a:r>
              <a:rPr lang="cs-CZ" dirty="0" smtClean="0"/>
              <a:t>, </a:t>
            </a:r>
            <a:r>
              <a:rPr lang="cs-CZ" dirty="0" err="1"/>
              <a:t>t</a:t>
            </a:r>
            <a:r>
              <a:rPr lang="cs-CZ" dirty="0" err="1" smtClean="0"/>
              <a:t>he</a:t>
            </a:r>
            <a:r>
              <a:rPr lang="cs-CZ" dirty="0"/>
              <a:t> </a:t>
            </a:r>
            <a:r>
              <a:rPr lang="cs-CZ" dirty="0" err="1" smtClean="0"/>
              <a:t>niche</a:t>
            </a:r>
            <a:r>
              <a:rPr lang="cs-CZ" dirty="0" smtClean="0"/>
              <a:t>).</a:t>
            </a:r>
          </a:p>
          <a:p>
            <a:pPr algn="just"/>
            <a:r>
              <a:rPr lang="en-US" dirty="0"/>
              <a:t>All openings have head of openings and jambs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The jamb</a:t>
            </a:r>
            <a:r>
              <a:rPr lang="en-US" dirty="0"/>
              <a:t> is the lateral surface of the opening in the wall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 </a:t>
            </a:r>
            <a:r>
              <a:rPr lang="en-US" b="1" dirty="0"/>
              <a:t>window ledge</a:t>
            </a:r>
            <a:r>
              <a:rPr lang="en-US" dirty="0"/>
              <a:t> is the bottom part of the niche and the entire lining under the </a:t>
            </a:r>
            <a:r>
              <a:rPr lang="en-US" dirty="0" smtClean="0"/>
              <a:t>window</a:t>
            </a:r>
            <a:r>
              <a:rPr lang="cs-CZ" dirty="0" smtClean="0"/>
              <a:t>.</a:t>
            </a:r>
          </a:p>
          <a:p>
            <a:pPr algn="just"/>
            <a:r>
              <a:rPr lang="en-US" dirty="0"/>
              <a:t>Door and gate openings have a </a:t>
            </a:r>
            <a:r>
              <a:rPr lang="en-US" b="1" dirty="0"/>
              <a:t>threshold</a:t>
            </a:r>
            <a:r>
              <a:rPr lang="en-US" dirty="0"/>
              <a:t> at the bottom or they are without a threshold.</a:t>
            </a:r>
            <a:endParaRPr lang="cs-CZ" dirty="0" smtClean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Lintels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The lintel </a:t>
            </a:r>
            <a:r>
              <a:rPr lang="en-US" dirty="0"/>
              <a:t>must be placed over the </a:t>
            </a:r>
            <a:r>
              <a:rPr lang="en-US" dirty="0" smtClean="0"/>
              <a:t>openings</a:t>
            </a:r>
            <a:r>
              <a:rPr lang="cs-CZ" dirty="0"/>
              <a:t> </a:t>
            </a:r>
            <a:r>
              <a:rPr lang="cs-CZ" dirty="0" smtClean="0"/>
              <a:t>(Static</a:t>
            </a:r>
            <a:r>
              <a:rPr lang="cs-CZ" dirty="0"/>
              <a:t> </a:t>
            </a:r>
            <a:r>
              <a:rPr lang="cs-CZ" dirty="0" smtClean="0"/>
              <a:t>and </a:t>
            </a:r>
            <a:r>
              <a:rPr lang="cs-CZ" dirty="0" err="1" smtClean="0"/>
              <a:t>Thermal</a:t>
            </a:r>
            <a:r>
              <a:rPr lang="cs-CZ" dirty="0" smtClean="0"/>
              <a:t> </a:t>
            </a:r>
            <a:r>
              <a:rPr lang="cs-CZ" dirty="0" err="1" smtClean="0"/>
              <a:t>insulation</a:t>
            </a:r>
            <a:r>
              <a:rPr lang="cs-CZ" dirty="0" smtClean="0"/>
              <a:t> </a:t>
            </a:r>
            <a:r>
              <a:rPr lang="cs-CZ" dirty="0" err="1" smtClean="0"/>
              <a:t>requirements</a:t>
            </a:r>
            <a:r>
              <a:rPr lang="cs-CZ" dirty="0" smtClean="0"/>
              <a:t> x </a:t>
            </a:r>
            <a:r>
              <a:rPr lang="cs-CZ" dirty="0" err="1" smtClean="0"/>
              <a:t>Compositional</a:t>
            </a:r>
            <a:r>
              <a:rPr lang="cs-CZ" dirty="0" smtClean="0"/>
              <a:t>).</a:t>
            </a:r>
          </a:p>
          <a:p>
            <a:pPr algn="just"/>
            <a:r>
              <a:rPr lang="en-US" dirty="0"/>
              <a:t>Loads of lintels may </a:t>
            </a:r>
            <a:r>
              <a:rPr lang="en-US" dirty="0" smtClean="0"/>
              <a:t>be</a:t>
            </a:r>
            <a:r>
              <a:rPr lang="cs-CZ" dirty="0" smtClean="0"/>
              <a:t>:</a:t>
            </a:r>
          </a:p>
          <a:p>
            <a:pPr lvl="1" algn="just"/>
            <a:r>
              <a:rPr lang="en-US" b="1" dirty="0"/>
              <a:t>equally continuous</a:t>
            </a:r>
            <a:r>
              <a:rPr lang="en-US" dirty="0"/>
              <a:t> (e.g. reinforced concrete slab</a:t>
            </a:r>
            <a:r>
              <a:rPr lang="en-US" dirty="0" smtClean="0"/>
              <a:t>)</a:t>
            </a:r>
            <a:endParaRPr lang="cs-CZ" dirty="0" smtClean="0"/>
          </a:p>
          <a:p>
            <a:pPr lvl="1" algn="just"/>
            <a:r>
              <a:rPr lang="cs-CZ" b="1" dirty="0" err="1" smtClean="0"/>
              <a:t>solitary</a:t>
            </a:r>
            <a:r>
              <a:rPr lang="cs-CZ" b="1" dirty="0" smtClean="0"/>
              <a:t> </a:t>
            </a:r>
            <a:r>
              <a:rPr lang="cs-CZ" b="1" dirty="0" err="1"/>
              <a:t>loads</a:t>
            </a:r>
            <a:r>
              <a:rPr lang="cs-CZ" dirty="0"/>
              <a:t> (</a:t>
            </a:r>
            <a:r>
              <a:rPr lang="cs-CZ" dirty="0" err="1"/>
              <a:t>e.g</a:t>
            </a:r>
            <a:r>
              <a:rPr lang="cs-CZ" dirty="0"/>
              <a:t>. </a:t>
            </a:r>
            <a:r>
              <a:rPr lang="cs-CZ" dirty="0" err="1" smtClean="0"/>
              <a:t>Beams</a:t>
            </a:r>
            <a:r>
              <a:rPr lang="cs-CZ" dirty="0" smtClean="0"/>
              <a:t>)</a:t>
            </a:r>
            <a:r>
              <a:rPr lang="en-US" dirty="0"/>
              <a:t> </a:t>
            </a:r>
            <a:endParaRPr lang="cs-CZ" dirty="0" smtClean="0"/>
          </a:p>
          <a:p>
            <a:pPr lvl="1" algn="just"/>
            <a:r>
              <a:rPr lang="en-US" b="1" dirty="0" smtClean="0"/>
              <a:t>one-sided </a:t>
            </a:r>
            <a:r>
              <a:rPr lang="en-US" b="1" dirty="0"/>
              <a:t>load eccentricity </a:t>
            </a:r>
            <a:r>
              <a:rPr lang="en-US" dirty="0"/>
              <a:t>(the peripheral wall)  </a:t>
            </a:r>
            <a:endParaRPr lang="cs-CZ" dirty="0" smtClean="0"/>
          </a:p>
          <a:p>
            <a:pPr lvl="1" algn="just"/>
            <a:r>
              <a:rPr lang="en-US" b="1" dirty="0" smtClean="0"/>
              <a:t>load-sided</a:t>
            </a:r>
            <a:r>
              <a:rPr lang="en-US" dirty="0" smtClean="0"/>
              <a:t> </a:t>
            </a:r>
            <a:r>
              <a:rPr lang="en-US" dirty="0"/>
              <a:t>(at the middle of </a:t>
            </a:r>
            <a:r>
              <a:rPr lang="en-US" dirty="0" smtClean="0"/>
              <a:t>the </a:t>
            </a:r>
            <a:r>
              <a:rPr lang="en-US" dirty="0"/>
              <a:t>wall</a:t>
            </a:r>
            <a:r>
              <a:rPr lang="en-US" dirty="0" smtClean="0"/>
              <a:t>).</a:t>
            </a:r>
            <a:endParaRPr lang="cs-CZ" dirty="0"/>
          </a:p>
          <a:p>
            <a:pPr algn="just"/>
            <a:r>
              <a:rPr lang="en-US" dirty="0"/>
              <a:t>The lintels must ensure the transfer of loads to the adjacent supports</a:t>
            </a:r>
            <a:r>
              <a:rPr lang="en-US" dirty="0" smtClean="0"/>
              <a:t>.</a:t>
            </a:r>
            <a:r>
              <a:rPr lang="cs-CZ" dirty="0" smtClean="0"/>
              <a:t> </a:t>
            </a:r>
            <a:r>
              <a:rPr lang="en-US" dirty="0"/>
              <a:t>According to the technological implementation, the lintels may be monolithic or prefabricated</a:t>
            </a:r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72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Lintels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b="1" dirty="0"/>
              <a:t>Stone and </a:t>
            </a:r>
            <a:r>
              <a:rPr lang="cs-CZ" b="1" dirty="0" err="1"/>
              <a:t>brick</a:t>
            </a:r>
            <a:r>
              <a:rPr lang="cs-CZ" b="1" dirty="0"/>
              <a:t> </a:t>
            </a:r>
            <a:r>
              <a:rPr lang="cs-CZ" b="1" dirty="0" err="1" smtClean="0"/>
              <a:t>lintel</a:t>
            </a:r>
            <a:r>
              <a:rPr lang="cs-CZ" b="1" dirty="0" smtClean="0"/>
              <a:t> - </a:t>
            </a:r>
            <a:r>
              <a:rPr lang="en-US" dirty="0"/>
              <a:t>The direct </a:t>
            </a:r>
            <a:r>
              <a:rPr lang="en-US" b="1" dirty="0"/>
              <a:t>stone lintels</a:t>
            </a:r>
            <a:r>
              <a:rPr lang="en-US" dirty="0"/>
              <a:t> are made up of precisely placed </a:t>
            </a:r>
            <a:r>
              <a:rPr lang="en-US" dirty="0" err="1"/>
              <a:t>bevelled</a:t>
            </a:r>
            <a:r>
              <a:rPr lang="en-US" dirty="0"/>
              <a:t> blocks and connected by stoneware </a:t>
            </a:r>
            <a:r>
              <a:rPr lang="en-US" dirty="0" smtClean="0"/>
              <a:t>clinch</a:t>
            </a:r>
            <a:r>
              <a:rPr lang="cs-CZ" dirty="0" smtClean="0"/>
              <a:t>. </a:t>
            </a:r>
            <a:r>
              <a:rPr lang="en-US" dirty="0"/>
              <a:t>The lintels from stone blocks should have upper and lower obverses </a:t>
            </a:r>
            <a:r>
              <a:rPr lang="en-US" dirty="0" smtClean="0"/>
              <a:t>horizontal</a:t>
            </a:r>
            <a:r>
              <a:rPr lang="cs-CZ" dirty="0" smtClean="0"/>
              <a:t>. </a:t>
            </a:r>
            <a:r>
              <a:rPr lang="en-US" dirty="0"/>
              <a:t>Simple brickwork head of openings is done as a reinforced brick lintel. The brick strip is vaulted in the wall thickness on the wooden, or mortar, shoulders.</a:t>
            </a:r>
            <a:endParaRPr lang="cs-CZ" b="1" dirty="0"/>
          </a:p>
          <a:p>
            <a:pPr algn="just"/>
            <a:r>
              <a:rPr lang="cs-CZ" b="1" dirty="0" err="1" smtClean="0"/>
              <a:t>The</a:t>
            </a:r>
            <a:r>
              <a:rPr lang="cs-CZ" b="1" dirty="0" smtClean="0"/>
              <a:t> Steel </a:t>
            </a:r>
            <a:r>
              <a:rPr lang="cs-CZ" b="1" dirty="0" err="1" smtClean="0"/>
              <a:t>lintel</a:t>
            </a:r>
            <a:r>
              <a:rPr lang="cs-CZ" b="1" dirty="0" smtClean="0"/>
              <a:t> </a:t>
            </a:r>
            <a:r>
              <a:rPr lang="en-US" dirty="0"/>
              <a:t>from rolled I-beams are used for heavy loads and large spans (up to 6 meters) as well as for </a:t>
            </a:r>
            <a:r>
              <a:rPr lang="en-US" dirty="0" smtClean="0"/>
              <a:t>renovations</a:t>
            </a:r>
            <a:r>
              <a:rPr lang="cs-CZ" dirty="0" smtClean="0"/>
              <a:t>.</a:t>
            </a:r>
            <a:endParaRPr lang="cs-CZ" b="1" dirty="0"/>
          </a:p>
          <a:p>
            <a:pPr algn="just"/>
            <a:r>
              <a:rPr lang="cs-CZ" b="1" dirty="0" err="1"/>
              <a:t>Ceramic</a:t>
            </a:r>
            <a:r>
              <a:rPr lang="cs-CZ" b="1" dirty="0"/>
              <a:t> </a:t>
            </a:r>
            <a:r>
              <a:rPr lang="cs-CZ" b="1" dirty="0" err="1" smtClean="0"/>
              <a:t>lintel</a:t>
            </a:r>
            <a:r>
              <a:rPr lang="cs-CZ" b="1" dirty="0" smtClean="0"/>
              <a:t>. </a:t>
            </a:r>
            <a:r>
              <a:rPr lang="en-US" dirty="0"/>
              <a:t>Ceramics have the low tensile strength and thus </a:t>
            </a:r>
            <a:r>
              <a:rPr lang="en-US" b="1" dirty="0"/>
              <a:t>ceramic lintels</a:t>
            </a:r>
            <a:r>
              <a:rPr lang="en-US" dirty="0"/>
              <a:t> are complemented by the reinforcement in ceramic blocks. </a:t>
            </a:r>
            <a:endParaRPr lang="cs-CZ" b="1" dirty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4443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Lintels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b="1" dirty="0" err="1"/>
              <a:t>Lightweight</a:t>
            </a:r>
            <a:r>
              <a:rPr lang="cs-CZ" b="1" dirty="0"/>
              <a:t> </a:t>
            </a:r>
            <a:r>
              <a:rPr lang="cs-CZ" b="1" dirty="0" err="1"/>
              <a:t>concrete</a:t>
            </a:r>
            <a:r>
              <a:rPr lang="cs-CZ" b="1" dirty="0"/>
              <a:t> </a:t>
            </a:r>
            <a:r>
              <a:rPr lang="cs-CZ" b="1" dirty="0" err="1" smtClean="0"/>
              <a:t>lintel</a:t>
            </a:r>
            <a:r>
              <a:rPr lang="cs-CZ" b="1" dirty="0" smtClean="0"/>
              <a:t>. </a:t>
            </a:r>
            <a:r>
              <a:rPr lang="en-US" dirty="0"/>
              <a:t>The lintels from lightweight concrete can be box, roller, segment or arc.</a:t>
            </a:r>
            <a:endParaRPr lang="cs-CZ" b="1" dirty="0"/>
          </a:p>
          <a:p>
            <a:pPr algn="just"/>
            <a:r>
              <a:rPr lang="cs-CZ" b="1" dirty="0" err="1"/>
              <a:t>Prefabricated</a:t>
            </a:r>
            <a:r>
              <a:rPr lang="cs-CZ" b="1" dirty="0"/>
              <a:t> </a:t>
            </a:r>
            <a:r>
              <a:rPr lang="cs-CZ" b="1" dirty="0" err="1"/>
              <a:t>reinforced</a:t>
            </a:r>
            <a:r>
              <a:rPr lang="cs-CZ" b="1" dirty="0"/>
              <a:t> </a:t>
            </a:r>
            <a:r>
              <a:rPr lang="cs-CZ" b="1" dirty="0" err="1"/>
              <a:t>concrete</a:t>
            </a:r>
            <a:r>
              <a:rPr lang="cs-CZ" b="1" dirty="0"/>
              <a:t> </a:t>
            </a:r>
            <a:r>
              <a:rPr lang="cs-CZ" b="1" dirty="0" err="1" smtClean="0"/>
              <a:t>lintel</a:t>
            </a:r>
            <a:r>
              <a:rPr lang="cs-CZ" b="1" dirty="0" smtClean="0"/>
              <a:t> </a:t>
            </a:r>
            <a:r>
              <a:rPr lang="en-US" dirty="0"/>
              <a:t>are assembled from prefabricated rod-shaped elements of which it is possible to compose multipart lintels. The lintels are made in lengths from 1.2 to 3 meters.</a:t>
            </a:r>
            <a:endParaRPr lang="cs-CZ" b="1" dirty="0"/>
          </a:p>
          <a:p>
            <a:pPr algn="just"/>
            <a:r>
              <a:rPr lang="cs-CZ" b="1" dirty="0" err="1"/>
              <a:t>Monolithic</a:t>
            </a:r>
            <a:r>
              <a:rPr lang="cs-CZ" b="1" dirty="0"/>
              <a:t> </a:t>
            </a:r>
            <a:r>
              <a:rPr lang="cs-CZ" b="1" dirty="0" err="1"/>
              <a:t>reinforced</a:t>
            </a:r>
            <a:r>
              <a:rPr lang="cs-CZ" b="1" dirty="0"/>
              <a:t> </a:t>
            </a:r>
            <a:r>
              <a:rPr lang="cs-CZ" b="1" dirty="0" err="1"/>
              <a:t>concrete</a:t>
            </a:r>
            <a:r>
              <a:rPr lang="cs-CZ" b="1" dirty="0"/>
              <a:t> </a:t>
            </a:r>
            <a:r>
              <a:rPr lang="cs-CZ" b="1" dirty="0" err="1" smtClean="0"/>
              <a:t>lintel</a:t>
            </a:r>
            <a:r>
              <a:rPr lang="cs-CZ" b="1" dirty="0" smtClean="0"/>
              <a:t> </a:t>
            </a:r>
            <a:r>
              <a:rPr lang="en-US" dirty="0"/>
              <a:t>are applicable for any load </a:t>
            </a:r>
            <a:r>
              <a:rPr lang="en-US" dirty="0" smtClean="0"/>
              <a:t>range</a:t>
            </a:r>
            <a:r>
              <a:rPr lang="cs-CZ" dirty="0" smtClean="0"/>
              <a:t>. </a:t>
            </a:r>
            <a:r>
              <a:rPr lang="en-US" dirty="0"/>
              <a:t>The advantage of monolithic lintels is their shape and dimensional variability. The disadvantage is considerable labor, the need for formwork and the possibility of loading until the concrete is hardened. </a:t>
            </a:r>
            <a:endParaRPr lang="cs-CZ" b="1" dirty="0"/>
          </a:p>
          <a:p>
            <a:pPr algn="just"/>
            <a:endParaRPr lang="cs-CZ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420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140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11. Openings in Walls </vt:lpstr>
      <vt:lpstr>Openings in Walls</vt:lpstr>
      <vt:lpstr>Lintels</vt:lpstr>
      <vt:lpstr>Lintels</vt:lpstr>
      <vt:lpstr>Lintels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98</cp:revision>
  <dcterms:created xsi:type="dcterms:W3CDTF">2017-05-10T10:51:34Z</dcterms:created>
  <dcterms:modified xsi:type="dcterms:W3CDTF">2018-05-01T20:49:45Z</dcterms:modified>
</cp:coreProperties>
</file>