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10. </a:t>
            </a:r>
            <a:r>
              <a:rPr lang="en-US" b="1" dirty="0" smtClean="0"/>
              <a:t>V</a:t>
            </a:r>
            <a:r>
              <a:rPr lang="cs-CZ" b="1" dirty="0" err="1" smtClean="0"/>
              <a:t>ertical</a:t>
            </a:r>
            <a:r>
              <a:rPr lang="cs-CZ" b="1" dirty="0" smtClean="0"/>
              <a:t> </a:t>
            </a:r>
            <a:r>
              <a:rPr lang="cs-CZ" b="1" dirty="0" err="1" smtClean="0"/>
              <a:t>Load-Bearing</a:t>
            </a:r>
            <a:r>
              <a:rPr lang="cs-CZ" b="1" dirty="0" smtClean="0"/>
              <a:t> </a:t>
            </a:r>
            <a:r>
              <a:rPr lang="cs-CZ" b="1" dirty="0" err="1" smtClean="0"/>
              <a:t>Monolithic</a:t>
            </a:r>
            <a:r>
              <a:rPr lang="cs-CZ" b="1" dirty="0" smtClean="0"/>
              <a:t> and </a:t>
            </a:r>
            <a:r>
              <a:rPr lang="cs-CZ" b="1" dirty="0" err="1" smtClean="0"/>
              <a:t>Prefabricated</a:t>
            </a:r>
            <a:r>
              <a:rPr lang="cs-CZ" b="1" dirty="0" smtClean="0"/>
              <a:t> </a:t>
            </a:r>
            <a:r>
              <a:rPr lang="cs-CZ" b="1" dirty="0" err="1" smtClean="0"/>
              <a:t>Structures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Monolithic concrete and reinforced concrete walls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Concrete wall structural system is</a:t>
            </a:r>
            <a:r>
              <a:rPr lang="en-US" dirty="0"/>
              <a:t> roughly 10 times more bearable compared to brick masonry </a:t>
            </a:r>
            <a:r>
              <a:rPr lang="en-US" dirty="0" err="1" smtClean="0"/>
              <a:t>syste</a:t>
            </a:r>
            <a:r>
              <a:rPr lang="cs-CZ" dirty="0" smtClean="0"/>
              <a:t>m.</a:t>
            </a:r>
          </a:p>
          <a:p>
            <a:pPr algn="just"/>
            <a:r>
              <a:rPr lang="en-US" b="1" dirty="0"/>
              <a:t>Monolithic concrete load-bearing walls </a:t>
            </a:r>
            <a:r>
              <a:rPr lang="en-US" dirty="0"/>
              <a:t>are used mainly for civil buildings, for buildings of diverse shapes and complicated floor plans, receding and overhanging structures, high-rise buildings and buildings with high architectural demands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cs-CZ" b="1" dirty="0" err="1" smtClean="0"/>
              <a:t>Formwork</a:t>
            </a:r>
            <a:r>
              <a:rPr lang="cs-CZ" b="1" dirty="0" smtClean="0"/>
              <a:t>: </a:t>
            </a:r>
            <a:r>
              <a:rPr lang="cs-CZ" dirty="0" err="1" smtClean="0"/>
              <a:t>partial</a:t>
            </a:r>
            <a:r>
              <a:rPr lang="cs-CZ" dirty="0" smtClean="0"/>
              <a:t> x </a:t>
            </a:r>
            <a:r>
              <a:rPr lang="cs-CZ" dirty="0" err="1" smtClean="0"/>
              <a:t>tunnel</a:t>
            </a:r>
            <a:r>
              <a:rPr lang="cs-CZ" dirty="0" smtClean="0"/>
              <a:t> x </a:t>
            </a:r>
            <a:r>
              <a:rPr lang="cs-CZ" dirty="0" err="1"/>
              <a:t>sliding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 smtClean="0"/>
              <a:t>drawn</a:t>
            </a:r>
            <a:r>
              <a:rPr lang="cs-CZ" dirty="0" smtClean="0"/>
              <a:t> x </a:t>
            </a:r>
            <a:r>
              <a:rPr lang="cs-CZ" dirty="0" err="1"/>
              <a:t>b</a:t>
            </a:r>
            <a:r>
              <a:rPr lang="cs-CZ" dirty="0" err="1" smtClean="0"/>
              <a:t>uilt</a:t>
            </a:r>
            <a:r>
              <a:rPr lang="cs-CZ" dirty="0" smtClean="0"/>
              <a:t>-in </a:t>
            </a:r>
            <a:r>
              <a:rPr lang="cs-CZ" dirty="0" err="1"/>
              <a:t>lost</a:t>
            </a:r>
            <a:r>
              <a:rPr lang="cs-CZ" dirty="0"/>
              <a:t> </a:t>
            </a:r>
            <a:r>
              <a:rPr lang="cs-CZ" dirty="0" err="1" smtClean="0"/>
              <a:t>formwork</a:t>
            </a:r>
            <a:endParaRPr lang="cs-CZ" dirty="0" smtClean="0"/>
          </a:p>
          <a:p>
            <a:pPr algn="just"/>
            <a:r>
              <a:rPr lang="en-US" dirty="0"/>
              <a:t>Surface coating of monolithic walls is made by plastering or facing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Monolithic reinforced concrete column </a:t>
            </a:r>
            <a:r>
              <a:rPr lang="en-US" b="1" dirty="0" smtClean="0"/>
              <a:t>structure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Monolithic reinforced concrete column systems</a:t>
            </a:r>
            <a:r>
              <a:rPr lang="en-US" dirty="0"/>
              <a:t> are solid structures made of columns, beams or heads and ceiling structure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Monolithic reinforced concrete skeletons are made </a:t>
            </a:r>
            <a:r>
              <a:rPr lang="en-US" dirty="0" smtClean="0"/>
              <a:t>as</a:t>
            </a:r>
            <a:r>
              <a:rPr lang="cs-CZ" dirty="0" smtClean="0"/>
              <a:t>:</a:t>
            </a:r>
          </a:p>
          <a:p>
            <a:pPr lvl="1" algn="just"/>
            <a:r>
              <a:rPr lang="cs-CZ" b="1" dirty="0" err="1"/>
              <a:t>Frame</a:t>
            </a:r>
            <a:r>
              <a:rPr lang="cs-CZ" b="1" dirty="0"/>
              <a:t> skeleton </a:t>
            </a:r>
            <a:r>
              <a:rPr lang="cs-CZ" b="1" dirty="0" err="1" smtClean="0"/>
              <a:t>system</a:t>
            </a:r>
            <a:r>
              <a:rPr lang="cs-CZ" b="1" dirty="0" smtClean="0"/>
              <a:t> - </a:t>
            </a:r>
            <a:r>
              <a:rPr lang="en-US" dirty="0"/>
              <a:t>the transverse direction, in the longitudinal direction or in the two-way </a:t>
            </a:r>
            <a:r>
              <a:rPr lang="en-US" dirty="0" smtClean="0"/>
              <a:t>direction</a:t>
            </a:r>
            <a:r>
              <a:rPr lang="cs-CZ" dirty="0" smtClean="0"/>
              <a:t>.</a:t>
            </a:r>
            <a:endParaRPr lang="cs-CZ" b="1" dirty="0" smtClean="0"/>
          </a:p>
          <a:p>
            <a:pPr lvl="1" algn="just"/>
            <a:r>
              <a:rPr lang="en-US" b="1" dirty="0"/>
              <a:t>Flat slab with column head skeleton </a:t>
            </a:r>
            <a:r>
              <a:rPr lang="en-US" b="1" dirty="0" err="1" smtClean="0"/>
              <a:t>syst</a:t>
            </a:r>
            <a:r>
              <a:rPr lang="cs-CZ" b="1" dirty="0" smtClean="0"/>
              <a:t>e</a:t>
            </a:r>
            <a:r>
              <a:rPr lang="en-US" b="1" dirty="0" smtClean="0"/>
              <a:t>m</a:t>
            </a:r>
            <a:r>
              <a:rPr lang="cs-CZ" b="1" dirty="0" smtClean="0"/>
              <a:t> </a:t>
            </a:r>
            <a:r>
              <a:rPr lang="en-US" dirty="0"/>
              <a:t>is used for objects loaded with large </a:t>
            </a:r>
            <a:r>
              <a:rPr lang="en-US" dirty="0" smtClean="0"/>
              <a:t>payloads</a:t>
            </a:r>
            <a:r>
              <a:rPr lang="cs-CZ" b="1" dirty="0"/>
              <a:t>,</a:t>
            </a:r>
            <a:r>
              <a:rPr lang="cs-CZ" b="1" dirty="0" smtClean="0"/>
              <a:t> </a:t>
            </a:r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 smtClean="0"/>
              <a:t>formwork</a:t>
            </a:r>
            <a:r>
              <a:rPr lang="cs-CZ" dirty="0" smtClean="0"/>
              <a:t>.</a:t>
            </a:r>
            <a:endParaRPr lang="cs-CZ" b="1" dirty="0" smtClean="0"/>
          </a:p>
          <a:p>
            <a:pPr lvl="1" algn="just"/>
            <a:r>
              <a:rPr lang="cs-CZ" b="1" dirty="0" err="1"/>
              <a:t>Flat</a:t>
            </a:r>
            <a:r>
              <a:rPr lang="cs-CZ" b="1" dirty="0"/>
              <a:t> </a:t>
            </a:r>
            <a:r>
              <a:rPr lang="cs-CZ" b="1" dirty="0" err="1"/>
              <a:t>slab</a:t>
            </a:r>
            <a:r>
              <a:rPr lang="cs-CZ" b="1" dirty="0"/>
              <a:t> skeleton </a:t>
            </a:r>
            <a:r>
              <a:rPr lang="cs-CZ" b="1" dirty="0" smtClean="0"/>
              <a:t>systém - </a:t>
            </a:r>
            <a:r>
              <a:rPr lang="en-US" dirty="0"/>
              <a:t>are used for objects with lower </a:t>
            </a:r>
            <a:r>
              <a:rPr lang="en-US" dirty="0" smtClean="0"/>
              <a:t>payloads</a:t>
            </a:r>
            <a:r>
              <a:rPr lang="cs-CZ" dirty="0" smtClean="0"/>
              <a:t>. </a:t>
            </a:r>
            <a:r>
              <a:rPr lang="en-US" dirty="0"/>
              <a:t>Their advantage is a flat </a:t>
            </a:r>
            <a:r>
              <a:rPr lang="en-US" dirty="0" smtClean="0"/>
              <a:t>view</a:t>
            </a:r>
            <a:r>
              <a:rPr lang="cs-CZ" dirty="0" smtClean="0"/>
              <a:t>.</a:t>
            </a:r>
          </a:p>
          <a:p>
            <a:pPr lvl="1" algn="just"/>
            <a:r>
              <a:rPr lang="en-US" b="1" dirty="0"/>
              <a:t>Expansion joints</a:t>
            </a:r>
            <a:r>
              <a:rPr lang="en-US" dirty="0"/>
              <a:t> can be made </a:t>
            </a:r>
            <a:r>
              <a:rPr lang="en-US" dirty="0" smtClean="0"/>
              <a:t>in</a:t>
            </a:r>
            <a:r>
              <a:rPr lang="cs-CZ" dirty="0" smtClean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ways</a:t>
            </a:r>
            <a:r>
              <a:rPr lang="cs-CZ" dirty="0" smtClean="0"/>
              <a:t>: </a:t>
            </a:r>
            <a:r>
              <a:rPr lang="cs-CZ" b="1" dirty="0" err="1"/>
              <a:t>d</a:t>
            </a:r>
            <a:r>
              <a:rPr lang="cs-CZ" b="1" dirty="0" err="1" smtClean="0"/>
              <a:t>uplication</a:t>
            </a:r>
            <a:r>
              <a:rPr lang="cs-CZ" b="1" dirty="0" smtClean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 smtClean="0"/>
              <a:t>columns</a:t>
            </a:r>
            <a:r>
              <a:rPr lang="cs-CZ" b="1" dirty="0" smtClean="0"/>
              <a:t> x </a:t>
            </a:r>
            <a:r>
              <a:rPr lang="cs-CZ" b="1" dirty="0" err="1"/>
              <a:t>d</a:t>
            </a:r>
            <a:r>
              <a:rPr lang="cs-CZ" b="1" dirty="0" err="1" smtClean="0"/>
              <a:t>uplication</a:t>
            </a:r>
            <a:r>
              <a:rPr lang="cs-CZ" b="1" dirty="0" smtClean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supporting</a:t>
            </a:r>
            <a:r>
              <a:rPr lang="cs-CZ" b="1" dirty="0"/>
              <a:t> </a:t>
            </a:r>
            <a:r>
              <a:rPr lang="cs-CZ" b="1" dirty="0" err="1" smtClean="0"/>
              <a:t>beams</a:t>
            </a:r>
            <a:r>
              <a:rPr lang="cs-CZ" b="1" dirty="0" smtClean="0"/>
              <a:t> x </a:t>
            </a:r>
            <a:r>
              <a:rPr lang="en-US" dirty="0"/>
              <a:t>created by an </a:t>
            </a:r>
            <a:r>
              <a:rPr lang="en-US" b="1" dirty="0"/>
              <a:t>inserted </a:t>
            </a:r>
            <a:r>
              <a:rPr lang="en-US" b="1" dirty="0" smtClean="0"/>
              <a:t>field</a:t>
            </a:r>
            <a:r>
              <a:rPr lang="cs-CZ" b="1" dirty="0" smtClean="0"/>
              <a:t>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0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Prefabricated concrete reinforced concrete walls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Blocks </a:t>
            </a:r>
            <a:r>
              <a:rPr lang="en-US" dirty="0"/>
              <a:t>are wall element panels, their height is ½ to 1/3 of floor height, thickness 300 to 400 mm. </a:t>
            </a:r>
            <a:endParaRPr lang="cs-CZ" dirty="0" smtClean="0"/>
          </a:p>
          <a:p>
            <a:pPr algn="just"/>
            <a:r>
              <a:rPr lang="en-US" b="1" dirty="0" err="1"/>
              <a:t>Blocopanels</a:t>
            </a:r>
            <a:r>
              <a:rPr lang="en-US" b="1" dirty="0"/>
              <a:t> </a:t>
            </a:r>
            <a:r>
              <a:rPr lang="en-US" dirty="0"/>
              <a:t>are wall element of floor height and a width of 1200 to 1500 mm. The thickness of the </a:t>
            </a:r>
            <a:r>
              <a:rPr lang="en-US" dirty="0" err="1"/>
              <a:t>blockopanels</a:t>
            </a:r>
            <a:r>
              <a:rPr lang="en-US" dirty="0"/>
              <a:t> is </a:t>
            </a:r>
            <a:r>
              <a:rPr lang="en-US" dirty="0" smtClean="0"/>
              <a:t>250 </a:t>
            </a:r>
            <a:r>
              <a:rPr lang="en-US" dirty="0"/>
              <a:t>- 400 </a:t>
            </a:r>
            <a:r>
              <a:rPr lang="en-US" dirty="0" smtClean="0"/>
              <a:t>mm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Wall panels </a:t>
            </a:r>
            <a:r>
              <a:rPr lang="en-US" dirty="0"/>
              <a:t>typically have an area of 10 to 20 square </a:t>
            </a:r>
            <a:r>
              <a:rPr lang="en-US" dirty="0" smtClean="0"/>
              <a:t>meters</a:t>
            </a:r>
            <a:r>
              <a:rPr lang="cs-CZ" dirty="0" smtClean="0"/>
              <a:t>. </a:t>
            </a:r>
            <a:r>
              <a:rPr lang="en-US" dirty="0"/>
              <a:t>The height corresponds to the height of the </a:t>
            </a:r>
            <a:r>
              <a:rPr lang="en-US" dirty="0" smtClean="0"/>
              <a:t>floors</a:t>
            </a:r>
            <a:r>
              <a:rPr lang="cs-CZ" dirty="0" smtClean="0"/>
              <a:t>.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usual</a:t>
            </a:r>
            <a:r>
              <a:rPr lang="cs-CZ" dirty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150 mm.</a:t>
            </a:r>
          </a:p>
          <a:p>
            <a:pPr lvl="1" algn="just"/>
            <a:r>
              <a:rPr lang="cs-CZ" b="1" dirty="0" err="1"/>
              <a:t>Internal</a:t>
            </a:r>
            <a:r>
              <a:rPr lang="cs-CZ" b="1" dirty="0"/>
              <a:t> </a:t>
            </a:r>
            <a:r>
              <a:rPr lang="cs-CZ" b="1" dirty="0" err="1"/>
              <a:t>load-bearing</a:t>
            </a:r>
            <a:r>
              <a:rPr lang="cs-CZ" b="1" dirty="0"/>
              <a:t> </a:t>
            </a:r>
            <a:r>
              <a:rPr lang="cs-CZ" b="1" dirty="0" err="1" smtClean="0"/>
              <a:t>panels</a:t>
            </a:r>
            <a:r>
              <a:rPr lang="cs-CZ" b="1" dirty="0" smtClean="0"/>
              <a:t> - </a:t>
            </a:r>
            <a:r>
              <a:rPr lang="en-US" dirty="0"/>
              <a:t>thicknesses of 150 - 200 mm and in a length of multiple </a:t>
            </a:r>
            <a:r>
              <a:rPr lang="en-US" dirty="0" smtClean="0"/>
              <a:t>300</a:t>
            </a:r>
            <a:r>
              <a:rPr lang="cs-CZ" dirty="0" smtClean="0"/>
              <a:t>.</a:t>
            </a:r>
            <a:endParaRPr lang="cs-CZ" b="1" dirty="0" smtClean="0"/>
          </a:p>
          <a:p>
            <a:pPr lvl="1" algn="just"/>
            <a:r>
              <a:rPr lang="cs-CZ" b="1" dirty="0" err="1"/>
              <a:t>T</a:t>
            </a:r>
            <a:r>
              <a:rPr lang="cs-CZ" b="1" dirty="0" err="1" smtClean="0"/>
              <a:t>he</a:t>
            </a:r>
            <a:r>
              <a:rPr lang="cs-CZ" b="1" dirty="0"/>
              <a:t> </a:t>
            </a:r>
            <a:r>
              <a:rPr lang="cs-CZ" b="1" dirty="0" err="1"/>
              <a:t>perimeter</a:t>
            </a:r>
            <a:r>
              <a:rPr lang="cs-CZ" b="1" dirty="0"/>
              <a:t> </a:t>
            </a:r>
            <a:r>
              <a:rPr lang="cs-CZ" b="1" dirty="0" err="1"/>
              <a:t>wall</a:t>
            </a:r>
            <a:r>
              <a:rPr lang="cs-CZ" b="1" dirty="0"/>
              <a:t> </a:t>
            </a:r>
            <a:r>
              <a:rPr lang="cs-CZ" b="1" dirty="0" smtClean="0"/>
              <a:t>pane 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thermal</a:t>
            </a:r>
            <a:r>
              <a:rPr lang="cs-CZ" dirty="0"/>
              <a:t> </a:t>
            </a:r>
            <a:r>
              <a:rPr lang="cs-CZ" dirty="0" err="1"/>
              <a:t>insulation</a:t>
            </a:r>
            <a:r>
              <a:rPr lang="cs-CZ" dirty="0"/>
              <a:t> </a:t>
            </a:r>
            <a:r>
              <a:rPr lang="cs-CZ" dirty="0" err="1" smtClean="0"/>
              <a:t>function</a:t>
            </a:r>
            <a:endParaRPr lang="cs-CZ" b="1" dirty="0" smtClean="0"/>
          </a:p>
          <a:p>
            <a:pPr lvl="1" algn="just"/>
            <a:r>
              <a:rPr lang="cs-CZ" b="1" dirty="0" err="1"/>
              <a:t>The</a:t>
            </a:r>
            <a:r>
              <a:rPr lang="cs-CZ" b="1" dirty="0"/>
              <a:t> </a:t>
            </a:r>
            <a:r>
              <a:rPr lang="cs-CZ" b="1" dirty="0" err="1"/>
              <a:t>stiffening</a:t>
            </a:r>
            <a:r>
              <a:rPr lang="cs-CZ" b="1" dirty="0"/>
              <a:t> </a:t>
            </a:r>
            <a:r>
              <a:rPr lang="cs-CZ" b="1" dirty="0" err="1" smtClean="0"/>
              <a:t>panels</a:t>
            </a:r>
            <a:r>
              <a:rPr lang="cs-CZ" b="1" dirty="0" smtClean="0"/>
              <a:t> - </a:t>
            </a:r>
            <a:r>
              <a:rPr lang="cs-CZ" dirty="0" err="1"/>
              <a:t>provides</a:t>
            </a:r>
            <a:r>
              <a:rPr lang="cs-CZ" dirty="0"/>
              <a:t> stability </a:t>
            </a:r>
            <a:r>
              <a:rPr lang="cs-CZ" dirty="0" err="1"/>
              <a:t>prefabricated</a:t>
            </a:r>
            <a:r>
              <a:rPr lang="cs-CZ" dirty="0"/>
              <a:t> </a:t>
            </a:r>
            <a:r>
              <a:rPr lang="cs-CZ" dirty="0" err="1" smtClean="0"/>
              <a:t>buildings</a:t>
            </a:r>
            <a:r>
              <a:rPr lang="cs-CZ" dirty="0" smtClean="0"/>
              <a:t>. </a:t>
            </a:r>
            <a:r>
              <a:rPr lang="en-US" dirty="0"/>
              <a:t>Their thickness varies from 80 to 100 mm</a:t>
            </a:r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8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Prefabricated reinforced concrete column structure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Frame assembled skeleton </a:t>
            </a:r>
            <a:r>
              <a:rPr lang="en-US" dirty="0"/>
              <a:t>is made up of supporting beam mounted on columns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Frames</a:t>
            </a:r>
            <a:r>
              <a:rPr lang="en-US" dirty="0"/>
              <a:t> are formed by dividing the monolithic frame off its joints, at the sites of the smallest bending moments</a:t>
            </a:r>
            <a:endParaRPr lang="cs-CZ" dirty="0" smtClean="0"/>
          </a:p>
          <a:p>
            <a:pPr algn="just"/>
            <a:r>
              <a:rPr lang="en-US" b="1" dirty="0"/>
              <a:t>Console columns and split beams</a:t>
            </a:r>
            <a:r>
              <a:rPr lang="en-US" dirty="0"/>
              <a:t> are formed by separating the beam from the columns on which the brackets </a:t>
            </a:r>
            <a:r>
              <a:rPr lang="en-US" dirty="0" smtClean="0"/>
              <a:t>remain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Columns with continuous beams</a:t>
            </a:r>
            <a:r>
              <a:rPr lang="en-US" dirty="0"/>
              <a:t> are formed by dividing monolithic skeletons in the joint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During the development, more than 30 systems of prefabricated skeleton systems were built.</a:t>
            </a:r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44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10. Vertical Load-Bearing Monolithic and Prefabricated Structures</vt:lpstr>
      <vt:lpstr>Monolithic concrete and reinforced concrete walls</vt:lpstr>
      <vt:lpstr>Monolithic reinforced concrete column structure</vt:lpstr>
      <vt:lpstr>Prefabricated concrete reinforced concrete walls</vt:lpstr>
      <vt:lpstr>Prefabricated reinforced concrete column structure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94</cp:revision>
  <dcterms:created xsi:type="dcterms:W3CDTF">2017-05-10T10:51:34Z</dcterms:created>
  <dcterms:modified xsi:type="dcterms:W3CDTF">2018-05-01T20:22:14Z</dcterms:modified>
</cp:coreProperties>
</file>