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7" r:id="rId5"/>
    <p:sldId id="265" r:id="rId6"/>
    <p:sldId id="26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1. </a:t>
            </a:r>
            <a:r>
              <a:rPr lang="cs-CZ" b="1" dirty="0" err="1"/>
              <a:t>Introduction</a:t>
            </a:r>
            <a:r>
              <a:rPr lang="cs-CZ" b="1" dirty="0"/>
              <a:t> to Building </a:t>
            </a:r>
            <a:r>
              <a:rPr lang="cs-CZ" b="1" dirty="0" smtClean="0"/>
              <a:t>Construction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Basic Terminology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Civil engineering </a:t>
            </a:r>
            <a:r>
              <a:rPr lang="en-US" dirty="0"/>
              <a:t>means the art of construction or science or the constructional doctrine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Building construction </a:t>
            </a:r>
            <a:r>
              <a:rPr lang="en-US" dirty="0"/>
              <a:t>is the production </a:t>
            </a:r>
            <a:r>
              <a:rPr lang="en-US" dirty="0" smtClean="0"/>
              <a:t>sector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err="1" smtClean="0"/>
              <a:t>Architecture</a:t>
            </a:r>
            <a:endParaRPr lang="cs-CZ" b="1" dirty="0" smtClean="0"/>
          </a:p>
          <a:p>
            <a:pPr lvl="1" algn="just"/>
            <a:r>
              <a:rPr lang="en-US" dirty="0"/>
              <a:t>is, in the narrower sense, a building art that produces </a:t>
            </a:r>
            <a:r>
              <a:rPr lang="en-US" dirty="0" smtClean="0"/>
              <a:t>works</a:t>
            </a:r>
            <a:endParaRPr lang="cs-CZ" dirty="0" smtClean="0"/>
          </a:p>
          <a:p>
            <a:pPr lvl="1" algn="just"/>
            <a:r>
              <a:rPr lang="en-US" dirty="0"/>
              <a:t>In the widest contemporary conception, architecture also includes the formation of the entire environment by artistic </a:t>
            </a:r>
            <a:r>
              <a:rPr lang="en-US" dirty="0" smtClean="0"/>
              <a:t>mean</a:t>
            </a:r>
            <a:r>
              <a:rPr lang="cs-CZ" dirty="0" smtClean="0"/>
              <a:t>s.</a:t>
            </a:r>
          </a:p>
          <a:p>
            <a:pPr algn="just"/>
            <a:r>
              <a:rPr lang="en-US" b="1" dirty="0"/>
              <a:t>The construction </a:t>
            </a:r>
            <a:r>
              <a:rPr lang="en-US" dirty="0"/>
              <a:t>is a summary of supplies of building materials, materials, parts and </a:t>
            </a:r>
            <a:r>
              <a:rPr lang="en-US" dirty="0" smtClean="0"/>
              <a:t>works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Building structures </a:t>
            </a:r>
            <a:r>
              <a:rPr lang="en-US" dirty="0"/>
              <a:t>can be defined as structures, whose larger part is located on the earth's </a:t>
            </a:r>
            <a:r>
              <a:rPr lang="en-US" dirty="0" smtClean="0"/>
              <a:t>surface</a:t>
            </a:r>
            <a:r>
              <a:rPr lang="cs-CZ" dirty="0" smtClean="0"/>
              <a:t>.</a:t>
            </a:r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Basic Terminology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GB" b="1" dirty="0"/>
              <a:t>Maintenance </a:t>
            </a:r>
            <a:r>
              <a:rPr lang="en-GB" dirty="0"/>
              <a:t>reduces the degree of degradation of structural elements, usually involves the renewal of protective surface coating</a:t>
            </a:r>
            <a:r>
              <a:rPr lang="en-GB" dirty="0" smtClean="0"/>
              <a:t>.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en-GB" b="1" dirty="0"/>
              <a:t>Modernization </a:t>
            </a:r>
            <a:r>
              <a:rPr lang="en-GB" dirty="0"/>
              <a:t>is an increase in the utility value of a building or its part without changing the purpose. The goal is to improve the standard of use</a:t>
            </a:r>
            <a:r>
              <a:rPr lang="en-GB" dirty="0" smtClean="0"/>
              <a:t>.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en-GB" b="1" dirty="0"/>
              <a:t>Reconstruction </a:t>
            </a:r>
            <a:r>
              <a:rPr lang="en-GB" dirty="0"/>
              <a:t>is to restore an object or its part into the original condition with the utmost emphasis on preserving the original appearance and design solution.</a:t>
            </a:r>
            <a:endParaRPr lang="cs-CZ" dirty="0"/>
          </a:p>
          <a:p>
            <a:pPr lvl="1"/>
            <a:endParaRPr lang="cs-CZ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9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Basic Terminology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Building </a:t>
            </a:r>
            <a:r>
              <a:rPr lang="en-US" b="1" dirty="0"/>
              <a:t>object </a:t>
            </a:r>
            <a:r>
              <a:rPr lang="en-US" dirty="0"/>
              <a:t>is spatially coherent or technically individual purpose-built part of the construction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The building</a:t>
            </a:r>
            <a:r>
              <a:rPr lang="en-US" dirty="0"/>
              <a:t> is a set of building structures creating a spatial structure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Basic requirements for building construction</a:t>
            </a:r>
            <a:r>
              <a:rPr lang="en-US" b="1" dirty="0" smtClean="0"/>
              <a:t>:</a:t>
            </a:r>
            <a:endParaRPr lang="cs-CZ" b="1" dirty="0" smtClean="0"/>
          </a:p>
          <a:p>
            <a:pPr lvl="1"/>
            <a:r>
              <a:rPr lang="cs-CZ" dirty="0" err="1"/>
              <a:t>Architectural</a:t>
            </a:r>
            <a:r>
              <a:rPr lang="cs-CZ" dirty="0"/>
              <a:t> </a:t>
            </a:r>
            <a:r>
              <a:rPr lang="cs-CZ" dirty="0" err="1" smtClean="0"/>
              <a:t>requirements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Urbanistic</a:t>
            </a:r>
            <a:r>
              <a:rPr lang="cs-CZ" dirty="0" smtClean="0"/>
              <a:t> x </a:t>
            </a:r>
            <a:r>
              <a:rPr lang="cs-CZ" dirty="0" err="1" smtClean="0"/>
              <a:t>Operational</a:t>
            </a:r>
            <a:r>
              <a:rPr lang="cs-CZ" dirty="0"/>
              <a:t> </a:t>
            </a:r>
            <a:r>
              <a:rPr lang="cs-CZ" dirty="0" smtClean="0"/>
              <a:t>x </a:t>
            </a:r>
            <a:r>
              <a:rPr lang="cs-CZ" dirty="0" err="1" smtClean="0"/>
              <a:t>Aesthetic</a:t>
            </a:r>
            <a:r>
              <a:rPr lang="cs-CZ" dirty="0" smtClean="0"/>
              <a:t>)</a:t>
            </a:r>
          </a:p>
          <a:p>
            <a:pPr lvl="1"/>
            <a:r>
              <a:rPr lang="en-US" dirty="0"/>
              <a:t>General requirements for building safety and </a:t>
            </a:r>
            <a:r>
              <a:rPr lang="en-US" dirty="0" smtClean="0"/>
              <a:t>use</a:t>
            </a:r>
            <a:endParaRPr lang="cs-CZ" dirty="0" smtClean="0"/>
          </a:p>
          <a:p>
            <a:pPr lvl="1"/>
            <a:r>
              <a:rPr lang="en-US" dirty="0"/>
              <a:t>Resistance to external influences</a:t>
            </a:r>
          </a:p>
          <a:p>
            <a:pPr lvl="1"/>
            <a:r>
              <a:rPr lang="en-US" dirty="0"/>
              <a:t>Requirements for the well-being and quality of the indoor environment</a:t>
            </a:r>
          </a:p>
          <a:p>
            <a:pPr lvl="1"/>
            <a:r>
              <a:rPr lang="en-US" dirty="0"/>
              <a:t>Technology requirements</a:t>
            </a:r>
          </a:p>
          <a:p>
            <a:pPr lvl="1"/>
            <a:r>
              <a:rPr lang="en-US" dirty="0"/>
              <a:t>Economic requirements</a:t>
            </a:r>
          </a:p>
          <a:p>
            <a:pPr lvl="1"/>
            <a:r>
              <a:rPr lang="en-US" dirty="0"/>
              <a:t>Environmental requirements</a:t>
            </a:r>
          </a:p>
          <a:p>
            <a:pPr lvl="1"/>
            <a:endParaRPr lang="cs-CZ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985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Modular</a:t>
            </a:r>
            <a:r>
              <a:rPr lang="cs-CZ" b="1" dirty="0" smtClean="0"/>
              <a:t> </a:t>
            </a:r>
            <a:r>
              <a:rPr lang="cs-CZ" b="1" dirty="0" err="1" smtClean="0"/>
              <a:t>Coordination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Basic rules for modular co-ordination of dimensions in construction are laid down in ČSN 73 005 (1990</a:t>
            </a:r>
            <a:r>
              <a:rPr lang="en-US" dirty="0" smtClean="0"/>
              <a:t>).</a:t>
            </a:r>
            <a:endParaRPr lang="cs-CZ" dirty="0" smtClean="0"/>
          </a:p>
          <a:p>
            <a:r>
              <a:rPr lang="en-US" b="1" dirty="0"/>
              <a:t>The module</a:t>
            </a:r>
            <a:r>
              <a:rPr lang="en-US" dirty="0"/>
              <a:t>, labelled M, is the agreed length unit used to determine and coordinate dimensions in construction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/>
              <a:t>The basic (metric) module</a:t>
            </a:r>
            <a:r>
              <a:rPr lang="en-US" dirty="0"/>
              <a:t> </a:t>
            </a:r>
            <a:r>
              <a:rPr lang="cs-CZ" dirty="0" smtClean="0"/>
              <a:t>- </a:t>
            </a:r>
            <a:r>
              <a:rPr lang="en-US" dirty="0" smtClean="0"/>
              <a:t>M </a:t>
            </a:r>
            <a:r>
              <a:rPr lang="en-US" dirty="0"/>
              <a:t>= 100 mm. </a:t>
            </a:r>
            <a:endParaRPr lang="cs-CZ" dirty="0" smtClean="0"/>
          </a:p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derived</a:t>
            </a:r>
            <a:r>
              <a:rPr lang="cs-CZ" b="1" dirty="0"/>
              <a:t> </a:t>
            </a:r>
            <a:r>
              <a:rPr lang="cs-CZ" b="1" dirty="0" err="1" smtClean="0"/>
              <a:t>modules</a:t>
            </a: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/>
              <a:t>enlarged</a:t>
            </a:r>
            <a:r>
              <a:rPr lang="cs-CZ" dirty="0"/>
              <a:t> </a:t>
            </a:r>
            <a:r>
              <a:rPr lang="cs-CZ" dirty="0" smtClean="0"/>
              <a:t>module x </a:t>
            </a:r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/>
              <a:t>reduced</a:t>
            </a:r>
            <a:r>
              <a:rPr lang="cs-CZ" dirty="0"/>
              <a:t> </a:t>
            </a:r>
            <a:r>
              <a:rPr lang="cs-CZ" dirty="0" smtClean="0"/>
              <a:t>module</a:t>
            </a:r>
          </a:p>
          <a:p>
            <a:r>
              <a:rPr lang="en-US" b="1" dirty="0"/>
              <a:t>The composability </a:t>
            </a:r>
            <a:r>
              <a:rPr lang="en-US" dirty="0"/>
              <a:t>is a property of spatial parts of objects that allow them to be sorted, assembled, and </a:t>
            </a:r>
            <a:r>
              <a:rPr lang="en-US" dirty="0" smtClean="0"/>
              <a:t>deployed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coordinate</a:t>
            </a:r>
            <a:r>
              <a:rPr lang="cs-CZ" dirty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- </a:t>
            </a:r>
            <a:r>
              <a:rPr lang="cs-CZ" dirty="0" err="1"/>
              <a:t>the</a:t>
            </a:r>
            <a:r>
              <a:rPr lang="cs-CZ" dirty="0"/>
              <a:t> element </a:t>
            </a:r>
            <a:r>
              <a:rPr lang="cs-CZ" dirty="0" err="1"/>
              <a:t>occupies</a:t>
            </a:r>
            <a:r>
              <a:rPr lang="cs-CZ" dirty="0"/>
              <a:t> </a:t>
            </a:r>
            <a:r>
              <a:rPr lang="cs-CZ" dirty="0" err="1"/>
              <a:t>theoretically</a:t>
            </a:r>
            <a:endParaRPr lang="cs-CZ" dirty="0" smtClean="0"/>
          </a:p>
          <a:p>
            <a:pPr lvl="1"/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 smtClean="0"/>
              <a:t>dimension</a:t>
            </a:r>
            <a:r>
              <a:rPr lang="cs-CZ" dirty="0" smtClean="0"/>
              <a:t> - </a:t>
            </a:r>
            <a:r>
              <a:rPr lang="en-US" dirty="0"/>
              <a:t>is the size prescribed for the element </a:t>
            </a:r>
            <a:r>
              <a:rPr lang="en-US" dirty="0" smtClean="0"/>
              <a:t>production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6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</a:t>
            </a:r>
            <a:r>
              <a:rPr lang="cs-CZ" b="1" dirty="0" err="1" smtClean="0"/>
              <a:t>ypification</a:t>
            </a:r>
            <a:r>
              <a:rPr lang="cs-CZ" b="1" dirty="0" smtClean="0"/>
              <a:t> and </a:t>
            </a:r>
            <a:r>
              <a:rPr lang="cs-CZ" b="1" dirty="0" err="1" smtClean="0"/>
              <a:t>Prefabrication</a:t>
            </a:r>
            <a:r>
              <a:rPr lang="cs-CZ" b="1" dirty="0" smtClean="0"/>
              <a:t> in </a:t>
            </a:r>
            <a:r>
              <a:rPr lang="cs-CZ" b="1" dirty="0" err="1" smtClean="0"/>
              <a:t>construction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 err="1"/>
              <a:t>Typification</a:t>
            </a:r>
            <a:r>
              <a:rPr lang="en-US" b="1" dirty="0"/>
              <a:t> </a:t>
            </a:r>
            <a:r>
              <a:rPr lang="en-US" dirty="0"/>
              <a:t>is a process aimed at selecting a limited number of system building elements and technologies. </a:t>
            </a:r>
            <a:endParaRPr lang="cs-CZ" dirty="0" smtClean="0"/>
          </a:p>
          <a:p>
            <a:pPr lvl="1"/>
            <a:r>
              <a:rPr lang="en-US" b="1" dirty="0"/>
              <a:t>Elemental </a:t>
            </a:r>
            <a:r>
              <a:rPr lang="en-US" b="1" dirty="0" err="1"/>
              <a:t>typification</a:t>
            </a:r>
            <a:r>
              <a:rPr lang="en-US" b="1" dirty="0"/>
              <a:t> </a:t>
            </a:r>
            <a:r>
              <a:rPr lang="en-US" dirty="0"/>
              <a:t>includes the manufacture of individual building </a:t>
            </a:r>
            <a:r>
              <a:rPr lang="en-US" dirty="0" smtClean="0"/>
              <a:t>components</a:t>
            </a:r>
            <a:r>
              <a:rPr lang="cs-CZ" dirty="0" smtClean="0"/>
              <a:t>.</a:t>
            </a:r>
          </a:p>
          <a:p>
            <a:pPr lvl="1"/>
            <a:r>
              <a:rPr lang="en-US" b="1" dirty="0"/>
              <a:t>Object </a:t>
            </a:r>
            <a:r>
              <a:rPr lang="en-US" b="1" dirty="0" err="1"/>
              <a:t>typification</a:t>
            </a:r>
            <a:r>
              <a:rPr lang="en-US" b="1" dirty="0"/>
              <a:t> </a:t>
            </a:r>
            <a:r>
              <a:rPr lang="en-US" dirty="0"/>
              <a:t>involves the complex solution of whole building structures or parts thereof</a:t>
            </a:r>
            <a:r>
              <a:rPr lang="en-US" dirty="0" smtClean="0"/>
              <a:t>,</a:t>
            </a:r>
            <a:endParaRPr lang="cs-CZ" dirty="0" smtClean="0"/>
          </a:p>
          <a:p>
            <a:r>
              <a:rPr lang="en-US" b="1" dirty="0"/>
              <a:t>Dimension unification</a:t>
            </a:r>
            <a:r>
              <a:rPr lang="en-US" dirty="0"/>
              <a:t> allows universal use of the same elements mass-produced for different purposes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/>
              <a:t>Prefabrication </a:t>
            </a:r>
            <a:r>
              <a:rPr lang="en-US" dirty="0"/>
              <a:t>is the production of structural components or parts thereof outside the site of their use (site).</a:t>
            </a:r>
            <a:endParaRPr lang="cs-CZ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144</Words>
  <Application>Microsoft Office PowerPoint</Application>
  <PresentationFormat>Širokoúhlá obrazovka</PresentationFormat>
  <Paragraphs>40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1. Introduction to Building Construction</vt:lpstr>
      <vt:lpstr>Basic Terminology</vt:lpstr>
      <vt:lpstr>Basic Terminology</vt:lpstr>
      <vt:lpstr>Basic Terminology</vt:lpstr>
      <vt:lpstr>Modular Coordination</vt:lpstr>
      <vt:lpstr>Typification and Prefabrication in construction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73</cp:revision>
  <dcterms:created xsi:type="dcterms:W3CDTF">2017-05-10T10:51:34Z</dcterms:created>
  <dcterms:modified xsi:type="dcterms:W3CDTF">2018-05-01T19:44:14Z</dcterms:modified>
</cp:coreProperties>
</file>