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Algorithms</a:t>
            </a:r>
            <a:r>
              <a:rPr lang="cs-CZ" dirty="0" smtClean="0"/>
              <a:t> and Data </a:t>
            </a:r>
            <a:r>
              <a:rPr lang="cs-CZ" dirty="0" err="1" smtClean="0"/>
              <a:t>stuctures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en-US" dirty="0"/>
              <a:t>of the subject based on learning outcomes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successful completion of this course, the student will be able to:</a:t>
            </a:r>
          </a:p>
          <a:p>
            <a:r>
              <a:rPr lang="en-US" dirty="0"/>
              <a:t>Orientate in basic terms and problems of </a:t>
            </a:r>
            <a:r>
              <a:rPr lang="en-US" dirty="0" err="1"/>
              <a:t>algorithmization</a:t>
            </a:r>
            <a:endParaRPr lang="en-US" dirty="0"/>
          </a:p>
          <a:p>
            <a:r>
              <a:rPr lang="en-US" dirty="0"/>
              <a:t>Design and analyze algorithms</a:t>
            </a:r>
          </a:p>
          <a:p>
            <a:r>
              <a:rPr lang="en-US" dirty="0"/>
              <a:t>Design and use of data structures</a:t>
            </a:r>
          </a:p>
          <a:p>
            <a:r>
              <a:rPr lang="en-US" dirty="0"/>
              <a:t>Apply algorithms and data structures to various problems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Syllabus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Algorithm</a:t>
            </a:r>
            <a:r>
              <a:rPr lang="cs-CZ" dirty="0"/>
              <a:t>, </a:t>
            </a:r>
            <a:r>
              <a:rPr lang="cs-CZ" dirty="0" smtClean="0"/>
              <a:t>ADT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algorithms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Stack</a:t>
            </a:r>
            <a:r>
              <a:rPr lang="cs-CZ" dirty="0"/>
              <a:t>, </a:t>
            </a:r>
            <a:r>
              <a:rPr lang="cs-CZ" dirty="0" err="1"/>
              <a:t>Queue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Lists</a:t>
            </a:r>
            <a:r>
              <a:rPr lang="cs-CZ" dirty="0"/>
              <a:t>, </a:t>
            </a:r>
            <a:r>
              <a:rPr lang="cs-CZ" dirty="0" err="1"/>
              <a:t>Sequences</a:t>
            </a:r>
            <a:r>
              <a:rPr lang="cs-CZ" dirty="0"/>
              <a:t> and </a:t>
            </a:r>
            <a:r>
              <a:rPr lang="cs-CZ" dirty="0" err="1"/>
              <a:t>Vectors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Trees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Stack</a:t>
            </a:r>
            <a:r>
              <a:rPr lang="cs-CZ" dirty="0"/>
              <a:t>, Priority </a:t>
            </a:r>
            <a:r>
              <a:rPr lang="cs-CZ" dirty="0" err="1"/>
              <a:t>queue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Dictionaries</a:t>
            </a:r>
            <a:r>
              <a:rPr lang="cs-CZ" dirty="0"/>
              <a:t>, </a:t>
            </a:r>
            <a:r>
              <a:rPr lang="cs-CZ" dirty="0" err="1"/>
              <a:t>Hash</a:t>
            </a:r>
            <a:r>
              <a:rPr lang="cs-CZ" dirty="0"/>
              <a:t> </a:t>
            </a:r>
            <a:r>
              <a:rPr lang="cs-CZ" dirty="0" err="1"/>
              <a:t>tables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Sorting</a:t>
            </a:r>
            <a:r>
              <a:rPr lang="cs-CZ" dirty="0"/>
              <a:t> </a:t>
            </a:r>
            <a:r>
              <a:rPr lang="cs-CZ" dirty="0" err="1"/>
              <a:t>Algorithms</a:t>
            </a:r>
            <a:r>
              <a:rPr lang="cs-CZ" dirty="0"/>
              <a:t> I.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Sorting</a:t>
            </a:r>
            <a:r>
              <a:rPr lang="cs-CZ" dirty="0"/>
              <a:t> </a:t>
            </a:r>
            <a:r>
              <a:rPr lang="cs-CZ" dirty="0" err="1"/>
              <a:t>Algorithms</a:t>
            </a:r>
            <a:r>
              <a:rPr lang="cs-CZ" dirty="0"/>
              <a:t> II.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Pattern</a:t>
            </a:r>
            <a:r>
              <a:rPr lang="cs-CZ" dirty="0"/>
              <a:t> </a:t>
            </a:r>
            <a:r>
              <a:rPr lang="cs-CZ" dirty="0" err="1"/>
              <a:t>matching</a:t>
            </a:r>
            <a:r>
              <a:rPr lang="cs-CZ" dirty="0"/>
              <a:t>, </a:t>
            </a:r>
            <a:r>
              <a:rPr lang="cs-CZ" dirty="0" err="1"/>
              <a:t>Trie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Graph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- </a:t>
            </a:r>
            <a:r>
              <a:rPr lang="cs-CZ" dirty="0" err="1"/>
              <a:t>Algorithms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graphs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algorithms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8935"/>
          </a:xfrm>
        </p:spPr>
        <p:txBody>
          <a:bodyPr/>
          <a:lstStyle/>
          <a:p>
            <a:pPr algn="ctr"/>
            <a:r>
              <a:rPr lang="cs-CZ" dirty="0" err="1" smtClean="0"/>
              <a:t>Literature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000" dirty="0" err="1" smtClean="0"/>
              <a:t>Wróblewski</a:t>
            </a:r>
            <a:r>
              <a:rPr lang="cs-CZ" sz="2000" dirty="0"/>
              <a:t>, P. </a:t>
            </a:r>
            <a:r>
              <a:rPr lang="cs-CZ" sz="2000" i="1" dirty="0"/>
              <a:t>Algoritmy</a:t>
            </a:r>
            <a:r>
              <a:rPr lang="cs-CZ" sz="2000" dirty="0"/>
              <a:t>. Praha: </a:t>
            </a:r>
            <a:r>
              <a:rPr lang="cs-CZ" sz="2000" dirty="0" err="1"/>
              <a:t>Computer</a:t>
            </a:r>
            <a:r>
              <a:rPr lang="cs-CZ" sz="2000" dirty="0"/>
              <a:t> </a:t>
            </a:r>
            <a:r>
              <a:rPr lang="cs-CZ" sz="2000" dirty="0" err="1"/>
              <a:t>Press</a:t>
            </a:r>
            <a:r>
              <a:rPr lang="cs-CZ" sz="2000" dirty="0"/>
              <a:t>, 2015. ISBN 9788025141267. </a:t>
            </a:r>
          </a:p>
          <a:p>
            <a:r>
              <a:rPr lang="cs-CZ" sz="2000" dirty="0" err="1" smtClean="0"/>
              <a:t>Sedgewick</a:t>
            </a:r>
            <a:r>
              <a:rPr lang="cs-CZ" sz="2000" dirty="0"/>
              <a:t>, R. </a:t>
            </a:r>
            <a:r>
              <a:rPr lang="cs-CZ" sz="2000" i="1" dirty="0"/>
              <a:t>Algoritmy v C#.</a:t>
            </a:r>
            <a:r>
              <a:rPr lang="cs-CZ" sz="2000" dirty="0"/>
              <a:t>. New York: </a:t>
            </a:r>
            <a:r>
              <a:rPr lang="cs-CZ" sz="2000" dirty="0" err="1"/>
              <a:t>Softpress</a:t>
            </a:r>
            <a:r>
              <a:rPr lang="cs-CZ" sz="2000" dirty="0"/>
              <a:t>, 2003. </a:t>
            </a:r>
          </a:p>
          <a:p>
            <a:r>
              <a:rPr lang="cs-CZ" sz="2000" dirty="0" smtClean="0"/>
              <a:t>Prokop</a:t>
            </a:r>
            <a:r>
              <a:rPr lang="cs-CZ" sz="2000" dirty="0"/>
              <a:t>, J. </a:t>
            </a:r>
            <a:r>
              <a:rPr lang="cs-CZ" sz="2000" i="1" dirty="0"/>
              <a:t>Algoritmy v jazyku C a C++</a:t>
            </a:r>
            <a:r>
              <a:rPr lang="cs-CZ" sz="2000" dirty="0"/>
              <a:t>. Praha: </a:t>
            </a:r>
            <a:r>
              <a:rPr lang="cs-CZ" sz="2000" dirty="0" err="1"/>
              <a:t>Computer</a:t>
            </a:r>
            <a:r>
              <a:rPr lang="cs-CZ" sz="2000" dirty="0"/>
              <a:t> </a:t>
            </a:r>
            <a:r>
              <a:rPr lang="cs-CZ" sz="2000" dirty="0" err="1"/>
              <a:t>Press</a:t>
            </a:r>
            <a:r>
              <a:rPr lang="cs-CZ" sz="2000" dirty="0"/>
              <a:t>, 2015. ISBN 978-80-247-5467-3. </a:t>
            </a:r>
          </a:p>
          <a:p>
            <a:r>
              <a:rPr lang="cs-CZ" sz="2000" dirty="0" err="1" smtClean="0"/>
              <a:t>Sedgewick</a:t>
            </a:r>
            <a:r>
              <a:rPr lang="cs-CZ" sz="2000" dirty="0"/>
              <a:t>, R. </a:t>
            </a:r>
            <a:r>
              <a:rPr lang="cs-CZ" sz="2000" i="1" dirty="0" err="1"/>
              <a:t>Algorithms</a:t>
            </a:r>
            <a:r>
              <a:rPr lang="cs-CZ" sz="2000" i="1" dirty="0"/>
              <a:t> in Java.</a:t>
            </a:r>
            <a:r>
              <a:rPr lang="cs-CZ" sz="2000" dirty="0"/>
              <a:t>. New York: </a:t>
            </a:r>
            <a:r>
              <a:rPr lang="cs-CZ" sz="2000" dirty="0" err="1"/>
              <a:t>Addison</a:t>
            </a:r>
            <a:r>
              <a:rPr lang="cs-CZ" sz="2000" dirty="0"/>
              <a:t> </a:t>
            </a:r>
            <a:r>
              <a:rPr lang="cs-CZ" sz="2000" dirty="0" err="1"/>
              <a:t>Wesley</a:t>
            </a:r>
            <a:r>
              <a:rPr lang="cs-CZ" sz="2000" dirty="0"/>
              <a:t>, 1999. </a:t>
            </a:r>
          </a:p>
          <a:p>
            <a:r>
              <a:rPr lang="cs-CZ" sz="2000" dirty="0" smtClean="0"/>
              <a:t>MCMILLAN</a:t>
            </a:r>
            <a:r>
              <a:rPr lang="cs-CZ" sz="2000" dirty="0"/>
              <a:t>, M. </a:t>
            </a:r>
            <a:r>
              <a:rPr lang="cs-CZ" sz="2000" i="1" dirty="0"/>
              <a:t>Data </a:t>
            </a:r>
            <a:r>
              <a:rPr lang="cs-CZ" sz="2000" i="1" dirty="0" err="1"/>
              <a:t>Structures</a:t>
            </a:r>
            <a:r>
              <a:rPr lang="cs-CZ" sz="2000" i="1" dirty="0"/>
              <a:t> and </a:t>
            </a:r>
            <a:r>
              <a:rPr lang="cs-CZ" sz="2000" i="1" dirty="0" err="1"/>
              <a:t>Algorithms</a:t>
            </a:r>
            <a:r>
              <a:rPr lang="cs-CZ" sz="2000" i="1" dirty="0"/>
              <a:t> </a:t>
            </a:r>
            <a:r>
              <a:rPr lang="cs-CZ" sz="2000" i="1" dirty="0" err="1"/>
              <a:t>Using</a:t>
            </a:r>
            <a:r>
              <a:rPr lang="cs-CZ" sz="2000" i="1" dirty="0"/>
              <a:t> C#. New York: Cambridge University </a:t>
            </a:r>
            <a:r>
              <a:rPr lang="cs-CZ" sz="2000" i="1" dirty="0" err="1"/>
              <a:t>Press</a:t>
            </a:r>
            <a:r>
              <a:rPr lang="cs-CZ" sz="2000" i="1" dirty="0"/>
              <a:t>, 2007.</a:t>
            </a:r>
            <a:r>
              <a:rPr lang="cs-CZ" sz="2000" dirty="0"/>
              <a:t>. Cambridge: University </a:t>
            </a:r>
            <a:r>
              <a:rPr lang="cs-CZ" sz="2000" dirty="0" err="1"/>
              <a:t>Press</a:t>
            </a:r>
            <a:r>
              <a:rPr lang="cs-CZ" sz="2000" dirty="0"/>
              <a:t>, 2007. ISBN 0-521-54765-2. </a:t>
            </a:r>
          </a:p>
          <a:p>
            <a:r>
              <a:rPr lang="cs-CZ" sz="2000" dirty="0" smtClean="0"/>
              <a:t>Preiss</a:t>
            </a:r>
            <a:r>
              <a:rPr lang="cs-CZ" sz="2000" dirty="0"/>
              <a:t>, B. R. </a:t>
            </a:r>
            <a:r>
              <a:rPr lang="cs-CZ" sz="2000" i="1" dirty="0"/>
              <a:t>Data </a:t>
            </a:r>
            <a:r>
              <a:rPr lang="cs-CZ" sz="2000" i="1" dirty="0" err="1"/>
              <a:t>Structures</a:t>
            </a:r>
            <a:r>
              <a:rPr lang="cs-CZ" sz="2000" i="1" dirty="0"/>
              <a:t> and </a:t>
            </a:r>
            <a:r>
              <a:rPr lang="cs-CZ" sz="2000" i="1" dirty="0" err="1"/>
              <a:t>Algorithms</a:t>
            </a:r>
            <a:r>
              <a:rPr lang="cs-CZ" sz="2000" i="1" dirty="0"/>
              <a:t> </a:t>
            </a:r>
            <a:r>
              <a:rPr lang="cs-CZ" sz="2000" i="1" dirty="0" err="1"/>
              <a:t>whit</a:t>
            </a:r>
            <a:r>
              <a:rPr lang="cs-CZ" sz="2000" i="1" dirty="0"/>
              <a:t> </a:t>
            </a:r>
            <a:r>
              <a:rPr lang="cs-CZ" sz="2000" i="1" dirty="0" err="1"/>
              <a:t>Object-Oriented</a:t>
            </a:r>
            <a:r>
              <a:rPr lang="cs-CZ" sz="2000" i="1" dirty="0"/>
              <a:t> Design </a:t>
            </a:r>
            <a:r>
              <a:rPr lang="cs-CZ" sz="2000" i="1" dirty="0" err="1"/>
              <a:t>Patterns</a:t>
            </a:r>
            <a:r>
              <a:rPr lang="cs-CZ" sz="2000" i="1" dirty="0"/>
              <a:t> in Java</a:t>
            </a:r>
            <a:r>
              <a:rPr lang="cs-CZ" sz="2000" dirty="0"/>
              <a:t>. New York: John </a:t>
            </a:r>
            <a:r>
              <a:rPr lang="cs-CZ" sz="2000" dirty="0" err="1"/>
              <a:t>Wiley</a:t>
            </a:r>
            <a:r>
              <a:rPr lang="cs-CZ" sz="2000" dirty="0"/>
              <a:t> &amp; </a:t>
            </a:r>
            <a:r>
              <a:rPr lang="cs-CZ" sz="2000" dirty="0" err="1"/>
              <a:t>Sons</a:t>
            </a:r>
            <a:r>
              <a:rPr lang="cs-CZ" sz="2000" dirty="0"/>
              <a:t>, 2000. ISBN 0-471-34613-6. </a:t>
            </a:r>
          </a:p>
          <a:p>
            <a:r>
              <a:rPr lang="cs-CZ" sz="2000" dirty="0" smtClean="0"/>
              <a:t>CORMEN</a:t>
            </a:r>
            <a:r>
              <a:rPr lang="cs-CZ" sz="2000" dirty="0"/>
              <a:t>, T. H., LEISERSON, CH. E. RIVEST, R. R. </a:t>
            </a:r>
            <a:r>
              <a:rPr lang="cs-CZ" sz="2000" i="1" dirty="0" err="1"/>
              <a:t>Introduction</a:t>
            </a:r>
            <a:r>
              <a:rPr lang="cs-CZ" sz="2000" i="1" dirty="0"/>
              <a:t> to </a:t>
            </a:r>
            <a:r>
              <a:rPr lang="cs-CZ" sz="2000" i="1" dirty="0" err="1"/>
              <a:t>Algorithms</a:t>
            </a:r>
            <a:r>
              <a:rPr lang="cs-CZ" sz="2000" i="1" dirty="0"/>
              <a:t>.</a:t>
            </a:r>
            <a:r>
              <a:rPr lang="cs-CZ" sz="2000" dirty="0"/>
              <a:t>. Cambridge : MIT </a:t>
            </a:r>
            <a:r>
              <a:rPr lang="cs-CZ" sz="2000" dirty="0" err="1"/>
              <a:t>Press</a:t>
            </a:r>
            <a:r>
              <a:rPr lang="cs-CZ" sz="2000" dirty="0"/>
              <a:t>, 2002. ISBN 0-262-03293-7. </a:t>
            </a:r>
            <a:endParaRPr lang="cs-CZ" sz="2000" dirty="0" smtClean="0"/>
          </a:p>
          <a:p>
            <a:r>
              <a:rPr lang="cs-CZ" sz="2000" dirty="0" err="1" smtClean="0"/>
              <a:t>Wirth</a:t>
            </a:r>
            <a:r>
              <a:rPr lang="cs-CZ" sz="2000" dirty="0"/>
              <a:t>, N. </a:t>
            </a:r>
            <a:r>
              <a:rPr lang="cs-CZ" sz="2000" i="1" dirty="0"/>
              <a:t>Algoritmy a </a:t>
            </a:r>
            <a:r>
              <a:rPr lang="cs-CZ" sz="2000" i="1" dirty="0" err="1"/>
              <a:t>štruktúry</a:t>
            </a:r>
            <a:r>
              <a:rPr lang="cs-CZ" sz="2000" i="1" dirty="0"/>
              <a:t> </a:t>
            </a:r>
            <a:r>
              <a:rPr lang="cs-CZ" sz="2000" i="1" dirty="0" err="1"/>
              <a:t>údajov</a:t>
            </a:r>
            <a:r>
              <a:rPr lang="cs-CZ" sz="2000" i="1" dirty="0"/>
              <a:t>.</a:t>
            </a:r>
            <a:r>
              <a:rPr lang="cs-CZ" sz="2000" dirty="0"/>
              <a:t>. Bratislava: Alfa, 1989. </a:t>
            </a:r>
            <a:endParaRPr lang="cs-CZ" sz="2000" dirty="0" smtClean="0"/>
          </a:p>
          <a:p>
            <a:r>
              <a:rPr lang="cs-CZ" sz="2000" dirty="0" err="1" smtClean="0"/>
              <a:t>Edmonds</a:t>
            </a:r>
            <a:r>
              <a:rPr lang="cs-CZ" sz="2000" dirty="0"/>
              <a:t>, J. </a:t>
            </a:r>
            <a:r>
              <a:rPr lang="cs-CZ" sz="2000" i="1" dirty="0" err="1"/>
              <a:t>How</a:t>
            </a:r>
            <a:r>
              <a:rPr lang="cs-CZ" sz="2000" i="1" dirty="0"/>
              <a:t> to </a:t>
            </a:r>
            <a:r>
              <a:rPr lang="cs-CZ" sz="2000" i="1" dirty="0" err="1"/>
              <a:t>Think</a:t>
            </a:r>
            <a:r>
              <a:rPr lang="cs-CZ" sz="2000" i="1" dirty="0"/>
              <a:t> </a:t>
            </a:r>
            <a:r>
              <a:rPr lang="cs-CZ" sz="2000" i="1" dirty="0" err="1"/>
              <a:t>about</a:t>
            </a:r>
            <a:r>
              <a:rPr lang="cs-CZ" sz="2000" i="1" dirty="0"/>
              <a:t> </a:t>
            </a:r>
            <a:r>
              <a:rPr lang="cs-CZ" sz="2000" i="1" dirty="0" err="1"/>
              <a:t>Algorithms</a:t>
            </a:r>
            <a:r>
              <a:rPr lang="cs-CZ" sz="2000" i="1" dirty="0"/>
              <a:t>.</a:t>
            </a:r>
            <a:r>
              <a:rPr lang="cs-CZ" sz="2000" dirty="0"/>
              <a:t>. Cambridge: University </a:t>
            </a:r>
            <a:r>
              <a:rPr lang="cs-CZ" sz="2000" dirty="0" err="1"/>
              <a:t>Press</a:t>
            </a:r>
            <a:r>
              <a:rPr lang="cs-CZ" sz="2000" dirty="0"/>
              <a:t>, 2008.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122</Words>
  <Application>Microsoft Office PowerPoint</Application>
  <PresentationFormat>Vlastní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Algorithms and Data stuctures</vt:lpstr>
      <vt:lpstr>Goals of the subject based on learning outcomes</vt:lpstr>
      <vt:lpstr>Syllabus</vt:lpstr>
      <vt:lpstr>Literature 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15</cp:revision>
  <dcterms:created xsi:type="dcterms:W3CDTF">2017-05-10T10:51:34Z</dcterms:created>
  <dcterms:modified xsi:type="dcterms:W3CDTF">2017-06-29T12:12:08Z</dcterms:modified>
</cp:coreProperties>
</file>