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8" r:id="rId8"/>
    <p:sldId id="265" r:id="rId9"/>
    <p:sldId id="266" r:id="rId10"/>
    <p:sldId id="267"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66" d="100"/>
          <a:sy n="66" d="100"/>
        </p:scale>
        <p:origin x="-858"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pic>
        <p:nvPicPr>
          <p:cNvPr id="7" name="Obrázek 6"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8" name="Obrázek 7">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9" name="Obrázek 8"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0" name="Obrázek 9"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330433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510751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29.6.2017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pic>
        <p:nvPicPr>
          <p:cNvPr id="10" name="Obrázek 9"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11" name="Obrázek 10">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2" name="Obrázek 11"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3" name="Obrázek 12"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5198126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29.6.2017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pic>
        <p:nvPicPr>
          <p:cNvPr id="6" name="Obrázek 5"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7" name="Obrázek 6">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8" name="Obrázek 7"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9" name="Obrázek 8"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7905490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29.6.2017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pic>
        <p:nvPicPr>
          <p:cNvPr id="5" name="Obrázek 4"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6" name="Obrázek 5">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7" name="Obrázek 6"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8" name="Obrázek 7"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799750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551562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7356581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Sorting</a:t>
            </a:r>
            <a:r>
              <a:rPr lang="cs-CZ" dirty="0" smtClean="0"/>
              <a:t> </a:t>
            </a:r>
            <a:r>
              <a:rPr lang="cs-CZ" dirty="0" err="1" smtClean="0"/>
              <a:t>algorithms</a:t>
            </a:r>
            <a:r>
              <a:rPr lang="cs-CZ" dirty="0" smtClean="0"/>
              <a:t> </a:t>
            </a:r>
            <a:r>
              <a:rPr lang="cs-CZ" dirty="0" smtClean="0"/>
              <a:t>II.</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Counting</a:t>
            </a:r>
            <a:r>
              <a:rPr lang="cs-CZ" dirty="0" smtClean="0"/>
              <a:t> sort</a:t>
            </a:r>
            <a:endParaRPr lang="cs-CZ" dirty="0"/>
          </a:p>
        </p:txBody>
      </p:sp>
      <p:sp>
        <p:nvSpPr>
          <p:cNvPr id="3" name="Zástupný symbol pro obsah 2"/>
          <p:cNvSpPr>
            <a:spLocks noGrp="1"/>
          </p:cNvSpPr>
          <p:nvPr>
            <p:ph idx="1"/>
          </p:nvPr>
        </p:nvSpPr>
        <p:spPr>
          <a:xfrm>
            <a:off x="838200" y="1825625"/>
            <a:ext cx="5199743" cy="4351338"/>
          </a:xfrm>
        </p:spPr>
        <p:txBody>
          <a:bodyPr>
            <a:normAutofit/>
          </a:bodyPr>
          <a:lstStyle/>
          <a:p>
            <a:r>
              <a:rPr lang="en-US" dirty="0"/>
              <a:t>only suitable for direct use in situations where the variation in keys is not significantly greater than the number of </a:t>
            </a:r>
            <a:r>
              <a:rPr lang="en-US" dirty="0" smtClean="0"/>
              <a:t>items</a:t>
            </a:r>
            <a:endParaRPr lang="cs-CZ" dirty="0" smtClean="0"/>
          </a:p>
          <a:p>
            <a:r>
              <a:rPr lang="cs-CZ" dirty="0" err="1" smtClean="0"/>
              <a:t>Stable</a:t>
            </a:r>
            <a:endParaRPr lang="cs-CZ" dirty="0" smtClean="0"/>
          </a:p>
          <a:p>
            <a:r>
              <a:rPr lang="cs-CZ" dirty="0" err="1" smtClean="0"/>
              <a:t>Time</a:t>
            </a:r>
            <a:r>
              <a:rPr lang="cs-CZ" dirty="0" smtClean="0"/>
              <a:t> </a:t>
            </a:r>
            <a:r>
              <a:rPr lang="cs-CZ" dirty="0" err="1" smtClean="0"/>
              <a:t>complexity</a:t>
            </a:r>
            <a:r>
              <a:rPr lang="cs-CZ" dirty="0" smtClean="0"/>
              <a:t>: </a:t>
            </a:r>
            <a:r>
              <a:rPr lang="cs-CZ" i="1" dirty="0" smtClean="0"/>
              <a:t>O(N+M)</a:t>
            </a:r>
          </a:p>
          <a:p>
            <a:r>
              <a:rPr lang="cs-CZ" dirty="0" smtClean="0"/>
              <a:t>Extra </a:t>
            </a:r>
            <a:r>
              <a:rPr lang="cs-CZ" dirty="0" err="1" smtClean="0"/>
              <a:t>memory</a:t>
            </a:r>
            <a:r>
              <a:rPr lang="cs-CZ" dirty="0" smtClean="0"/>
              <a:t>: </a:t>
            </a:r>
            <a:r>
              <a:rPr lang="cs-CZ" i="1" dirty="0" smtClean="0"/>
              <a:t>O(M</a:t>
            </a:r>
            <a:r>
              <a:rPr lang="cs-CZ" i="1" dirty="0" smtClean="0"/>
              <a:t>)</a:t>
            </a:r>
            <a:endParaRPr lang="cs-CZ" dirty="0" smtClean="0"/>
          </a:p>
        </p:txBody>
      </p:sp>
      <p:sp>
        <p:nvSpPr>
          <p:cNvPr id="4" name="Zástupný symbol pro obsah 2"/>
          <p:cNvSpPr txBox="1">
            <a:spLocks/>
          </p:cNvSpPr>
          <p:nvPr/>
        </p:nvSpPr>
        <p:spPr>
          <a:xfrm>
            <a:off x="6095999" y="1825625"/>
            <a:ext cx="5733143"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t>Algorithm</a:t>
            </a:r>
            <a:r>
              <a:rPr lang="cs-CZ" dirty="0" smtClean="0"/>
              <a:t>:</a:t>
            </a:r>
            <a:endParaRPr lang="cs-CZ" dirty="0" smtClean="0"/>
          </a:p>
          <a:p>
            <a:pPr marL="457200" lvl="1" indent="0">
              <a:buNone/>
            </a:pPr>
            <a:r>
              <a:rPr lang="en-US" dirty="0"/>
              <a:t>for x in input:</a:t>
            </a:r>
          </a:p>
          <a:p>
            <a:pPr marL="457200" lvl="1" indent="0">
              <a:buNone/>
            </a:pPr>
            <a:r>
              <a:rPr lang="en-US" dirty="0"/>
              <a:t>    count[key(x)] += 1</a:t>
            </a:r>
          </a:p>
          <a:p>
            <a:pPr marL="457200" lvl="1" indent="0">
              <a:buNone/>
            </a:pPr>
            <a:r>
              <a:rPr lang="en-US" dirty="0" smtClean="0"/>
              <a:t>total </a:t>
            </a:r>
            <a:r>
              <a:rPr lang="en-US" dirty="0"/>
              <a:t>= 0</a:t>
            </a:r>
          </a:p>
          <a:p>
            <a:pPr marL="457200" lvl="1" indent="0">
              <a:buNone/>
            </a:pPr>
            <a:r>
              <a:rPr lang="en-US" dirty="0"/>
              <a:t>for </a:t>
            </a:r>
            <a:r>
              <a:rPr lang="en-US" dirty="0" err="1"/>
              <a:t>i</a:t>
            </a:r>
            <a:r>
              <a:rPr lang="en-US" dirty="0"/>
              <a:t> in range(k):   # </a:t>
            </a:r>
            <a:r>
              <a:rPr lang="en-US" dirty="0" err="1"/>
              <a:t>i</a:t>
            </a:r>
            <a:r>
              <a:rPr lang="en-US" dirty="0"/>
              <a:t> = 0, 1, ... k-1</a:t>
            </a:r>
          </a:p>
          <a:p>
            <a:pPr marL="457200" lvl="1" indent="0">
              <a:buNone/>
            </a:pPr>
            <a:r>
              <a:rPr lang="en-US" dirty="0"/>
              <a:t>    </a:t>
            </a:r>
            <a:r>
              <a:rPr lang="en-US" dirty="0" err="1"/>
              <a:t>oldCount</a:t>
            </a:r>
            <a:r>
              <a:rPr lang="en-US" dirty="0"/>
              <a:t> = count[</a:t>
            </a:r>
            <a:r>
              <a:rPr lang="en-US" dirty="0" err="1"/>
              <a:t>i</a:t>
            </a:r>
            <a:r>
              <a:rPr lang="en-US" dirty="0"/>
              <a:t>]</a:t>
            </a:r>
          </a:p>
          <a:p>
            <a:pPr marL="457200" lvl="1" indent="0">
              <a:buNone/>
            </a:pPr>
            <a:r>
              <a:rPr lang="en-US" dirty="0"/>
              <a:t>    count[</a:t>
            </a:r>
            <a:r>
              <a:rPr lang="en-US" dirty="0" err="1"/>
              <a:t>i</a:t>
            </a:r>
            <a:r>
              <a:rPr lang="en-US" dirty="0"/>
              <a:t>] = total</a:t>
            </a:r>
          </a:p>
          <a:p>
            <a:pPr marL="457200" lvl="1" indent="0">
              <a:buNone/>
            </a:pPr>
            <a:r>
              <a:rPr lang="en-US" dirty="0"/>
              <a:t>    total += </a:t>
            </a:r>
            <a:r>
              <a:rPr lang="en-US" dirty="0" err="1"/>
              <a:t>oldCount</a:t>
            </a:r>
            <a:endParaRPr lang="en-US" dirty="0"/>
          </a:p>
          <a:p>
            <a:pPr marL="457200" lvl="1" indent="0">
              <a:buNone/>
            </a:pPr>
            <a:r>
              <a:rPr lang="en-US" dirty="0" smtClean="0"/>
              <a:t>for </a:t>
            </a:r>
            <a:r>
              <a:rPr lang="en-US" dirty="0"/>
              <a:t>x in input:</a:t>
            </a:r>
          </a:p>
          <a:p>
            <a:pPr marL="457200" lvl="1" indent="0">
              <a:buNone/>
            </a:pPr>
            <a:r>
              <a:rPr lang="en-US" dirty="0"/>
              <a:t>    output[count[key(x)]] = x</a:t>
            </a:r>
          </a:p>
          <a:p>
            <a:pPr marL="457200" lvl="1" indent="0">
              <a:buNone/>
            </a:pPr>
            <a:r>
              <a:rPr lang="en-US" dirty="0"/>
              <a:t>    count[key(x)] += 1</a:t>
            </a:r>
          </a:p>
          <a:p>
            <a:pPr marL="457200" lvl="1" indent="0">
              <a:buNone/>
            </a:pPr>
            <a:r>
              <a:rPr lang="en-US" dirty="0" smtClean="0"/>
              <a:t>return </a:t>
            </a:r>
            <a:r>
              <a:rPr lang="en-US" dirty="0"/>
              <a:t>output</a:t>
            </a:r>
            <a:endParaRPr lang="cs-CZ" dirty="0"/>
          </a:p>
        </p:txBody>
      </p:sp>
    </p:spTree>
    <p:extLst>
      <p:ext uri="{BB962C8B-B14F-4D97-AF65-F5344CB8AC3E}">
        <p14:creationId xmlns:p14="http://schemas.microsoft.com/office/powerpoint/2010/main" val="1427541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Merge</a:t>
            </a:r>
            <a:r>
              <a:rPr lang="cs-CZ" dirty="0" smtClean="0"/>
              <a:t> sort</a:t>
            </a:r>
            <a:endParaRPr lang="cs-CZ" dirty="0"/>
          </a:p>
        </p:txBody>
      </p:sp>
      <p:sp>
        <p:nvSpPr>
          <p:cNvPr id="3" name="Zástupný symbol pro obsah 2"/>
          <p:cNvSpPr>
            <a:spLocks noGrp="1"/>
          </p:cNvSpPr>
          <p:nvPr>
            <p:ph idx="1"/>
          </p:nvPr>
        </p:nvSpPr>
        <p:spPr/>
        <p:txBody>
          <a:bodyPr>
            <a:normAutofit/>
          </a:bodyPr>
          <a:lstStyle/>
          <a:p>
            <a:r>
              <a:rPr lang="en-US" dirty="0"/>
              <a:t>is an efficient, general-purpose, comparison-based sorting </a:t>
            </a:r>
            <a:r>
              <a:rPr lang="en-US" dirty="0" smtClean="0"/>
              <a:t>algorithm</a:t>
            </a:r>
            <a:endParaRPr lang="cs-CZ" dirty="0" smtClean="0"/>
          </a:p>
          <a:p>
            <a:r>
              <a:rPr lang="cs-CZ" dirty="0" err="1" smtClean="0"/>
              <a:t>Stable</a:t>
            </a:r>
            <a:r>
              <a:rPr lang="cs-CZ" dirty="0" smtClean="0"/>
              <a:t>, </a:t>
            </a:r>
            <a:r>
              <a:rPr lang="cs-CZ" dirty="0" err="1" smtClean="0"/>
              <a:t>divide</a:t>
            </a:r>
            <a:r>
              <a:rPr lang="cs-CZ" dirty="0" smtClean="0"/>
              <a:t> and </a:t>
            </a:r>
            <a:r>
              <a:rPr lang="cs-CZ" dirty="0" err="1" smtClean="0"/>
              <a:t>conquer</a:t>
            </a:r>
            <a:r>
              <a:rPr lang="cs-CZ" dirty="0" smtClean="0"/>
              <a:t> </a:t>
            </a:r>
            <a:r>
              <a:rPr lang="cs-CZ" dirty="0" err="1" smtClean="0"/>
              <a:t>algorithm</a:t>
            </a:r>
            <a:r>
              <a:rPr lang="cs-CZ" dirty="0" smtClean="0"/>
              <a:t>, </a:t>
            </a:r>
            <a:r>
              <a:rPr lang="cs-CZ" dirty="0" err="1" smtClean="0"/>
              <a:t>easy</a:t>
            </a:r>
            <a:r>
              <a:rPr lang="cs-CZ" dirty="0" smtClean="0"/>
              <a:t> to </a:t>
            </a:r>
            <a:r>
              <a:rPr lang="cs-CZ" dirty="0" err="1" smtClean="0"/>
              <a:t>paralelized</a:t>
            </a:r>
            <a:endParaRPr lang="cs-CZ" dirty="0"/>
          </a:p>
          <a:p>
            <a:r>
              <a:rPr lang="cs-CZ" dirty="0" err="1" smtClean="0"/>
              <a:t>Worst</a:t>
            </a:r>
            <a:r>
              <a:rPr lang="cs-CZ" dirty="0" smtClean="0"/>
              <a:t> and </a:t>
            </a:r>
            <a:r>
              <a:rPr lang="cs-CZ" dirty="0" err="1" smtClean="0"/>
              <a:t>average</a:t>
            </a:r>
            <a:r>
              <a:rPr lang="cs-CZ" dirty="0" smtClean="0"/>
              <a:t> </a:t>
            </a:r>
            <a:r>
              <a:rPr lang="cs-CZ" dirty="0" err="1" smtClean="0"/>
              <a:t>tim</a:t>
            </a:r>
            <a:r>
              <a:rPr lang="cs-CZ" dirty="0" err="1" smtClean="0"/>
              <a:t>e</a:t>
            </a:r>
            <a:r>
              <a:rPr lang="cs-CZ" dirty="0" smtClean="0"/>
              <a:t>:</a:t>
            </a:r>
            <a:r>
              <a:rPr lang="cs-CZ" dirty="0" smtClean="0"/>
              <a:t> </a:t>
            </a:r>
            <a:r>
              <a:rPr lang="cs-CZ" i="1" dirty="0" smtClean="0"/>
              <a:t>O(</a:t>
            </a:r>
            <a:r>
              <a:rPr lang="cs-CZ" i="1" dirty="0" err="1" smtClean="0"/>
              <a:t>N</a:t>
            </a:r>
            <a:r>
              <a:rPr lang="cs-CZ" dirty="0" err="1" smtClean="0"/>
              <a:t>log</a:t>
            </a:r>
            <a:r>
              <a:rPr lang="cs-CZ" i="1" dirty="0" err="1" smtClean="0"/>
              <a:t>N</a:t>
            </a:r>
            <a:r>
              <a:rPr lang="cs-CZ" i="1" dirty="0" smtClean="0"/>
              <a:t>)</a:t>
            </a:r>
          </a:p>
          <a:p>
            <a:r>
              <a:rPr lang="cs-CZ" dirty="0" smtClean="0"/>
              <a:t>Extra </a:t>
            </a:r>
            <a:r>
              <a:rPr lang="cs-CZ" dirty="0" err="1" smtClean="0"/>
              <a:t>memory</a:t>
            </a:r>
            <a:r>
              <a:rPr lang="cs-CZ" dirty="0" smtClean="0"/>
              <a:t> </a:t>
            </a:r>
            <a:r>
              <a:rPr lang="cs-CZ" dirty="0" err="1" smtClean="0"/>
              <a:t>needs</a:t>
            </a:r>
            <a:r>
              <a:rPr lang="cs-CZ" dirty="0" smtClean="0"/>
              <a:t>: </a:t>
            </a:r>
            <a:r>
              <a:rPr lang="cs-CZ" dirty="0" err="1" smtClean="0"/>
              <a:t>array</a:t>
            </a:r>
            <a:r>
              <a:rPr lang="cs-CZ" dirty="0" smtClean="0"/>
              <a:t> </a:t>
            </a:r>
            <a:r>
              <a:rPr lang="cs-CZ" dirty="0" err="1" smtClean="0"/>
              <a:t>of</a:t>
            </a:r>
            <a:r>
              <a:rPr lang="cs-CZ" dirty="0" smtClean="0"/>
              <a:t> </a:t>
            </a:r>
            <a:r>
              <a:rPr lang="cs-CZ" dirty="0" err="1" smtClean="0"/>
              <a:t>size</a:t>
            </a:r>
            <a:r>
              <a:rPr lang="cs-CZ" dirty="0" smtClean="0"/>
              <a:t> </a:t>
            </a:r>
            <a:r>
              <a:rPr lang="cs-CZ" i="1" dirty="0" smtClean="0"/>
              <a:t>N</a:t>
            </a:r>
            <a:endParaRPr lang="cs-CZ" i="1" dirty="0" smtClean="0"/>
          </a:p>
          <a:p>
            <a:endParaRPr lang="cs-CZ" dirty="0"/>
          </a:p>
        </p:txBody>
      </p:sp>
    </p:spTree>
    <p:extLst>
      <p:ext uri="{BB962C8B-B14F-4D97-AF65-F5344CB8AC3E}">
        <p14:creationId xmlns:p14="http://schemas.microsoft.com/office/powerpoint/2010/main" val="263913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Merge</a:t>
            </a:r>
            <a:r>
              <a:rPr lang="cs-CZ" dirty="0" smtClean="0"/>
              <a:t> sort</a:t>
            </a:r>
            <a:endParaRPr lang="cs-CZ" dirty="0"/>
          </a:p>
        </p:txBody>
      </p:sp>
      <p:sp>
        <p:nvSpPr>
          <p:cNvPr id="3" name="Zástupný symbol pro obsah 2"/>
          <p:cNvSpPr>
            <a:spLocks noGrp="1"/>
          </p:cNvSpPr>
          <p:nvPr>
            <p:ph idx="1"/>
          </p:nvPr>
        </p:nvSpPr>
        <p:spPr>
          <a:xfrm>
            <a:off x="838200" y="1825625"/>
            <a:ext cx="5243286" cy="4351338"/>
          </a:xfrm>
        </p:spPr>
        <p:txBody>
          <a:bodyPr>
            <a:normAutofit fontScale="77500" lnSpcReduction="20000"/>
          </a:bodyPr>
          <a:lstStyle/>
          <a:p>
            <a:r>
              <a:rPr lang="cs-CZ" dirty="0" smtClean="0"/>
              <a:t>Algoritmus</a:t>
            </a:r>
          </a:p>
          <a:p>
            <a:pPr marL="0" indent="0">
              <a:buNone/>
            </a:pPr>
            <a:r>
              <a:rPr lang="en-US" dirty="0" err="1" smtClean="0"/>
              <a:t>mergesort</a:t>
            </a:r>
            <a:r>
              <a:rPr lang="en-US" dirty="0" smtClean="0"/>
              <a:t>(m</a:t>
            </a:r>
            <a:r>
              <a:rPr lang="en-US" dirty="0"/>
              <a:t>)</a:t>
            </a:r>
          </a:p>
          <a:p>
            <a:pPr marL="0" indent="0">
              <a:buNone/>
            </a:pPr>
            <a:r>
              <a:rPr lang="cs-CZ" dirty="0" smtClean="0"/>
              <a:t>	</a:t>
            </a:r>
            <a:r>
              <a:rPr lang="en-US" dirty="0" err="1" smtClean="0"/>
              <a:t>var</a:t>
            </a:r>
            <a:r>
              <a:rPr lang="en-US" dirty="0" smtClean="0"/>
              <a:t> </a:t>
            </a:r>
            <a:r>
              <a:rPr lang="en-US" dirty="0"/>
              <a:t>list left, right</a:t>
            </a:r>
          </a:p>
          <a:p>
            <a:pPr marL="0" indent="0">
              <a:buNone/>
            </a:pPr>
            <a:r>
              <a:rPr lang="cs-CZ" dirty="0" smtClean="0"/>
              <a:t>	</a:t>
            </a:r>
            <a:r>
              <a:rPr lang="en-US" dirty="0" smtClean="0"/>
              <a:t>if </a:t>
            </a:r>
            <a:r>
              <a:rPr lang="en-US" dirty="0"/>
              <a:t>length(m) ≤ </a:t>
            </a:r>
            <a:r>
              <a:rPr lang="en-US" dirty="0" smtClean="0"/>
              <a:t>1</a:t>
            </a:r>
            <a:endParaRPr lang="cs-CZ" dirty="0" smtClean="0"/>
          </a:p>
          <a:p>
            <a:pPr marL="0" indent="0">
              <a:buNone/>
            </a:pPr>
            <a:r>
              <a:rPr lang="cs-CZ" dirty="0"/>
              <a:t>	</a:t>
            </a:r>
            <a:r>
              <a:rPr lang="cs-CZ" dirty="0" smtClean="0"/>
              <a:t>	</a:t>
            </a:r>
            <a:r>
              <a:rPr lang="en-US" dirty="0" smtClean="0"/>
              <a:t> </a:t>
            </a:r>
            <a:r>
              <a:rPr lang="en-US" dirty="0"/>
              <a:t>return m</a:t>
            </a:r>
          </a:p>
          <a:p>
            <a:pPr marL="0" indent="0">
              <a:buNone/>
            </a:pPr>
            <a:r>
              <a:rPr lang="cs-CZ" dirty="0" smtClean="0"/>
              <a:t>	</a:t>
            </a:r>
            <a:r>
              <a:rPr lang="en-US" dirty="0" smtClean="0"/>
              <a:t>else</a:t>
            </a:r>
            <a:endParaRPr lang="en-US" dirty="0"/>
          </a:p>
          <a:p>
            <a:pPr marL="0" indent="0">
              <a:buNone/>
            </a:pPr>
            <a:r>
              <a:rPr lang="cs-CZ" dirty="0" smtClean="0"/>
              <a:t>		</a:t>
            </a:r>
            <a:r>
              <a:rPr lang="en-US" dirty="0" smtClean="0"/>
              <a:t>middle </a:t>
            </a:r>
            <a:r>
              <a:rPr lang="en-US" dirty="0"/>
              <a:t>= length(m) / 2</a:t>
            </a:r>
          </a:p>
          <a:p>
            <a:pPr marL="0" indent="0">
              <a:buNone/>
            </a:pPr>
            <a:r>
              <a:rPr lang="cs-CZ" dirty="0" smtClean="0"/>
              <a:t>		</a:t>
            </a:r>
            <a:r>
              <a:rPr lang="en-US" dirty="0" smtClean="0"/>
              <a:t>for </a:t>
            </a:r>
            <a:r>
              <a:rPr lang="en-US" dirty="0"/>
              <a:t>each x in m up to </a:t>
            </a:r>
            <a:r>
              <a:rPr lang="en-US" dirty="0" smtClean="0"/>
              <a:t>middle</a:t>
            </a:r>
            <a:endParaRPr lang="cs-CZ" dirty="0" smtClean="0"/>
          </a:p>
          <a:p>
            <a:pPr marL="0" indent="0">
              <a:buNone/>
            </a:pPr>
            <a:r>
              <a:rPr lang="cs-CZ" dirty="0"/>
              <a:t>	</a:t>
            </a:r>
            <a:r>
              <a:rPr lang="cs-CZ" dirty="0" smtClean="0"/>
              <a:t>		</a:t>
            </a:r>
            <a:r>
              <a:rPr lang="en-US" dirty="0" smtClean="0"/>
              <a:t>add </a:t>
            </a:r>
            <a:r>
              <a:rPr lang="en-US" dirty="0"/>
              <a:t>x to left</a:t>
            </a:r>
          </a:p>
          <a:p>
            <a:pPr marL="0" indent="0">
              <a:buNone/>
            </a:pPr>
            <a:r>
              <a:rPr lang="cs-CZ" dirty="0" smtClean="0"/>
              <a:t>		</a:t>
            </a:r>
            <a:r>
              <a:rPr lang="en-US" dirty="0" smtClean="0"/>
              <a:t>for each x in m after middle</a:t>
            </a:r>
          </a:p>
          <a:p>
            <a:pPr marL="0" indent="0">
              <a:buNone/>
            </a:pPr>
            <a:r>
              <a:rPr lang="cs-CZ" dirty="0" smtClean="0"/>
              <a:t>			</a:t>
            </a:r>
            <a:r>
              <a:rPr lang="en-US" dirty="0" smtClean="0"/>
              <a:t>add x to right</a:t>
            </a:r>
            <a:endParaRPr lang="en-US" dirty="0"/>
          </a:p>
        </p:txBody>
      </p:sp>
      <p:sp>
        <p:nvSpPr>
          <p:cNvPr id="4" name="Zástupný symbol pro obsah 2"/>
          <p:cNvSpPr txBox="1">
            <a:spLocks/>
          </p:cNvSpPr>
          <p:nvPr/>
        </p:nvSpPr>
        <p:spPr>
          <a:xfrm>
            <a:off x="6233886" y="2569029"/>
            <a:ext cx="5243286" cy="36151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cs-CZ" sz="2200" dirty="0" smtClean="0"/>
              <a:t>		</a:t>
            </a:r>
            <a:r>
              <a:rPr lang="en-US" sz="2200" dirty="0" smtClean="0"/>
              <a:t>left = </a:t>
            </a:r>
            <a:r>
              <a:rPr lang="en-US" sz="2200" dirty="0" err="1" smtClean="0"/>
              <a:t>mergesort</a:t>
            </a:r>
            <a:r>
              <a:rPr lang="en-US" sz="2200" dirty="0" smtClean="0"/>
              <a:t>(left)</a:t>
            </a:r>
          </a:p>
          <a:p>
            <a:pPr marL="0" indent="0">
              <a:buFont typeface="Arial" panose="020B0604020202020204" pitchFamily="34" charset="0"/>
              <a:buNone/>
            </a:pPr>
            <a:r>
              <a:rPr lang="cs-CZ" sz="2200" dirty="0" smtClean="0"/>
              <a:t>		</a:t>
            </a:r>
            <a:r>
              <a:rPr lang="en-US" sz="2200" dirty="0" smtClean="0"/>
              <a:t>right = </a:t>
            </a:r>
            <a:r>
              <a:rPr lang="en-US" sz="2200" dirty="0" err="1" smtClean="0"/>
              <a:t>mergesort</a:t>
            </a:r>
            <a:r>
              <a:rPr lang="en-US" sz="2200" dirty="0" smtClean="0"/>
              <a:t>(right)</a:t>
            </a:r>
          </a:p>
          <a:p>
            <a:pPr marL="0" indent="0">
              <a:buFont typeface="Arial" panose="020B0604020202020204" pitchFamily="34" charset="0"/>
              <a:buNone/>
            </a:pPr>
            <a:r>
              <a:rPr lang="cs-CZ" sz="2200" dirty="0" smtClean="0"/>
              <a:t>		</a:t>
            </a:r>
            <a:r>
              <a:rPr lang="en-US" sz="2200" dirty="0" smtClean="0"/>
              <a:t>result = merge(left, right)</a:t>
            </a:r>
          </a:p>
          <a:p>
            <a:pPr marL="0" indent="0">
              <a:buFont typeface="Arial" panose="020B0604020202020204" pitchFamily="34" charset="0"/>
              <a:buNone/>
            </a:pPr>
            <a:r>
              <a:rPr lang="cs-CZ" sz="2200" dirty="0" smtClean="0"/>
              <a:t>		</a:t>
            </a:r>
            <a:r>
              <a:rPr lang="en-US" sz="2200" dirty="0" smtClean="0"/>
              <a:t>return result</a:t>
            </a:r>
            <a:endParaRPr lang="cs-CZ" sz="2200" dirty="0"/>
          </a:p>
        </p:txBody>
      </p:sp>
    </p:spTree>
    <p:extLst>
      <p:ext uri="{BB962C8B-B14F-4D97-AF65-F5344CB8AC3E}">
        <p14:creationId xmlns:p14="http://schemas.microsoft.com/office/powerpoint/2010/main" val="2861209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Quicksort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an</a:t>
            </a:r>
            <a:r>
              <a:rPr lang="cs-CZ" dirty="0" smtClean="0"/>
              <a:t> </a:t>
            </a:r>
            <a:r>
              <a:rPr lang="cs-CZ" dirty="0" err="1"/>
              <a:t>efficient</a:t>
            </a:r>
            <a:r>
              <a:rPr lang="cs-CZ" dirty="0"/>
              <a:t> </a:t>
            </a:r>
            <a:r>
              <a:rPr lang="cs-CZ" dirty="0" err="1"/>
              <a:t>sorting</a:t>
            </a:r>
            <a:r>
              <a:rPr lang="cs-CZ" dirty="0"/>
              <a:t> </a:t>
            </a:r>
            <a:r>
              <a:rPr lang="cs-CZ" dirty="0" err="1" smtClean="0"/>
              <a:t>algorithm</a:t>
            </a:r>
            <a:endParaRPr lang="cs-CZ" dirty="0" smtClean="0"/>
          </a:p>
          <a:p>
            <a:r>
              <a:rPr lang="cs-CZ" dirty="0" err="1" smtClean="0"/>
              <a:t>It</a:t>
            </a:r>
            <a:r>
              <a:rPr lang="cs-CZ" dirty="0" smtClean="0"/>
              <a:t> </a:t>
            </a:r>
            <a:r>
              <a:rPr lang="cs-CZ" dirty="0" err="1" smtClean="0"/>
              <a:t>takes</a:t>
            </a:r>
            <a:r>
              <a:rPr lang="cs-CZ" dirty="0" smtClean="0"/>
              <a:t>: </a:t>
            </a:r>
            <a:r>
              <a:rPr lang="cs-CZ" i="1" dirty="0" smtClean="0"/>
              <a:t>O(</a:t>
            </a:r>
            <a:r>
              <a:rPr lang="cs-CZ" i="1" dirty="0" err="1" smtClean="0"/>
              <a:t>N</a:t>
            </a:r>
            <a:r>
              <a:rPr lang="cs-CZ" dirty="0" err="1" smtClean="0"/>
              <a:t>log</a:t>
            </a:r>
            <a:r>
              <a:rPr lang="cs-CZ" i="1" dirty="0" err="1" smtClean="0"/>
              <a:t>N</a:t>
            </a:r>
            <a:r>
              <a:rPr lang="cs-CZ" i="1" dirty="0" smtClean="0"/>
              <a:t>) </a:t>
            </a:r>
            <a:r>
              <a:rPr lang="cs-CZ" dirty="0" smtClean="0"/>
              <a:t>–</a:t>
            </a:r>
            <a:r>
              <a:rPr lang="cs-CZ" i="1" dirty="0" smtClean="0"/>
              <a:t> O(N</a:t>
            </a:r>
            <a:r>
              <a:rPr lang="cs-CZ" i="1" baseline="30000" dirty="0" smtClean="0"/>
              <a:t>2</a:t>
            </a:r>
            <a:r>
              <a:rPr lang="cs-CZ" i="1" dirty="0" smtClean="0"/>
              <a:t>)</a:t>
            </a:r>
          </a:p>
          <a:p>
            <a:r>
              <a:rPr lang="cs-CZ" dirty="0" err="1" smtClean="0"/>
              <a:t>Divide</a:t>
            </a:r>
            <a:r>
              <a:rPr lang="cs-CZ" dirty="0" smtClean="0"/>
              <a:t> and </a:t>
            </a:r>
            <a:r>
              <a:rPr lang="cs-CZ" dirty="0" err="1" smtClean="0"/>
              <a:t>conquer</a:t>
            </a:r>
            <a:r>
              <a:rPr lang="cs-CZ" dirty="0" smtClean="0"/>
              <a:t> </a:t>
            </a:r>
            <a:r>
              <a:rPr lang="cs-CZ" dirty="0" err="1" smtClean="0"/>
              <a:t>algorithm</a:t>
            </a:r>
            <a:r>
              <a:rPr lang="cs-CZ" dirty="0" smtClean="0"/>
              <a:t>, not </a:t>
            </a:r>
            <a:r>
              <a:rPr lang="cs-CZ" dirty="0" err="1" smtClean="0"/>
              <a:t>stable</a:t>
            </a:r>
            <a:r>
              <a:rPr lang="cs-CZ" dirty="0" smtClean="0"/>
              <a:t>, in-place</a:t>
            </a:r>
            <a:endParaRPr lang="cs-CZ" dirty="0" smtClean="0"/>
          </a:p>
          <a:p>
            <a:r>
              <a:rPr lang="cs-CZ" dirty="0" err="1" smtClean="0"/>
              <a:t>Recursive</a:t>
            </a:r>
            <a:endParaRPr lang="cs-CZ" dirty="0" smtClean="0"/>
          </a:p>
          <a:p>
            <a:r>
              <a:rPr lang="en-US" dirty="0"/>
              <a:t>The steps are:</a:t>
            </a:r>
          </a:p>
          <a:p>
            <a:pPr lvl="1"/>
            <a:r>
              <a:rPr lang="en-US" dirty="0" smtClean="0"/>
              <a:t>Pick </a:t>
            </a:r>
            <a:r>
              <a:rPr lang="en-US" dirty="0"/>
              <a:t>an element, called a pivot, from the array.</a:t>
            </a:r>
          </a:p>
          <a:p>
            <a:pPr lvl="1"/>
            <a:r>
              <a:rPr lang="en-US" dirty="0"/>
              <a:t>Partitioning: reorder the array so that all elements with values less than the pivot come before the pivot, while all elements with values greater than the pivot come after it (equal values can go either way). After this partitioning, the pivot is in its final position. This is called the partition operation.</a:t>
            </a:r>
          </a:p>
          <a:p>
            <a:pPr lvl="1"/>
            <a:r>
              <a:rPr lang="en-US" dirty="0"/>
              <a:t>Recursively apply the above steps to the sub-array of elements with smaller values and separately to the sub-array of elements with greater values.</a:t>
            </a:r>
            <a:endParaRPr lang="cs-CZ" dirty="0" smtClean="0"/>
          </a:p>
          <a:p>
            <a:endParaRPr lang="cs-CZ" dirty="0" smtClean="0"/>
          </a:p>
          <a:p>
            <a:endParaRPr lang="cs-CZ" dirty="0"/>
          </a:p>
        </p:txBody>
      </p:sp>
    </p:spTree>
    <p:extLst>
      <p:ext uri="{BB962C8B-B14F-4D97-AF65-F5344CB8AC3E}">
        <p14:creationId xmlns:p14="http://schemas.microsoft.com/office/powerpoint/2010/main" val="764542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Quicksort</a:t>
            </a:r>
            <a:endParaRPr lang="cs-CZ" dirty="0"/>
          </a:p>
        </p:txBody>
      </p:sp>
      <p:sp>
        <p:nvSpPr>
          <p:cNvPr id="3" name="Zástupný symbol pro obsah 2"/>
          <p:cNvSpPr>
            <a:spLocks noGrp="1"/>
          </p:cNvSpPr>
          <p:nvPr>
            <p:ph idx="1"/>
          </p:nvPr>
        </p:nvSpPr>
        <p:spPr/>
        <p:txBody>
          <a:bodyPr>
            <a:normAutofit/>
          </a:bodyPr>
          <a:lstStyle/>
          <a:p>
            <a:r>
              <a:rPr lang="cs-CZ" dirty="0" smtClean="0"/>
              <a:t>Pivot </a:t>
            </a:r>
            <a:r>
              <a:rPr lang="cs-CZ" dirty="0" err="1" smtClean="0"/>
              <a:t>selection</a:t>
            </a:r>
            <a:r>
              <a:rPr lang="cs-CZ" dirty="0" smtClean="0"/>
              <a:t> – </a:t>
            </a:r>
            <a:r>
              <a:rPr lang="cs-CZ" dirty="0" err="1" smtClean="0"/>
              <a:t>ideal</a:t>
            </a:r>
            <a:r>
              <a:rPr lang="cs-CZ" dirty="0" smtClean="0"/>
              <a:t> </a:t>
            </a:r>
            <a:r>
              <a:rPr lang="cs-CZ" dirty="0" err="1" smtClean="0"/>
              <a:t>is</a:t>
            </a:r>
            <a:r>
              <a:rPr lang="cs-CZ" dirty="0" smtClean="0"/>
              <a:t> </a:t>
            </a:r>
            <a:r>
              <a:rPr lang="cs-CZ" dirty="0" err="1" smtClean="0"/>
              <a:t>median</a:t>
            </a:r>
            <a:endParaRPr lang="cs-CZ" dirty="0"/>
          </a:p>
          <a:p>
            <a:pPr lvl="1"/>
            <a:r>
              <a:rPr lang="cs-CZ" dirty="0" err="1" smtClean="0"/>
              <a:t>First</a:t>
            </a:r>
            <a:r>
              <a:rPr lang="cs-CZ" dirty="0" smtClean="0"/>
              <a:t> element (</a:t>
            </a:r>
            <a:r>
              <a:rPr lang="cs-CZ" dirty="0" err="1" smtClean="0"/>
              <a:t>or</a:t>
            </a:r>
            <a:r>
              <a:rPr lang="cs-CZ" dirty="0" smtClean="0"/>
              <a:t> </a:t>
            </a:r>
            <a:r>
              <a:rPr lang="cs-CZ" dirty="0" err="1" smtClean="0"/>
              <a:t>any</a:t>
            </a:r>
            <a:r>
              <a:rPr lang="cs-CZ" dirty="0" smtClean="0"/>
              <a:t> fix </a:t>
            </a:r>
            <a:r>
              <a:rPr lang="cs-CZ" dirty="0" err="1" smtClean="0"/>
              <a:t>position</a:t>
            </a:r>
            <a:r>
              <a:rPr lang="cs-CZ" dirty="0" smtClean="0"/>
              <a:t>) –</a:t>
            </a:r>
          </a:p>
          <a:p>
            <a:pPr lvl="1"/>
            <a:r>
              <a:rPr lang="cs-CZ" dirty="0" err="1" smtClean="0"/>
              <a:t>Random</a:t>
            </a:r>
            <a:r>
              <a:rPr lang="cs-CZ" dirty="0" smtClean="0"/>
              <a:t> element –</a:t>
            </a:r>
            <a:endParaRPr lang="cs-CZ" dirty="0" smtClean="0"/>
          </a:p>
          <a:p>
            <a:pPr lvl="1"/>
            <a:r>
              <a:rPr lang="cs-CZ" dirty="0" err="1" smtClean="0"/>
              <a:t>Median</a:t>
            </a:r>
            <a:r>
              <a:rPr lang="cs-CZ" dirty="0" smtClean="0"/>
              <a:t> </a:t>
            </a:r>
            <a:r>
              <a:rPr lang="cs-CZ" dirty="0" err="1" smtClean="0"/>
              <a:t>of</a:t>
            </a:r>
            <a:r>
              <a:rPr lang="cs-CZ" dirty="0" smtClean="0"/>
              <a:t> </a:t>
            </a:r>
            <a:r>
              <a:rPr lang="cs-CZ" dirty="0" err="1" smtClean="0"/>
              <a:t>three</a:t>
            </a:r>
            <a:r>
              <a:rPr lang="cs-CZ" dirty="0" smtClean="0"/>
              <a:t> (</a:t>
            </a:r>
            <a:r>
              <a:rPr lang="cs-CZ" dirty="0" err="1" smtClean="0"/>
              <a:t>five</a:t>
            </a:r>
            <a:r>
              <a:rPr lang="cs-CZ" dirty="0" smtClean="0"/>
              <a:t>…) – </a:t>
            </a:r>
            <a:r>
              <a:rPr lang="cs-CZ" dirty="0" err="1" smtClean="0"/>
              <a:t>or</a:t>
            </a:r>
            <a:r>
              <a:rPr lang="cs-CZ" dirty="0" smtClean="0"/>
              <a:t> </a:t>
            </a:r>
            <a:r>
              <a:rPr lang="cs-CZ" dirty="0" err="1" smtClean="0"/>
              <a:t>other</a:t>
            </a:r>
            <a:r>
              <a:rPr lang="cs-CZ" dirty="0" smtClean="0"/>
              <a:t> </a:t>
            </a:r>
            <a:r>
              <a:rPr lang="cs-CZ" dirty="0" err="1" smtClean="0"/>
              <a:t>number</a:t>
            </a:r>
            <a:r>
              <a:rPr lang="cs-CZ" dirty="0" smtClean="0"/>
              <a:t> </a:t>
            </a:r>
            <a:r>
              <a:rPr lang="cs-CZ" dirty="0" err="1" smtClean="0"/>
              <a:t>of</a:t>
            </a:r>
            <a:r>
              <a:rPr lang="cs-CZ" dirty="0" smtClean="0"/>
              <a:t> </a:t>
            </a:r>
            <a:r>
              <a:rPr lang="cs-CZ" dirty="0" err="1" smtClean="0"/>
              <a:t>elements</a:t>
            </a:r>
            <a:r>
              <a:rPr lang="cs-CZ" dirty="0" smtClean="0"/>
              <a:t> </a:t>
            </a:r>
            <a:r>
              <a:rPr lang="cs-CZ" dirty="0" err="1" smtClean="0"/>
              <a:t>from</a:t>
            </a:r>
            <a:r>
              <a:rPr lang="cs-CZ" dirty="0" smtClean="0"/>
              <a:t> fix </a:t>
            </a:r>
            <a:r>
              <a:rPr lang="cs-CZ" dirty="0" err="1" smtClean="0"/>
              <a:t>or</a:t>
            </a:r>
            <a:r>
              <a:rPr lang="cs-CZ" dirty="0" smtClean="0"/>
              <a:t> </a:t>
            </a:r>
            <a:r>
              <a:rPr lang="cs-CZ" dirty="0" err="1" smtClean="0"/>
              <a:t>random</a:t>
            </a:r>
            <a:r>
              <a:rPr lang="cs-CZ" dirty="0" smtClean="0"/>
              <a:t> </a:t>
            </a:r>
            <a:r>
              <a:rPr lang="cs-CZ" dirty="0" err="1" smtClean="0"/>
              <a:t>positions</a:t>
            </a:r>
            <a:endParaRPr lang="cs-CZ" dirty="0" smtClean="0"/>
          </a:p>
          <a:p>
            <a:r>
              <a:rPr lang="cs-CZ" dirty="0" smtClean="0"/>
              <a:t>Pivot </a:t>
            </a:r>
            <a:r>
              <a:rPr lang="cs-CZ" dirty="0" err="1" smtClean="0"/>
              <a:t>selection</a:t>
            </a:r>
            <a:r>
              <a:rPr lang="cs-CZ" dirty="0" smtClean="0"/>
              <a:t> </a:t>
            </a:r>
            <a:r>
              <a:rPr lang="cs-CZ" dirty="0" err="1" smtClean="0"/>
              <a:t>affects</a:t>
            </a:r>
            <a:r>
              <a:rPr lang="cs-CZ" dirty="0" smtClean="0"/>
              <a:t> </a:t>
            </a:r>
            <a:r>
              <a:rPr lang="cs-CZ" dirty="0" err="1" smtClean="0"/>
              <a:t>sorting</a:t>
            </a:r>
            <a:endParaRPr lang="cs-CZ" dirty="0"/>
          </a:p>
          <a:p>
            <a:r>
              <a:rPr lang="cs-CZ" dirty="0" smtClean="0"/>
              <a:t>In </a:t>
            </a:r>
            <a:r>
              <a:rPr lang="cs-CZ" dirty="0" err="1" smtClean="0"/>
              <a:t>average</a:t>
            </a:r>
            <a:r>
              <a:rPr lang="cs-CZ" dirty="0" smtClean="0"/>
              <a:t> </a:t>
            </a:r>
            <a:r>
              <a:rPr lang="cs-CZ" dirty="0" err="1" smtClean="0"/>
              <a:t>Quicksort</a:t>
            </a:r>
            <a:r>
              <a:rPr lang="cs-CZ" dirty="0" smtClean="0"/>
              <a:t> </a:t>
            </a:r>
            <a:r>
              <a:rPr lang="cs-CZ" dirty="0" err="1" smtClean="0"/>
              <a:t>is</a:t>
            </a:r>
            <a:r>
              <a:rPr lang="cs-CZ" dirty="0" smtClean="0"/>
              <a:t> </a:t>
            </a:r>
            <a:r>
              <a:rPr lang="cs-CZ" dirty="0" err="1" smtClean="0"/>
              <a:t>the</a:t>
            </a:r>
            <a:r>
              <a:rPr lang="cs-CZ" dirty="0" smtClean="0"/>
              <a:t> </a:t>
            </a:r>
            <a:r>
              <a:rPr lang="cs-CZ" dirty="0" err="1" smtClean="0"/>
              <a:t>fastet</a:t>
            </a:r>
            <a:r>
              <a:rPr lang="cs-CZ" dirty="0" smtClean="0"/>
              <a:t> </a:t>
            </a:r>
            <a:r>
              <a:rPr lang="cs-CZ" dirty="0" err="1" smtClean="0"/>
              <a:t>known</a:t>
            </a:r>
            <a:r>
              <a:rPr lang="cs-CZ" dirty="0" smtClean="0"/>
              <a:t> universal </a:t>
            </a:r>
            <a:r>
              <a:rPr lang="cs-CZ" dirty="0" err="1" smtClean="0"/>
              <a:t>algorithm</a:t>
            </a:r>
            <a:r>
              <a:rPr lang="cs-CZ" dirty="0" smtClean="0"/>
              <a:t> </a:t>
            </a:r>
            <a:r>
              <a:rPr lang="cs-CZ" dirty="0" err="1" smtClean="0"/>
              <a:t>for</a:t>
            </a:r>
            <a:r>
              <a:rPr lang="cs-CZ" dirty="0" smtClean="0"/>
              <a:t> </a:t>
            </a:r>
            <a:r>
              <a:rPr lang="cs-CZ" dirty="0" err="1" smtClean="0"/>
              <a:t>sorting</a:t>
            </a:r>
            <a:r>
              <a:rPr lang="cs-CZ" dirty="0" smtClean="0"/>
              <a:t> </a:t>
            </a:r>
            <a:r>
              <a:rPr lang="cs-CZ" dirty="0" err="1" smtClean="0"/>
              <a:t>of</a:t>
            </a:r>
            <a:r>
              <a:rPr lang="cs-CZ" dirty="0" smtClean="0"/>
              <a:t> </a:t>
            </a:r>
            <a:r>
              <a:rPr lang="cs-CZ" dirty="0" err="1" smtClean="0"/>
              <a:t>arrays</a:t>
            </a:r>
            <a:r>
              <a:rPr lang="cs-CZ" dirty="0" smtClean="0"/>
              <a:t> in </a:t>
            </a:r>
            <a:r>
              <a:rPr lang="cs-CZ" dirty="0" err="1" smtClean="0"/>
              <a:t>computer</a:t>
            </a:r>
            <a:r>
              <a:rPr lang="cs-CZ" dirty="0" smtClean="0"/>
              <a:t> </a:t>
            </a:r>
            <a:r>
              <a:rPr lang="cs-CZ" dirty="0" err="1" smtClean="0"/>
              <a:t>memory</a:t>
            </a:r>
            <a:endParaRPr lang="cs-CZ" dirty="0"/>
          </a:p>
        </p:txBody>
      </p:sp>
    </p:spTree>
    <p:extLst>
      <p:ext uri="{BB962C8B-B14F-4D97-AF65-F5344CB8AC3E}">
        <p14:creationId xmlns:p14="http://schemas.microsoft.com/office/powerpoint/2010/main" val="422087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Selection</a:t>
            </a:r>
            <a:r>
              <a:rPr lang="cs-CZ" dirty="0" smtClean="0"/>
              <a:t> sort</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Simple</a:t>
            </a:r>
            <a:r>
              <a:rPr lang="cs-CZ" dirty="0" smtClean="0"/>
              <a:t> </a:t>
            </a:r>
            <a:r>
              <a:rPr lang="cs-CZ" dirty="0" err="1" smtClean="0"/>
              <a:t>algorithm</a:t>
            </a:r>
            <a:endParaRPr lang="cs-CZ" dirty="0" smtClean="0"/>
          </a:p>
          <a:p>
            <a:r>
              <a:rPr lang="cs-CZ" dirty="0" err="1" smtClean="0"/>
              <a:t>Time</a:t>
            </a:r>
            <a:r>
              <a:rPr lang="cs-CZ" dirty="0" smtClean="0"/>
              <a:t> </a:t>
            </a:r>
            <a:r>
              <a:rPr lang="cs-CZ" dirty="0" err="1" smtClean="0"/>
              <a:t>complexity</a:t>
            </a:r>
            <a:r>
              <a:rPr lang="cs-CZ" dirty="0" smtClean="0"/>
              <a:t> </a:t>
            </a:r>
            <a:r>
              <a:rPr lang="cs-CZ" i="1" dirty="0" smtClean="0"/>
              <a:t>O(N</a:t>
            </a:r>
            <a:r>
              <a:rPr lang="cs-CZ" i="1" baseline="30000" dirty="0" smtClean="0"/>
              <a:t>2</a:t>
            </a:r>
            <a:r>
              <a:rPr lang="cs-CZ" i="1" dirty="0"/>
              <a:t>)</a:t>
            </a:r>
          </a:p>
          <a:p>
            <a:r>
              <a:rPr lang="cs-CZ" dirty="0" err="1" smtClean="0"/>
              <a:t>Efficient</a:t>
            </a:r>
            <a:r>
              <a:rPr lang="cs-CZ" dirty="0" smtClean="0"/>
              <a:t> </a:t>
            </a:r>
            <a:r>
              <a:rPr lang="cs-CZ" dirty="0" err="1" smtClean="0"/>
              <a:t>for</a:t>
            </a:r>
            <a:r>
              <a:rPr lang="cs-CZ" dirty="0" smtClean="0"/>
              <a:t> </a:t>
            </a:r>
            <a:r>
              <a:rPr lang="cs-CZ" dirty="0" err="1" smtClean="0"/>
              <a:t>small</a:t>
            </a:r>
            <a:r>
              <a:rPr lang="cs-CZ" dirty="0" smtClean="0"/>
              <a:t> </a:t>
            </a:r>
            <a:r>
              <a:rPr lang="cs-CZ" dirty="0" err="1" smtClean="0"/>
              <a:t>sets</a:t>
            </a:r>
            <a:endParaRPr lang="cs-CZ" dirty="0" smtClean="0"/>
          </a:p>
          <a:p>
            <a:r>
              <a:rPr lang="cs-CZ" dirty="0" smtClean="0"/>
              <a:t>Universal, </a:t>
            </a:r>
            <a:r>
              <a:rPr lang="cs-CZ" dirty="0" err="1" smtClean="0"/>
              <a:t>local</a:t>
            </a:r>
            <a:r>
              <a:rPr lang="cs-CZ" dirty="0" smtClean="0"/>
              <a:t>, not </a:t>
            </a:r>
            <a:r>
              <a:rPr lang="cs-CZ" dirty="0" err="1" smtClean="0"/>
              <a:t>stable</a:t>
            </a:r>
            <a:endParaRPr lang="cs-CZ" dirty="0" smtClean="0"/>
          </a:p>
          <a:p>
            <a:r>
              <a:rPr lang="cs-CZ" dirty="0" smtClean="0"/>
              <a:t>T</a:t>
            </a:r>
            <a:r>
              <a:rPr lang="en-US" dirty="0" smtClean="0"/>
              <a:t>he </a:t>
            </a:r>
            <a:r>
              <a:rPr lang="en-US" dirty="0"/>
              <a:t>algorithm divides the input list into two parts: the </a:t>
            </a:r>
            <a:r>
              <a:rPr lang="en-US" dirty="0" err="1"/>
              <a:t>sublist</a:t>
            </a:r>
            <a:r>
              <a:rPr lang="en-US" dirty="0"/>
              <a:t> of items already sorted, which is built up from left to right at the front (left) of the list, and the </a:t>
            </a:r>
            <a:r>
              <a:rPr lang="en-US" dirty="0" err="1"/>
              <a:t>sublist</a:t>
            </a:r>
            <a:r>
              <a:rPr lang="en-US" dirty="0"/>
              <a:t> of items remaining to be sorted that occupy the rest of the list</a:t>
            </a:r>
            <a:r>
              <a:rPr lang="en-US" dirty="0" smtClean="0"/>
              <a:t>.</a:t>
            </a:r>
            <a:endParaRPr lang="cs-CZ" dirty="0" smtClean="0"/>
          </a:p>
          <a:p>
            <a:r>
              <a:rPr lang="en-US" dirty="0" smtClean="0"/>
              <a:t>Initially</a:t>
            </a:r>
            <a:r>
              <a:rPr lang="en-US" dirty="0"/>
              <a:t>, the sorted </a:t>
            </a:r>
            <a:r>
              <a:rPr lang="en-US" dirty="0" err="1"/>
              <a:t>sublist</a:t>
            </a:r>
            <a:r>
              <a:rPr lang="en-US" dirty="0"/>
              <a:t> is empty and the unsorted </a:t>
            </a:r>
            <a:r>
              <a:rPr lang="en-US" dirty="0" err="1"/>
              <a:t>sublist</a:t>
            </a:r>
            <a:r>
              <a:rPr lang="en-US" dirty="0"/>
              <a:t> is the entire input </a:t>
            </a:r>
            <a:r>
              <a:rPr lang="en-US" dirty="0" smtClean="0"/>
              <a:t>list.</a:t>
            </a:r>
            <a:endParaRPr lang="cs-CZ" dirty="0" smtClean="0"/>
          </a:p>
          <a:p>
            <a:r>
              <a:rPr lang="en-US" dirty="0" smtClean="0"/>
              <a:t>The </a:t>
            </a:r>
            <a:r>
              <a:rPr lang="en-US" dirty="0"/>
              <a:t>algorithm proceeds by finding the smallest (or largest, depending on sorting order) element in the unsorted </a:t>
            </a:r>
            <a:r>
              <a:rPr lang="en-US" dirty="0" err="1"/>
              <a:t>sublist</a:t>
            </a:r>
            <a:r>
              <a:rPr lang="en-US" dirty="0"/>
              <a:t>, exchanging (swapping) it with the leftmost unsorted element (putting it in sorted order), and moving the </a:t>
            </a:r>
            <a:r>
              <a:rPr lang="en-US" dirty="0" err="1"/>
              <a:t>sublist</a:t>
            </a:r>
            <a:r>
              <a:rPr lang="en-US" dirty="0"/>
              <a:t> boundaries one element to the right</a:t>
            </a:r>
            <a:endParaRPr lang="cs-CZ" dirty="0"/>
          </a:p>
        </p:txBody>
      </p:sp>
    </p:spTree>
    <p:extLst>
      <p:ext uri="{BB962C8B-B14F-4D97-AF65-F5344CB8AC3E}">
        <p14:creationId xmlns:p14="http://schemas.microsoft.com/office/powerpoint/2010/main" val="58738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Comparison</a:t>
            </a:r>
            <a:r>
              <a:rPr lang="cs-CZ" dirty="0" smtClean="0"/>
              <a:t> </a:t>
            </a:r>
            <a:r>
              <a:rPr lang="cs-CZ" dirty="0" err="1" smtClean="0"/>
              <a:t>of</a:t>
            </a:r>
            <a:r>
              <a:rPr lang="cs-CZ" dirty="0" smtClean="0"/>
              <a:t> </a:t>
            </a:r>
            <a:r>
              <a:rPr lang="cs-CZ" dirty="0" err="1" smtClean="0"/>
              <a:t>sorting</a:t>
            </a:r>
            <a:r>
              <a:rPr lang="cs-CZ" dirty="0" smtClean="0"/>
              <a:t> </a:t>
            </a:r>
            <a:r>
              <a:rPr lang="cs-CZ" dirty="0" err="1" smtClean="0"/>
              <a:t>algorithms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75486425"/>
              </p:ext>
            </p:extLst>
          </p:nvPr>
        </p:nvGraphicFramePr>
        <p:xfrm>
          <a:off x="1059541" y="1524002"/>
          <a:ext cx="8889192" cy="4339769"/>
        </p:xfrm>
        <a:graphic>
          <a:graphicData uri="http://schemas.openxmlformats.org/drawingml/2006/table">
            <a:tbl>
              <a:tblPr/>
              <a:tblGrid>
                <a:gridCol w="1111149"/>
                <a:gridCol w="1111149"/>
                <a:gridCol w="1111149"/>
                <a:gridCol w="1111149"/>
                <a:gridCol w="1111149"/>
                <a:gridCol w="1111149"/>
                <a:gridCol w="1111149"/>
                <a:gridCol w="1111149"/>
              </a:tblGrid>
              <a:tr h="327530">
                <a:tc rowSpan="2">
                  <a:txBody>
                    <a:bodyPr/>
                    <a:lstStyle/>
                    <a:p>
                      <a:pPr algn="ctr"/>
                      <a:r>
                        <a:rPr lang="cs-CZ" sz="1600" dirty="0" err="1" smtClean="0">
                          <a:effectLst/>
                        </a:rPr>
                        <a:t>Name</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gridSpan="3">
                  <a:txBody>
                    <a:bodyPr/>
                    <a:lstStyle/>
                    <a:p>
                      <a:pPr algn="ctr"/>
                      <a:r>
                        <a:rPr lang="cs-CZ" sz="1600" dirty="0" err="1" smtClean="0">
                          <a:effectLst/>
                        </a:rPr>
                        <a:t>Time</a:t>
                      </a:r>
                      <a:r>
                        <a:rPr lang="cs-CZ" sz="1600" dirty="0" smtClean="0">
                          <a:effectLst/>
                        </a:rPr>
                        <a:t> </a:t>
                      </a:r>
                      <a:r>
                        <a:rPr lang="cs-CZ" sz="1600" dirty="0" err="1" smtClean="0">
                          <a:effectLst/>
                        </a:rPr>
                        <a:t>complexity</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hMerge="1">
                  <a:txBody>
                    <a:bodyPr/>
                    <a:lstStyle/>
                    <a:p>
                      <a:endParaRPr lang="cs-CZ"/>
                    </a:p>
                  </a:txBody>
                  <a:tcPr/>
                </a:tc>
                <a:tc hMerge="1">
                  <a:txBody>
                    <a:bodyPr/>
                    <a:lstStyle/>
                    <a:p>
                      <a:endParaRPr lang="cs-CZ"/>
                    </a:p>
                  </a:txBody>
                  <a:tcPr/>
                </a:tc>
                <a:tc rowSpan="2">
                  <a:txBody>
                    <a:bodyPr/>
                    <a:lstStyle/>
                    <a:p>
                      <a:pPr algn="ctr"/>
                      <a:r>
                        <a:rPr lang="cs-CZ" sz="1600" dirty="0" smtClean="0">
                          <a:effectLst/>
                        </a:rPr>
                        <a:t>Extra </a:t>
                      </a:r>
                      <a:r>
                        <a:rPr lang="cs-CZ" sz="1600" dirty="0" err="1" smtClean="0">
                          <a:effectLst/>
                        </a:rPr>
                        <a:t>memory</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rowSpan="2">
                  <a:txBody>
                    <a:bodyPr/>
                    <a:lstStyle/>
                    <a:p>
                      <a:pPr algn="ctr"/>
                      <a:r>
                        <a:rPr lang="cs-CZ" sz="1600" dirty="0" err="1" smtClean="0">
                          <a:effectLst/>
                        </a:rPr>
                        <a:t>Stable</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rowSpan="2">
                  <a:txBody>
                    <a:bodyPr/>
                    <a:lstStyle/>
                    <a:p>
                      <a:pPr algn="ctr"/>
                      <a:r>
                        <a:rPr lang="cs-CZ" sz="1600" dirty="0" smtClean="0">
                          <a:effectLst/>
                        </a:rPr>
                        <a:t>Natural</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rowSpan="2">
                  <a:txBody>
                    <a:bodyPr/>
                    <a:lstStyle/>
                    <a:p>
                      <a:pPr algn="ctr"/>
                      <a:r>
                        <a:rPr lang="cs-CZ" sz="1600" dirty="0" err="1" smtClean="0">
                          <a:effectLst/>
                        </a:rPr>
                        <a:t>Method</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r>
              <a:tr h="327530">
                <a:tc vMerge="1">
                  <a:txBody>
                    <a:bodyPr/>
                    <a:lstStyle/>
                    <a:p>
                      <a:pPr algn="ct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cs-CZ" sz="1600">
                          <a:effectLst/>
                        </a:rPr>
                        <a:t>Minimum</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cs-CZ" sz="1600" dirty="0" err="1" smtClean="0">
                          <a:effectLst/>
                        </a:rPr>
                        <a:t>Average</a:t>
                      </a:r>
                      <a:endParaRPr lang="cs-CZ" sz="1600" dirty="0">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cs-CZ" sz="1600">
                          <a:effectLst/>
                        </a:rPr>
                        <a:t>Maximum</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r h="573177">
                <a:tc>
                  <a:txBody>
                    <a:bodyPr/>
                    <a:lstStyle/>
                    <a:p>
                      <a:pPr algn="ctr"/>
                      <a:r>
                        <a:rPr lang="cs-CZ" sz="1600" b="1" u="none" strike="noStrike" dirty="0" err="1">
                          <a:solidFill>
                            <a:schemeClr val="tx1"/>
                          </a:solidFill>
                          <a:effectLst/>
                        </a:rPr>
                        <a:t>Bubble</a:t>
                      </a:r>
                      <a:r>
                        <a:rPr lang="cs-CZ" sz="1600" b="1" u="none" strike="noStrike" dirty="0">
                          <a:solidFill>
                            <a:schemeClr val="tx1"/>
                          </a:solidFill>
                          <a:effectLst/>
                        </a:rPr>
                        <a:t> 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a:t>
                      </a:r>
                      <a:r>
                        <a:rPr lang="cs-CZ" sz="1600">
                          <a:solidFill>
                            <a:schemeClr val="tx1"/>
                          </a:solidFill>
                          <a:effectLst/>
                        </a:rPr>
                        <a:t>(1)</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smtClean="0">
                          <a:solidFill>
                            <a:schemeClr val="tx1"/>
                          </a:solidFill>
                          <a:effectLst/>
                        </a:rPr>
                        <a:t>Exchange</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573177">
                <a:tc>
                  <a:txBody>
                    <a:bodyPr/>
                    <a:lstStyle/>
                    <a:p>
                      <a:pPr algn="ctr"/>
                      <a:r>
                        <a:rPr lang="cs-CZ" sz="1600" b="1" u="none" strike="noStrike" dirty="0" err="1">
                          <a:solidFill>
                            <a:schemeClr val="tx1"/>
                          </a:solidFill>
                          <a:effectLst/>
                        </a:rPr>
                        <a:t>Heapsort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a:t>
                      </a:r>
                      <a:r>
                        <a:rPr lang="cs-CZ" sz="1600">
                          <a:solidFill>
                            <a:schemeClr val="tx1"/>
                          </a:solidFill>
                          <a:effectLst/>
                        </a:rPr>
                        <a:t>(1)</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err="1" smtClean="0">
                          <a:solidFill>
                            <a:schemeClr val="tx1"/>
                          </a:solidFill>
                          <a:effectLst/>
                        </a:rPr>
                        <a:t>Heap</a:t>
                      </a:r>
                      <a:r>
                        <a:rPr lang="cs-CZ" sz="1600" dirty="0" smtClean="0">
                          <a:solidFill>
                            <a:schemeClr val="tx1"/>
                          </a:solidFill>
                          <a:effectLst/>
                        </a:rPr>
                        <a:t>,</a:t>
                      </a:r>
                      <a:r>
                        <a:rPr lang="cs-CZ" sz="1600" baseline="0" dirty="0" smtClean="0">
                          <a:solidFill>
                            <a:schemeClr val="tx1"/>
                          </a:solidFill>
                          <a:effectLst/>
                        </a:rPr>
                        <a:t> </a:t>
                      </a:r>
                      <a:r>
                        <a:rPr lang="cs-CZ" sz="1600" baseline="0" dirty="0" err="1" smtClean="0">
                          <a:solidFill>
                            <a:schemeClr val="tx1"/>
                          </a:solidFill>
                          <a:effectLst/>
                        </a:rPr>
                        <a:t>exchange</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573177">
                <a:tc>
                  <a:txBody>
                    <a:bodyPr/>
                    <a:lstStyle/>
                    <a:p>
                      <a:pPr algn="ctr"/>
                      <a:r>
                        <a:rPr lang="cs-CZ" sz="1600" b="1" u="none" strike="noStrike" dirty="0" err="1">
                          <a:solidFill>
                            <a:schemeClr val="tx1"/>
                          </a:solidFill>
                          <a:effectLst/>
                        </a:rPr>
                        <a:t>Insertion</a:t>
                      </a:r>
                      <a:r>
                        <a:rPr lang="cs-CZ" sz="1600" b="1" u="none" strike="noStrike" dirty="0">
                          <a:solidFill>
                            <a:schemeClr val="tx1"/>
                          </a:solidFill>
                          <a:effectLst/>
                        </a:rPr>
                        <a:t> 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dirty="0">
                          <a:solidFill>
                            <a:schemeClr val="tx1"/>
                          </a:solidFill>
                          <a:effectLst/>
                        </a:rPr>
                        <a:t>O</a:t>
                      </a:r>
                      <a:r>
                        <a:rPr lang="cs-CZ" sz="1600" dirty="0">
                          <a:solidFill>
                            <a:schemeClr val="tx1"/>
                          </a:solidFill>
                          <a:effectLst/>
                        </a:rPr>
                        <a:t>(1)</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Inserting</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818824">
                <a:tc>
                  <a:txBody>
                    <a:bodyPr/>
                    <a:lstStyle/>
                    <a:p>
                      <a:pPr algn="ctr"/>
                      <a:r>
                        <a:rPr lang="cs-CZ" sz="1600" b="1" u="none" strike="noStrike" dirty="0" err="1">
                          <a:solidFill>
                            <a:schemeClr val="tx1"/>
                          </a:solidFill>
                          <a:effectLst/>
                        </a:rPr>
                        <a:t>Merge</a:t>
                      </a:r>
                      <a:r>
                        <a:rPr lang="cs-CZ" sz="1600" b="1" u="none" strike="noStrike" dirty="0">
                          <a:solidFill>
                            <a:schemeClr val="tx1"/>
                          </a:solidFill>
                          <a:effectLst/>
                        </a:rPr>
                        <a:t> 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dirty="0">
                          <a:solidFill>
                            <a:schemeClr val="tx1"/>
                          </a:solidFill>
                          <a:effectLst/>
                        </a:rPr>
                        <a:t>O(n</a:t>
                      </a:r>
                      <a:r>
                        <a:rPr lang="cs-CZ" sz="1600" dirty="0">
                          <a:solidFill>
                            <a:schemeClr val="tx1"/>
                          </a:solidFill>
                          <a:effectLst/>
                        </a:rPr>
                        <a:t> log </a:t>
                      </a:r>
                      <a:r>
                        <a:rPr lang="cs-CZ" sz="1600" i="1" dirty="0">
                          <a:solidFill>
                            <a:schemeClr val="tx1"/>
                          </a:solidFill>
                          <a:effectLst/>
                        </a:rPr>
                        <a:t>n</a:t>
                      </a:r>
                      <a:r>
                        <a:rPr lang="cs-CZ" sz="1600" dirty="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a:t>
                      </a:r>
                      <a:r>
                        <a:rPr lang="cs-CZ" sz="1600">
                          <a:solidFill>
                            <a:schemeClr val="tx1"/>
                          </a:solidFill>
                          <a:effectLst/>
                        </a:rPr>
                        <a:t>(log n)</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yes</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err="1" smtClean="0">
                          <a:solidFill>
                            <a:schemeClr val="tx1"/>
                          </a:solidFill>
                          <a:effectLst/>
                        </a:rPr>
                        <a:t>Merging</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573177">
                <a:tc>
                  <a:txBody>
                    <a:bodyPr/>
                    <a:lstStyle/>
                    <a:p>
                      <a:pPr algn="ctr"/>
                      <a:r>
                        <a:rPr lang="cs-CZ" sz="1600" b="1" u="none" strike="noStrike" dirty="0" err="1">
                          <a:solidFill>
                            <a:schemeClr val="tx1"/>
                          </a:solidFill>
                          <a:effectLst/>
                        </a:rPr>
                        <a:t>Quicksort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a:t>
                      </a:r>
                      <a:r>
                        <a:rPr lang="cs-CZ" sz="1600">
                          <a:solidFill>
                            <a:schemeClr val="tx1"/>
                          </a:solidFill>
                          <a:effectLst/>
                        </a:rPr>
                        <a:t> 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a:t>
                      </a:r>
                      <a:r>
                        <a:rPr lang="cs-CZ" sz="1600">
                          <a:solidFill>
                            <a:schemeClr val="tx1"/>
                          </a:solidFill>
                          <a:effectLst/>
                        </a:rPr>
                        <a:t>(log </a:t>
                      </a:r>
                      <a:r>
                        <a:rPr lang="cs-CZ" sz="1600" i="1">
                          <a:solidFill>
                            <a:schemeClr val="tx1"/>
                          </a:solidFill>
                          <a:effectLst/>
                        </a:rPr>
                        <a:t>n</a:t>
                      </a:r>
                      <a:r>
                        <a:rPr lang="cs-CZ" sz="1600">
                          <a:solidFill>
                            <a:schemeClr val="tx1"/>
                          </a:solidFill>
                          <a:effectLst/>
                        </a:rPr>
                        <a:t>)</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err="1" smtClean="0">
                          <a:solidFill>
                            <a:schemeClr val="tx1"/>
                          </a:solidFill>
                          <a:effectLst/>
                        </a:rPr>
                        <a:t>Exchanging</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573177">
                <a:tc>
                  <a:txBody>
                    <a:bodyPr/>
                    <a:lstStyle/>
                    <a:p>
                      <a:pPr algn="ctr"/>
                      <a:r>
                        <a:rPr lang="cs-CZ" sz="1600" b="1" u="none" strike="noStrike" dirty="0" err="1">
                          <a:solidFill>
                            <a:schemeClr val="tx1"/>
                          </a:solidFill>
                          <a:effectLst/>
                        </a:rPr>
                        <a:t>Selection</a:t>
                      </a:r>
                      <a:r>
                        <a:rPr lang="cs-CZ" sz="1600" b="1" u="none" strike="noStrike" dirty="0">
                          <a:solidFill>
                            <a:schemeClr val="tx1"/>
                          </a:solidFill>
                          <a:effectLst/>
                        </a:rPr>
                        <a:t> sort</a:t>
                      </a:r>
                      <a:endParaRPr lang="cs-CZ" sz="1600" b="1"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O(n²)</a:t>
                      </a:r>
                      <a:endParaRPr lang="cs-CZ" sz="160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DDDD"/>
                    </a:solidFill>
                  </a:tcPr>
                </a:tc>
                <a:tc>
                  <a:txBody>
                    <a:bodyPr/>
                    <a:lstStyle/>
                    <a:p>
                      <a:pPr algn="ctr"/>
                      <a:r>
                        <a:rPr lang="cs-CZ" sz="1600" i="1">
                          <a:solidFill>
                            <a:schemeClr val="tx1"/>
                          </a:solidFill>
                          <a:effectLst/>
                        </a:rPr>
                        <a:t>O</a:t>
                      </a:r>
                      <a:r>
                        <a:rPr lang="cs-CZ" sz="1600">
                          <a:solidFill>
                            <a:schemeClr val="tx1"/>
                          </a:solidFill>
                          <a:effectLst/>
                        </a:rPr>
                        <a:t>(1)</a:t>
                      </a: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smtClean="0">
                          <a:solidFill>
                            <a:schemeClr val="tx1"/>
                          </a:solidFill>
                          <a:effectLst/>
                        </a:rPr>
                        <a:t>no</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cs-CZ" sz="1600" dirty="0" err="1" smtClean="0">
                          <a:solidFill>
                            <a:schemeClr val="tx1"/>
                          </a:solidFill>
                          <a:effectLst/>
                        </a:rPr>
                        <a:t>Selection</a:t>
                      </a:r>
                      <a:endParaRPr lang="cs-CZ" sz="1600" dirty="0">
                        <a:solidFill>
                          <a:schemeClr val="tx1"/>
                        </a:solidFill>
                        <a:effectLst/>
                      </a:endParaRPr>
                    </a:p>
                  </a:txBody>
                  <a:tcPr marL="57254" marR="57254" marT="28627" marB="28627"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sp>
        <p:nvSpPr>
          <p:cNvPr id="5" name="AutoShape 2" descr="{\displaystyle O(n^{1+{\frac {c}{\sqrt {m}}}})}"/>
          <p:cNvSpPr>
            <a:spLocks noChangeAspect="1" noChangeArrowheads="1"/>
          </p:cNvSpPr>
          <p:nvPr/>
        </p:nvSpPr>
        <p:spPr bwMode="auto">
          <a:xfrm>
            <a:off x="2803525" y="18256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TextovéPole 5"/>
          <p:cNvSpPr txBox="1"/>
          <p:nvPr/>
        </p:nvSpPr>
        <p:spPr>
          <a:xfrm>
            <a:off x="9593943" y="6301655"/>
            <a:ext cx="2575641" cy="369332"/>
          </a:xfrm>
          <a:prstGeom prst="rect">
            <a:avLst/>
          </a:prstGeom>
          <a:noFill/>
        </p:spPr>
        <p:txBody>
          <a:bodyPr wrap="none" rtlCol="0">
            <a:spAutoFit/>
          </a:bodyPr>
          <a:lstStyle/>
          <a:p>
            <a:r>
              <a:rPr lang="cs-CZ" dirty="0" smtClean="0"/>
              <a:t>Zdroj: </a:t>
            </a:r>
            <a:r>
              <a:rPr lang="cs-CZ" dirty="0" smtClean="0"/>
              <a:t>www.wikipedia.org</a:t>
            </a:r>
            <a:endParaRPr lang="cs-CZ" dirty="0"/>
          </a:p>
        </p:txBody>
      </p:sp>
    </p:spTree>
    <p:extLst>
      <p:ext uri="{BB962C8B-B14F-4D97-AF65-F5344CB8AC3E}">
        <p14:creationId xmlns:p14="http://schemas.microsoft.com/office/powerpoint/2010/main" val="4272785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Bucket</a:t>
            </a:r>
            <a:r>
              <a:rPr lang="cs-CZ" dirty="0" smtClean="0"/>
              <a:t> sort</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smtClean="0"/>
              <a:t>distributing </a:t>
            </a:r>
            <a:r>
              <a:rPr lang="en-US" dirty="0"/>
              <a:t>the elements of an array into a number of </a:t>
            </a:r>
            <a:r>
              <a:rPr lang="en-US" dirty="0" smtClean="0"/>
              <a:t>buckets</a:t>
            </a:r>
            <a:endParaRPr lang="cs-CZ" dirty="0" smtClean="0"/>
          </a:p>
          <a:p>
            <a:r>
              <a:rPr lang="cs-CZ" dirty="0" smtClean="0"/>
              <a:t>Časová náročnost: </a:t>
            </a:r>
            <a:r>
              <a:rPr lang="cs-CZ" i="1" dirty="0" smtClean="0"/>
              <a:t>O(n*k)</a:t>
            </a:r>
            <a:r>
              <a:rPr lang="cs-CZ" dirty="0" smtClean="0"/>
              <a:t>, kde </a:t>
            </a:r>
            <a:r>
              <a:rPr lang="cs-CZ" i="1" dirty="0" smtClean="0"/>
              <a:t>k=n/m,</a:t>
            </a:r>
            <a:r>
              <a:rPr lang="cs-CZ" dirty="0" smtClean="0"/>
              <a:t> vstupní data </a:t>
            </a:r>
            <a:r>
              <a:rPr lang="cs-CZ" i="1" dirty="0" smtClean="0"/>
              <a:t>n,</a:t>
            </a:r>
            <a:r>
              <a:rPr lang="cs-CZ" dirty="0" smtClean="0"/>
              <a:t> počet přihrádek </a:t>
            </a:r>
            <a:r>
              <a:rPr lang="cs-CZ" i="1" dirty="0" smtClean="0"/>
              <a:t>m</a:t>
            </a:r>
            <a:r>
              <a:rPr lang="cs-CZ" dirty="0" smtClean="0"/>
              <a:t>.</a:t>
            </a:r>
          </a:p>
          <a:p>
            <a:r>
              <a:rPr lang="en-US" dirty="0"/>
              <a:t>Assumptions:</a:t>
            </a:r>
          </a:p>
          <a:p>
            <a:pPr lvl="1"/>
            <a:r>
              <a:rPr lang="en-US" dirty="0"/>
              <a:t>Suitable for evenly distributed input data.</a:t>
            </a:r>
          </a:p>
          <a:p>
            <a:pPr lvl="1"/>
            <a:r>
              <a:rPr lang="en-US" dirty="0"/>
              <a:t>The ordering algorithm must be </a:t>
            </a:r>
            <a:r>
              <a:rPr lang="en-US" dirty="0" smtClean="0"/>
              <a:t>stable</a:t>
            </a:r>
            <a:endParaRPr lang="cs-CZ" dirty="0" smtClean="0"/>
          </a:p>
          <a:p>
            <a:r>
              <a:rPr lang="en-US" dirty="0" smtClean="0"/>
              <a:t>Bucket </a:t>
            </a:r>
            <a:r>
              <a:rPr lang="en-US" dirty="0"/>
              <a:t>sort works as follows:</a:t>
            </a:r>
          </a:p>
          <a:p>
            <a:pPr lvl="1"/>
            <a:r>
              <a:rPr lang="en-US" dirty="0" smtClean="0"/>
              <a:t>Set </a:t>
            </a:r>
            <a:r>
              <a:rPr lang="en-US" dirty="0"/>
              <a:t>up an array of initially empty "buckets".</a:t>
            </a:r>
          </a:p>
          <a:p>
            <a:pPr lvl="1"/>
            <a:r>
              <a:rPr lang="en-US" dirty="0"/>
              <a:t>Scatter: Go over the original array, putting each object in its bucket.</a:t>
            </a:r>
          </a:p>
          <a:p>
            <a:pPr lvl="1"/>
            <a:r>
              <a:rPr lang="en-US" dirty="0"/>
              <a:t>Sort each non-empty bucket.</a:t>
            </a:r>
          </a:p>
          <a:p>
            <a:pPr lvl="1"/>
            <a:r>
              <a:rPr lang="en-US" dirty="0"/>
              <a:t>Gather: Visit the buckets in order and put all elements back into the original array</a:t>
            </a:r>
            <a:r>
              <a:rPr lang="en-US" dirty="0" smtClean="0"/>
              <a:t>.</a:t>
            </a:r>
            <a:endParaRPr lang="cs-CZ" dirty="0" smtClean="0"/>
          </a:p>
          <a:p>
            <a:r>
              <a:rPr lang="en-US" dirty="0"/>
              <a:t>Advantages: Well parallelized, not all data in memory at one time</a:t>
            </a:r>
            <a:endParaRPr lang="cs-CZ" dirty="0"/>
          </a:p>
          <a:p>
            <a:endParaRPr lang="cs-CZ" dirty="0" smtClean="0"/>
          </a:p>
          <a:p>
            <a:endParaRPr lang="cs-CZ" dirty="0"/>
          </a:p>
        </p:txBody>
      </p:sp>
    </p:spTree>
    <p:extLst>
      <p:ext uri="{BB962C8B-B14F-4D97-AF65-F5344CB8AC3E}">
        <p14:creationId xmlns:p14="http://schemas.microsoft.com/office/powerpoint/2010/main" val="1199361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Radix sort</a:t>
            </a:r>
            <a:endParaRPr lang="cs-CZ" dirty="0"/>
          </a:p>
        </p:txBody>
      </p:sp>
      <p:sp>
        <p:nvSpPr>
          <p:cNvPr id="3" name="Zástupný symbol pro obsah 2"/>
          <p:cNvSpPr>
            <a:spLocks noGrp="1"/>
          </p:cNvSpPr>
          <p:nvPr>
            <p:ph idx="1"/>
          </p:nvPr>
        </p:nvSpPr>
        <p:spPr/>
        <p:txBody>
          <a:bodyPr>
            <a:normAutofit fontScale="92500"/>
          </a:bodyPr>
          <a:lstStyle/>
          <a:p>
            <a:r>
              <a:rPr lang="en-US" dirty="0"/>
              <a:t>a non-comparative integer sorting algorithm that sorts data with integer keys by grouping keys by the individual digits which share the same significant position and </a:t>
            </a:r>
            <a:r>
              <a:rPr lang="en-US" dirty="0" smtClean="0"/>
              <a:t>value</a:t>
            </a:r>
            <a:endParaRPr lang="cs-CZ" dirty="0" smtClean="0"/>
          </a:p>
          <a:p>
            <a:r>
              <a:rPr lang="cs-CZ" dirty="0" smtClean="0"/>
              <a:t>LSD (Least </a:t>
            </a:r>
            <a:r>
              <a:rPr lang="cs-CZ" dirty="0" err="1" smtClean="0"/>
              <a:t>Significant</a:t>
            </a:r>
            <a:r>
              <a:rPr lang="cs-CZ" dirty="0" smtClean="0"/>
              <a:t> </a:t>
            </a:r>
            <a:r>
              <a:rPr lang="cs-CZ" dirty="0" err="1" smtClean="0"/>
              <a:t>Digit</a:t>
            </a:r>
            <a:r>
              <a:rPr lang="cs-CZ" dirty="0" smtClean="0"/>
              <a:t>)</a:t>
            </a:r>
          </a:p>
          <a:p>
            <a:r>
              <a:rPr lang="cs-CZ" dirty="0" smtClean="0"/>
              <a:t>MSD </a:t>
            </a:r>
            <a:r>
              <a:rPr lang="cs-CZ" dirty="0" smtClean="0"/>
              <a:t>(Most </a:t>
            </a:r>
            <a:r>
              <a:rPr lang="cs-CZ" dirty="0" err="1" smtClean="0"/>
              <a:t>Significant</a:t>
            </a:r>
            <a:r>
              <a:rPr lang="cs-CZ" dirty="0" smtClean="0"/>
              <a:t> </a:t>
            </a:r>
            <a:r>
              <a:rPr lang="cs-CZ" dirty="0" err="1" smtClean="0"/>
              <a:t>Digit</a:t>
            </a:r>
            <a:r>
              <a:rPr lang="cs-CZ" dirty="0" smtClean="0"/>
              <a:t>) </a:t>
            </a:r>
            <a:endParaRPr lang="cs-CZ" dirty="0" smtClean="0"/>
          </a:p>
          <a:p>
            <a:r>
              <a:rPr lang="cs-CZ" dirty="0" err="1" smtClean="0"/>
              <a:t>Time</a:t>
            </a:r>
            <a:r>
              <a:rPr lang="cs-CZ" dirty="0" smtClean="0"/>
              <a:t> </a:t>
            </a:r>
            <a:r>
              <a:rPr lang="cs-CZ" dirty="0" err="1" smtClean="0"/>
              <a:t>complexity</a:t>
            </a:r>
            <a:r>
              <a:rPr lang="cs-CZ" dirty="0" smtClean="0"/>
              <a:t>: </a:t>
            </a:r>
            <a:r>
              <a:rPr lang="cs-CZ" dirty="0"/>
              <a:t>O( (</a:t>
            </a:r>
            <a:r>
              <a:rPr lang="cs-CZ" dirty="0" err="1"/>
              <a:t>z+n</a:t>
            </a:r>
            <a:r>
              <a:rPr lang="cs-CZ" dirty="0"/>
              <a:t>)*</a:t>
            </a:r>
            <a:r>
              <a:rPr lang="cs-CZ" dirty="0" err="1"/>
              <a:t>log</a:t>
            </a:r>
            <a:r>
              <a:rPr lang="cs-CZ" baseline="-25000" dirty="0" err="1"/>
              <a:t>z</a:t>
            </a:r>
            <a:r>
              <a:rPr lang="cs-CZ" dirty="0" err="1"/>
              <a:t>u</a:t>
            </a:r>
            <a:r>
              <a:rPr lang="cs-CZ" dirty="0"/>
              <a:t>), kde z je základ zvolené číselné soustavy, n počet čísel na vstupu a u je maximální rozmezí čísel na </a:t>
            </a:r>
            <a:r>
              <a:rPr lang="cs-CZ" dirty="0" smtClean="0"/>
              <a:t>vstupu</a:t>
            </a:r>
          </a:p>
          <a:p>
            <a:r>
              <a:rPr lang="cs-CZ" dirty="0" smtClean="0"/>
              <a:t>Not </a:t>
            </a:r>
            <a:r>
              <a:rPr lang="cs-CZ" dirty="0" err="1" smtClean="0"/>
              <a:t>for</a:t>
            </a:r>
            <a:r>
              <a:rPr lang="cs-CZ" dirty="0" smtClean="0"/>
              <a:t> </a:t>
            </a:r>
            <a:r>
              <a:rPr lang="cs-CZ" dirty="0" err="1" smtClean="0"/>
              <a:t>unlimited</a:t>
            </a:r>
            <a:r>
              <a:rPr lang="cs-CZ" dirty="0" smtClean="0"/>
              <a:t> </a:t>
            </a:r>
            <a:r>
              <a:rPr lang="cs-CZ" dirty="0" err="1" smtClean="0"/>
              <a:t>inputs</a:t>
            </a:r>
            <a:endParaRPr lang="cs-CZ" dirty="0" smtClean="0"/>
          </a:p>
          <a:p>
            <a:r>
              <a:rPr lang="cs-CZ" dirty="0" err="1" smtClean="0"/>
              <a:t>Example</a:t>
            </a:r>
            <a:r>
              <a:rPr lang="cs-CZ" dirty="0" smtClean="0"/>
              <a:t> </a:t>
            </a:r>
            <a:r>
              <a:rPr lang="cs-CZ" dirty="0" smtClean="0"/>
              <a:t>LSD radix: </a:t>
            </a:r>
            <a:r>
              <a:rPr lang="en-US" dirty="0" smtClean="0"/>
              <a:t>170</a:t>
            </a:r>
            <a:r>
              <a:rPr lang="en-US" dirty="0"/>
              <a:t>, 45, 75, 90, 802, 2, 24, </a:t>
            </a:r>
            <a:r>
              <a:rPr lang="en-US" dirty="0" smtClean="0"/>
              <a:t>66</a:t>
            </a:r>
            <a:r>
              <a:rPr lang="cs-CZ" dirty="0" smtClean="0"/>
              <a:t> </a:t>
            </a:r>
            <a:r>
              <a:rPr lang="cs-CZ" dirty="0" smtClean="0">
                <a:latin typeface="Cambria Math"/>
                <a:ea typeface="Cambria Math"/>
              </a:rPr>
              <a:t>⇒ </a:t>
            </a:r>
            <a:r>
              <a:rPr lang="en-US" dirty="0" smtClean="0"/>
              <a:t>17</a:t>
            </a:r>
            <a:r>
              <a:rPr lang="en-US" u="sng" dirty="0" smtClean="0"/>
              <a:t>0</a:t>
            </a:r>
            <a:r>
              <a:rPr lang="en-US" dirty="0"/>
              <a:t>, 9</a:t>
            </a:r>
            <a:r>
              <a:rPr lang="en-US" u="sng" dirty="0"/>
              <a:t>0</a:t>
            </a:r>
            <a:r>
              <a:rPr lang="en-US" dirty="0"/>
              <a:t>, 80</a:t>
            </a:r>
            <a:r>
              <a:rPr lang="en-US" u="sng" dirty="0"/>
              <a:t>2</a:t>
            </a:r>
            <a:r>
              <a:rPr lang="en-US" dirty="0"/>
              <a:t>, </a:t>
            </a:r>
            <a:r>
              <a:rPr lang="en-US" u="sng" dirty="0"/>
              <a:t>2</a:t>
            </a:r>
            <a:r>
              <a:rPr lang="en-US" dirty="0"/>
              <a:t>, 2</a:t>
            </a:r>
            <a:r>
              <a:rPr lang="en-US" u="sng" dirty="0"/>
              <a:t>4</a:t>
            </a:r>
            <a:r>
              <a:rPr lang="en-US" dirty="0"/>
              <a:t>, 4</a:t>
            </a:r>
            <a:r>
              <a:rPr lang="en-US" u="sng" dirty="0"/>
              <a:t>5</a:t>
            </a:r>
            <a:r>
              <a:rPr lang="en-US" dirty="0"/>
              <a:t>, 7</a:t>
            </a:r>
            <a:r>
              <a:rPr lang="en-US" u="sng" dirty="0"/>
              <a:t>5</a:t>
            </a:r>
            <a:r>
              <a:rPr lang="en-US" dirty="0"/>
              <a:t>, </a:t>
            </a:r>
            <a:r>
              <a:rPr lang="en-US" dirty="0" smtClean="0"/>
              <a:t>6</a:t>
            </a:r>
            <a:r>
              <a:rPr lang="en-US" u="sng" dirty="0" smtClean="0"/>
              <a:t>6</a:t>
            </a:r>
            <a:r>
              <a:rPr lang="cs-CZ" dirty="0" smtClean="0"/>
              <a:t> </a:t>
            </a:r>
            <a:r>
              <a:rPr lang="cs-CZ" dirty="0" smtClean="0">
                <a:latin typeface="Cambria Math"/>
                <a:ea typeface="Cambria Math"/>
              </a:rPr>
              <a:t>⇒ </a:t>
            </a:r>
            <a:r>
              <a:rPr lang="en-US" dirty="0" smtClean="0"/>
              <a:t>8</a:t>
            </a:r>
            <a:r>
              <a:rPr lang="en-US" u="sng" dirty="0" smtClean="0"/>
              <a:t>0</a:t>
            </a:r>
            <a:r>
              <a:rPr lang="en-US" dirty="0" smtClean="0"/>
              <a:t>2</a:t>
            </a:r>
            <a:r>
              <a:rPr lang="en-US" dirty="0"/>
              <a:t>, </a:t>
            </a:r>
            <a:r>
              <a:rPr lang="en-US" dirty="0" smtClean="0"/>
              <a:t>2</a:t>
            </a:r>
            <a:r>
              <a:rPr lang="en-US" dirty="0"/>
              <a:t>, </a:t>
            </a:r>
            <a:r>
              <a:rPr lang="en-US" u="sng" dirty="0"/>
              <a:t>2</a:t>
            </a:r>
            <a:r>
              <a:rPr lang="en-US" dirty="0"/>
              <a:t>4, </a:t>
            </a:r>
            <a:r>
              <a:rPr lang="en-US" u="sng" dirty="0"/>
              <a:t>4</a:t>
            </a:r>
            <a:r>
              <a:rPr lang="en-US" dirty="0"/>
              <a:t>5, </a:t>
            </a:r>
            <a:r>
              <a:rPr lang="en-US" u="sng" dirty="0"/>
              <a:t>6</a:t>
            </a:r>
            <a:r>
              <a:rPr lang="en-US" dirty="0"/>
              <a:t>6, 1</a:t>
            </a:r>
            <a:r>
              <a:rPr lang="en-US" u="sng" dirty="0"/>
              <a:t>7</a:t>
            </a:r>
            <a:r>
              <a:rPr lang="en-US" dirty="0"/>
              <a:t>0, </a:t>
            </a:r>
            <a:r>
              <a:rPr lang="en-US" u="sng" dirty="0"/>
              <a:t>7</a:t>
            </a:r>
            <a:r>
              <a:rPr lang="en-US" dirty="0"/>
              <a:t>5, </a:t>
            </a:r>
            <a:r>
              <a:rPr lang="en-US" u="sng" dirty="0" smtClean="0"/>
              <a:t>9</a:t>
            </a:r>
            <a:r>
              <a:rPr lang="en-US" dirty="0" smtClean="0"/>
              <a:t>0</a:t>
            </a:r>
            <a:r>
              <a:rPr lang="cs-CZ" dirty="0" smtClean="0"/>
              <a:t> </a:t>
            </a:r>
            <a:r>
              <a:rPr lang="cs-CZ" dirty="0" smtClean="0">
                <a:latin typeface="Cambria Math"/>
                <a:ea typeface="Cambria Math"/>
              </a:rPr>
              <a:t>⇒</a:t>
            </a:r>
            <a:r>
              <a:rPr lang="en-US" dirty="0" smtClean="0"/>
              <a:t>2</a:t>
            </a:r>
            <a:r>
              <a:rPr lang="en-US" dirty="0"/>
              <a:t>, 24, 45, 66, 75, 90, </a:t>
            </a:r>
            <a:r>
              <a:rPr lang="en-US" u="sng" dirty="0"/>
              <a:t>1</a:t>
            </a:r>
            <a:r>
              <a:rPr lang="en-US" dirty="0"/>
              <a:t>70, </a:t>
            </a:r>
            <a:r>
              <a:rPr lang="en-US" u="sng" dirty="0"/>
              <a:t>8</a:t>
            </a:r>
            <a:r>
              <a:rPr lang="en-US" dirty="0"/>
              <a:t>02</a:t>
            </a:r>
            <a:endParaRPr lang="cs-CZ" dirty="0" smtClean="0"/>
          </a:p>
        </p:txBody>
      </p:sp>
    </p:spTree>
    <p:extLst>
      <p:ext uri="{BB962C8B-B14F-4D97-AF65-F5344CB8AC3E}">
        <p14:creationId xmlns:p14="http://schemas.microsoft.com/office/powerpoint/2010/main" val="189814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724</Words>
  <Application>Microsoft Office PowerPoint</Application>
  <PresentationFormat>Vlastní</PresentationFormat>
  <Paragraphs>142</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Office</vt:lpstr>
      <vt:lpstr>Sorting algorithms II.</vt:lpstr>
      <vt:lpstr>Merge sort</vt:lpstr>
      <vt:lpstr>Merge sort</vt:lpstr>
      <vt:lpstr>Quicksort</vt:lpstr>
      <vt:lpstr>Quicksort</vt:lpstr>
      <vt:lpstr>Selection sort</vt:lpstr>
      <vt:lpstr>Comparison of sorting algorithms</vt:lpstr>
      <vt:lpstr>Bucket sort</vt:lpstr>
      <vt:lpstr>Radix sort</vt:lpstr>
      <vt:lpstr>Counting sort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Tomáš Náhlík</cp:lastModifiedBy>
  <cp:revision>63</cp:revision>
  <dcterms:created xsi:type="dcterms:W3CDTF">2017-05-10T10:51:34Z</dcterms:created>
  <dcterms:modified xsi:type="dcterms:W3CDTF">2017-06-29T10:20:11Z</dcterms:modified>
</cp:coreProperties>
</file>