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66" d="100"/>
          <a:sy n="66" d="100"/>
        </p:scale>
        <p:origin x="-858"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pic>
        <p:nvPicPr>
          <p:cNvPr id="7" name="Obrázek 6"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8" name="Obrázek 7">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9" name="Obrázek 8"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0" name="Obrázek 9"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330433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510751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29.6.2017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pic>
        <p:nvPicPr>
          <p:cNvPr id="10" name="Obrázek 9"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11" name="Obrázek 10">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2" name="Obrázek 11"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3" name="Obrázek 12"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51981266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29.6.2017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pic>
        <p:nvPicPr>
          <p:cNvPr id="6" name="Obrázek 5"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7" name="Obrázek 6">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8" name="Obrázek 7"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9" name="Obrázek 8"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7905490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29.6.2017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pic>
        <p:nvPicPr>
          <p:cNvPr id="5" name="Obrázek 4"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6" name="Obrázek 5">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7" name="Obrázek 6"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8" name="Obrázek 7"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799750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551562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29.6.2017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pic>
        <p:nvPicPr>
          <p:cNvPr id="8" name="Obrázek 7" descr="C:\Users\21536\AppData\Local\Temp\7zOCBEF4013\interreg_Rakousko_Ceska_Republika_RG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9" name="Obrázek 8">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10" name="Obrázek 9" descr="https://www.email.cz/download/k/vPwBms0jPnQoTvgo0jFvvGwDhdh9Jlfl9rKdiuyzDRyHOOMId1HvJLvOPRBH2skc4uZVKBw/image001.png"/>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11" name="Obrázek 10" descr="Fachhochschulen Oberösterreich"/>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7356581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29.6.2017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Sorting algorithms</a:t>
            </a:r>
            <a:r>
              <a:rPr lang="cs-CZ" dirty="0" smtClean="0"/>
              <a:t> </a:t>
            </a:r>
            <a:r>
              <a:rPr lang="en-US" dirty="0" smtClean="0"/>
              <a:t>I.</a:t>
            </a:r>
            <a:endParaRPr lang="en-US"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Sorting algorithms</a:t>
            </a:r>
            <a:endParaRPr lang="cs-CZ" dirty="0"/>
          </a:p>
        </p:txBody>
      </p:sp>
      <p:sp>
        <p:nvSpPr>
          <p:cNvPr id="3" name="Zástupný symbol pro obsah 2"/>
          <p:cNvSpPr>
            <a:spLocks noGrp="1"/>
          </p:cNvSpPr>
          <p:nvPr>
            <p:ph idx="1"/>
          </p:nvPr>
        </p:nvSpPr>
        <p:spPr/>
        <p:txBody>
          <a:bodyPr/>
          <a:lstStyle/>
          <a:p>
            <a:r>
              <a:rPr lang="en-US" dirty="0"/>
              <a:t>puts elements of a list in a certain </a:t>
            </a:r>
            <a:r>
              <a:rPr lang="en-US" dirty="0" smtClean="0"/>
              <a:t>order</a:t>
            </a:r>
            <a:r>
              <a:rPr lang="cs-CZ" dirty="0" smtClean="0"/>
              <a:t> (</a:t>
            </a:r>
            <a:r>
              <a:rPr lang="cs-CZ" dirty="0" err="1" smtClean="0"/>
              <a:t>alphabetical</a:t>
            </a:r>
            <a:r>
              <a:rPr lang="cs-CZ" dirty="0" smtClean="0"/>
              <a:t>, </a:t>
            </a:r>
            <a:r>
              <a:rPr lang="cs-CZ" dirty="0" err="1" smtClean="0"/>
              <a:t>numbered</a:t>
            </a:r>
            <a:r>
              <a:rPr lang="cs-CZ" dirty="0" smtClean="0"/>
              <a:t>)</a:t>
            </a:r>
          </a:p>
          <a:p>
            <a:r>
              <a:rPr lang="cs-CZ" dirty="0" smtClean="0"/>
              <a:t>Pair </a:t>
            </a:r>
            <a:r>
              <a:rPr lang="cs-CZ" dirty="0" err="1" smtClean="0"/>
              <a:t>key-value</a:t>
            </a:r>
            <a:r>
              <a:rPr lang="cs-CZ" dirty="0" smtClean="0"/>
              <a:t> – </a:t>
            </a:r>
            <a:r>
              <a:rPr lang="cs-CZ" dirty="0" err="1" smtClean="0"/>
              <a:t>sorting</a:t>
            </a:r>
            <a:r>
              <a:rPr lang="cs-CZ" dirty="0" smtClean="0"/>
              <a:t> </a:t>
            </a:r>
            <a:r>
              <a:rPr lang="cs-CZ" dirty="0" err="1" smtClean="0"/>
              <a:t>according</a:t>
            </a:r>
            <a:r>
              <a:rPr lang="cs-CZ" dirty="0" smtClean="0"/>
              <a:t> to </a:t>
            </a:r>
            <a:r>
              <a:rPr lang="cs-CZ" dirty="0" err="1" smtClean="0"/>
              <a:t>key</a:t>
            </a:r>
            <a:r>
              <a:rPr lang="cs-CZ" dirty="0" smtClean="0"/>
              <a:t>, </a:t>
            </a:r>
            <a:r>
              <a:rPr lang="cs-CZ" dirty="0" err="1" smtClean="0"/>
              <a:t>value</a:t>
            </a:r>
            <a:r>
              <a:rPr lang="cs-CZ" dirty="0" smtClean="0"/>
              <a:t> </a:t>
            </a:r>
            <a:r>
              <a:rPr lang="cs-CZ" dirty="0" err="1" smtClean="0"/>
              <a:t>is</a:t>
            </a:r>
            <a:r>
              <a:rPr lang="cs-CZ" dirty="0" smtClean="0"/>
              <a:t> not </a:t>
            </a:r>
            <a:r>
              <a:rPr lang="cs-CZ" dirty="0" err="1" smtClean="0"/>
              <a:t>taken</a:t>
            </a:r>
            <a:r>
              <a:rPr lang="cs-CZ" dirty="0" smtClean="0"/>
              <a:t> </a:t>
            </a:r>
            <a:r>
              <a:rPr lang="cs-CZ" dirty="0" err="1" smtClean="0"/>
              <a:t>into</a:t>
            </a:r>
            <a:r>
              <a:rPr lang="cs-CZ" dirty="0" smtClean="0"/>
              <a:t> </a:t>
            </a:r>
            <a:r>
              <a:rPr lang="cs-CZ" dirty="0" err="1" smtClean="0"/>
              <a:t>account</a:t>
            </a:r>
            <a:endParaRPr lang="cs-CZ" dirty="0" smtClean="0"/>
          </a:p>
          <a:p>
            <a:r>
              <a:rPr lang="cs-CZ" dirty="0" err="1" smtClean="0"/>
              <a:t>Classification</a:t>
            </a:r>
            <a:endParaRPr lang="cs-CZ" dirty="0" smtClean="0"/>
          </a:p>
          <a:p>
            <a:pPr lvl="1"/>
            <a:r>
              <a:rPr lang="cs-CZ" dirty="0" err="1" smtClean="0"/>
              <a:t>Stable</a:t>
            </a:r>
            <a:r>
              <a:rPr lang="cs-CZ" dirty="0" smtClean="0"/>
              <a:t> </a:t>
            </a:r>
            <a:r>
              <a:rPr lang="cs-CZ" dirty="0" smtClean="0"/>
              <a:t>vs. </a:t>
            </a:r>
            <a:r>
              <a:rPr lang="cs-CZ" dirty="0" err="1" smtClean="0"/>
              <a:t>unstable</a:t>
            </a:r>
            <a:r>
              <a:rPr lang="cs-CZ" dirty="0" smtClean="0"/>
              <a:t> </a:t>
            </a:r>
            <a:r>
              <a:rPr lang="cs-CZ" dirty="0" smtClean="0"/>
              <a:t>– </a:t>
            </a:r>
            <a:r>
              <a:rPr lang="cs-CZ" dirty="0" err="1" smtClean="0"/>
              <a:t>keeps</a:t>
            </a:r>
            <a:r>
              <a:rPr lang="cs-CZ" dirty="0" smtClean="0"/>
              <a:t> </a:t>
            </a:r>
            <a:r>
              <a:rPr lang="cs-CZ" dirty="0" err="1" smtClean="0"/>
              <a:t>order</a:t>
            </a:r>
            <a:r>
              <a:rPr lang="cs-CZ" dirty="0" smtClean="0"/>
              <a:t> </a:t>
            </a:r>
            <a:r>
              <a:rPr lang="cs-CZ" dirty="0" err="1" smtClean="0"/>
              <a:t>of</a:t>
            </a:r>
            <a:r>
              <a:rPr lang="cs-CZ" dirty="0" smtClean="0"/>
              <a:t> </a:t>
            </a:r>
            <a:r>
              <a:rPr lang="cs-CZ" dirty="0" err="1" smtClean="0"/>
              <a:t>values</a:t>
            </a:r>
            <a:r>
              <a:rPr lang="cs-CZ" dirty="0" smtClean="0"/>
              <a:t> </a:t>
            </a:r>
            <a:r>
              <a:rPr lang="cs-CZ" dirty="0" err="1" smtClean="0"/>
              <a:t>with</a:t>
            </a:r>
            <a:r>
              <a:rPr lang="cs-CZ" dirty="0" smtClean="0"/>
              <a:t> </a:t>
            </a:r>
            <a:r>
              <a:rPr lang="cs-CZ" dirty="0" err="1" smtClean="0"/>
              <a:t>the</a:t>
            </a:r>
            <a:r>
              <a:rPr lang="cs-CZ" dirty="0" smtClean="0"/>
              <a:t> </a:t>
            </a:r>
            <a:r>
              <a:rPr lang="cs-CZ" dirty="0" err="1" smtClean="0"/>
              <a:t>same</a:t>
            </a:r>
            <a:r>
              <a:rPr lang="cs-CZ" dirty="0" smtClean="0"/>
              <a:t> </a:t>
            </a:r>
            <a:r>
              <a:rPr lang="cs-CZ" dirty="0" err="1" smtClean="0"/>
              <a:t>key</a:t>
            </a:r>
            <a:endParaRPr lang="cs-CZ" dirty="0" smtClean="0"/>
          </a:p>
          <a:p>
            <a:pPr lvl="1"/>
            <a:r>
              <a:rPr lang="cs-CZ" dirty="0" smtClean="0"/>
              <a:t>Type </a:t>
            </a:r>
            <a:r>
              <a:rPr lang="cs-CZ" dirty="0" err="1" smtClean="0"/>
              <a:t>of</a:t>
            </a:r>
            <a:r>
              <a:rPr lang="cs-CZ" dirty="0" smtClean="0"/>
              <a:t> </a:t>
            </a:r>
            <a:r>
              <a:rPr lang="cs-CZ" dirty="0" err="1" smtClean="0"/>
              <a:t>sorting</a:t>
            </a:r>
            <a:endParaRPr lang="cs-CZ" dirty="0" smtClean="0"/>
          </a:p>
          <a:p>
            <a:pPr lvl="2"/>
            <a:r>
              <a:rPr lang="cs-CZ" dirty="0" err="1" smtClean="0"/>
              <a:t>selection</a:t>
            </a:r>
            <a:endParaRPr lang="cs-CZ" dirty="0" smtClean="0"/>
          </a:p>
          <a:p>
            <a:pPr lvl="2"/>
            <a:r>
              <a:rPr lang="cs-CZ" dirty="0" err="1" smtClean="0"/>
              <a:t>insertion</a:t>
            </a:r>
            <a:endParaRPr lang="cs-CZ" dirty="0" smtClean="0"/>
          </a:p>
          <a:p>
            <a:pPr lvl="2"/>
            <a:r>
              <a:rPr lang="cs-CZ" dirty="0" err="1" smtClean="0"/>
              <a:t>exchanging</a:t>
            </a:r>
            <a:endParaRPr lang="cs-CZ" dirty="0" smtClean="0"/>
          </a:p>
          <a:p>
            <a:pPr lvl="2"/>
            <a:r>
              <a:rPr lang="cs-CZ" dirty="0" err="1" smtClean="0"/>
              <a:t>merging</a:t>
            </a:r>
            <a:endParaRPr lang="cs-CZ" dirty="0" smtClean="0"/>
          </a:p>
        </p:txBody>
      </p:sp>
    </p:spTree>
    <p:extLst>
      <p:ext uri="{BB962C8B-B14F-4D97-AF65-F5344CB8AC3E}">
        <p14:creationId xmlns:p14="http://schemas.microsoft.com/office/powerpoint/2010/main" val="1836395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Sorting algorithms</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Simple</a:t>
            </a:r>
            <a:r>
              <a:rPr lang="cs-CZ" dirty="0" smtClean="0"/>
              <a:t> </a:t>
            </a:r>
            <a:r>
              <a:rPr lang="cs-CZ" dirty="0" err="1" smtClean="0"/>
              <a:t>algorithms</a:t>
            </a:r>
            <a:endParaRPr lang="cs-CZ" dirty="0" smtClean="0"/>
          </a:p>
          <a:p>
            <a:pPr lvl="1"/>
            <a:r>
              <a:rPr lang="cs-CZ" dirty="0" err="1" smtClean="0"/>
              <a:t>Buble</a:t>
            </a:r>
            <a:r>
              <a:rPr lang="cs-CZ" dirty="0" smtClean="0"/>
              <a:t> </a:t>
            </a:r>
            <a:r>
              <a:rPr lang="cs-CZ" dirty="0" smtClean="0"/>
              <a:t>sort</a:t>
            </a:r>
          </a:p>
          <a:p>
            <a:pPr lvl="1"/>
            <a:r>
              <a:rPr lang="cs-CZ" dirty="0" err="1" smtClean="0"/>
              <a:t>Heap</a:t>
            </a:r>
            <a:r>
              <a:rPr lang="cs-CZ" dirty="0" smtClean="0"/>
              <a:t> sort</a:t>
            </a:r>
          </a:p>
          <a:p>
            <a:pPr lvl="1"/>
            <a:r>
              <a:rPr lang="cs-CZ" dirty="0" err="1" smtClean="0"/>
              <a:t>Insertion</a:t>
            </a:r>
            <a:r>
              <a:rPr lang="cs-CZ" dirty="0" smtClean="0"/>
              <a:t> sort</a:t>
            </a:r>
          </a:p>
          <a:p>
            <a:pPr lvl="1"/>
            <a:r>
              <a:rPr lang="cs-CZ" dirty="0" err="1" smtClean="0"/>
              <a:t>Merge</a:t>
            </a:r>
            <a:r>
              <a:rPr lang="cs-CZ" dirty="0" smtClean="0"/>
              <a:t> sort</a:t>
            </a:r>
          </a:p>
          <a:p>
            <a:pPr lvl="1"/>
            <a:r>
              <a:rPr lang="cs-CZ" dirty="0" err="1" smtClean="0"/>
              <a:t>Quicksort</a:t>
            </a:r>
            <a:endParaRPr lang="cs-CZ" dirty="0" smtClean="0"/>
          </a:p>
          <a:p>
            <a:pPr lvl="1"/>
            <a:r>
              <a:rPr lang="cs-CZ" dirty="0" err="1" smtClean="0"/>
              <a:t>Selection</a:t>
            </a:r>
            <a:r>
              <a:rPr lang="cs-CZ" dirty="0" smtClean="0"/>
              <a:t> sort</a:t>
            </a:r>
          </a:p>
          <a:p>
            <a:r>
              <a:rPr lang="cs-CZ" dirty="0" err="1" smtClean="0"/>
              <a:t>Algorithms</a:t>
            </a:r>
            <a:r>
              <a:rPr lang="cs-CZ" dirty="0" smtClean="0"/>
              <a:t> </a:t>
            </a:r>
            <a:r>
              <a:rPr lang="cs-CZ" dirty="0" err="1" smtClean="0"/>
              <a:t>based</a:t>
            </a:r>
            <a:r>
              <a:rPr lang="cs-CZ" dirty="0" smtClean="0"/>
              <a:t> on </a:t>
            </a:r>
            <a:r>
              <a:rPr lang="cs-CZ" dirty="0" err="1" smtClean="0"/>
              <a:t>other</a:t>
            </a:r>
            <a:r>
              <a:rPr lang="cs-CZ" dirty="0" smtClean="0"/>
              <a:t> </a:t>
            </a:r>
            <a:r>
              <a:rPr lang="cs-CZ" dirty="0" err="1" smtClean="0"/>
              <a:t>principle</a:t>
            </a:r>
            <a:endParaRPr lang="cs-CZ" dirty="0" smtClean="0"/>
          </a:p>
          <a:p>
            <a:pPr lvl="1"/>
            <a:r>
              <a:rPr lang="cs-CZ" dirty="0" err="1" smtClean="0"/>
              <a:t>Bucket</a:t>
            </a:r>
            <a:r>
              <a:rPr lang="cs-CZ" dirty="0" smtClean="0"/>
              <a:t> </a:t>
            </a:r>
            <a:r>
              <a:rPr lang="cs-CZ" dirty="0" smtClean="0"/>
              <a:t>sort</a:t>
            </a:r>
          </a:p>
          <a:p>
            <a:pPr lvl="1"/>
            <a:r>
              <a:rPr lang="cs-CZ" dirty="0" smtClean="0"/>
              <a:t>Radix sort</a:t>
            </a:r>
          </a:p>
          <a:p>
            <a:pPr lvl="1"/>
            <a:r>
              <a:rPr lang="cs-CZ" dirty="0" err="1" smtClean="0"/>
              <a:t>Counting</a:t>
            </a:r>
            <a:r>
              <a:rPr lang="cs-CZ" dirty="0" smtClean="0"/>
              <a:t> </a:t>
            </a:r>
            <a:r>
              <a:rPr lang="cs-CZ" dirty="0" smtClean="0"/>
              <a:t>sort	</a:t>
            </a:r>
          </a:p>
        </p:txBody>
      </p:sp>
    </p:spTree>
    <p:extLst>
      <p:ext uri="{BB962C8B-B14F-4D97-AF65-F5344CB8AC3E}">
        <p14:creationId xmlns:p14="http://schemas.microsoft.com/office/powerpoint/2010/main" val="395818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Bubble</a:t>
            </a:r>
            <a:r>
              <a:rPr lang="cs-CZ" dirty="0" smtClean="0"/>
              <a:t> sort</a:t>
            </a:r>
            <a:endParaRPr lang="cs-CZ" dirty="0"/>
          </a:p>
        </p:txBody>
      </p:sp>
      <p:sp>
        <p:nvSpPr>
          <p:cNvPr id="3" name="Zástupný symbol pro obsah 2"/>
          <p:cNvSpPr>
            <a:spLocks noGrp="1"/>
          </p:cNvSpPr>
          <p:nvPr>
            <p:ph idx="1"/>
          </p:nvPr>
        </p:nvSpPr>
        <p:spPr/>
        <p:txBody>
          <a:bodyPr>
            <a:normAutofit/>
          </a:bodyPr>
          <a:lstStyle/>
          <a:p>
            <a:r>
              <a:rPr lang="cs-CZ" dirty="0" err="1" smtClean="0"/>
              <a:t>Simple</a:t>
            </a:r>
            <a:r>
              <a:rPr lang="cs-CZ" dirty="0" smtClean="0"/>
              <a:t> to </a:t>
            </a:r>
            <a:r>
              <a:rPr lang="cs-CZ" dirty="0" err="1" smtClean="0"/>
              <a:t>implement</a:t>
            </a:r>
            <a:endParaRPr lang="cs-CZ" dirty="0" smtClean="0"/>
          </a:p>
          <a:p>
            <a:r>
              <a:rPr lang="cs-CZ" dirty="0" smtClean="0"/>
              <a:t>Universal, </a:t>
            </a:r>
            <a:r>
              <a:rPr lang="cs-CZ" dirty="0" err="1" smtClean="0"/>
              <a:t>local</a:t>
            </a:r>
            <a:r>
              <a:rPr lang="cs-CZ" dirty="0" smtClean="0"/>
              <a:t> (in-place, no </a:t>
            </a:r>
            <a:r>
              <a:rPr lang="cs-CZ" dirty="0" err="1" smtClean="0"/>
              <a:t>need</a:t>
            </a:r>
            <a:r>
              <a:rPr lang="cs-CZ" dirty="0" smtClean="0"/>
              <a:t> </a:t>
            </a:r>
            <a:r>
              <a:rPr lang="cs-CZ" dirty="0" err="1" smtClean="0"/>
              <a:t>of</a:t>
            </a:r>
            <a:r>
              <a:rPr lang="cs-CZ" dirty="0" smtClean="0"/>
              <a:t> extra </a:t>
            </a:r>
            <a:r>
              <a:rPr lang="cs-CZ" dirty="0" err="1" smtClean="0"/>
              <a:t>memory</a:t>
            </a:r>
            <a:r>
              <a:rPr lang="cs-CZ" dirty="0" smtClean="0"/>
              <a:t>)</a:t>
            </a:r>
          </a:p>
          <a:p>
            <a:r>
              <a:rPr lang="en-US" dirty="0"/>
              <a:t>The algorithm starts at the beginning of the data set. It compares the first two elements, and if the first is greater than the second, it swaps them. It continues doing this for each pair of adjacent elements to the end of the data set. It then starts again with the first two elements, repeating until no swaps have occurred on the last pass.</a:t>
            </a:r>
            <a:endParaRPr lang="cs-CZ" dirty="0" smtClean="0"/>
          </a:p>
        </p:txBody>
      </p:sp>
    </p:spTree>
    <p:extLst>
      <p:ext uri="{BB962C8B-B14F-4D97-AF65-F5344CB8AC3E}">
        <p14:creationId xmlns:p14="http://schemas.microsoft.com/office/powerpoint/2010/main" val="1376047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Bubble</a:t>
            </a:r>
            <a:r>
              <a:rPr lang="cs-CZ" dirty="0" smtClean="0"/>
              <a:t> sort</a:t>
            </a:r>
            <a:endParaRPr lang="cs-CZ" dirty="0"/>
          </a:p>
        </p:txBody>
      </p:sp>
      <p:sp>
        <p:nvSpPr>
          <p:cNvPr id="3" name="Zástupný symbol pro obsah 2"/>
          <p:cNvSpPr>
            <a:spLocks noGrp="1"/>
          </p:cNvSpPr>
          <p:nvPr>
            <p:ph idx="1"/>
          </p:nvPr>
        </p:nvSpPr>
        <p:spPr/>
        <p:txBody>
          <a:bodyPr>
            <a:noAutofit/>
          </a:bodyPr>
          <a:lstStyle/>
          <a:p>
            <a:pPr marL="0" indent="0">
              <a:buNone/>
            </a:pPr>
            <a:r>
              <a:rPr lang="en-US" sz="1600" dirty="0"/>
              <a:t>procedure </a:t>
            </a:r>
            <a:r>
              <a:rPr lang="en-US" sz="1600" dirty="0" err="1"/>
              <a:t>bubbleSort</a:t>
            </a:r>
            <a:r>
              <a:rPr lang="en-US" sz="1600" dirty="0"/>
              <a:t>( A : list of sortable items )</a:t>
            </a:r>
          </a:p>
          <a:p>
            <a:pPr marL="0" indent="0">
              <a:buNone/>
            </a:pPr>
            <a:r>
              <a:rPr lang="en-US" sz="1600" dirty="0"/>
              <a:t>    n = length(A)</a:t>
            </a:r>
          </a:p>
          <a:p>
            <a:pPr marL="0" indent="0">
              <a:buNone/>
            </a:pPr>
            <a:r>
              <a:rPr lang="en-US" sz="1600" dirty="0"/>
              <a:t>    repeat </a:t>
            </a:r>
          </a:p>
          <a:p>
            <a:pPr marL="0" indent="0">
              <a:buNone/>
            </a:pPr>
            <a:r>
              <a:rPr lang="en-US" sz="1600" dirty="0"/>
              <a:t>        swapped = false</a:t>
            </a:r>
          </a:p>
          <a:p>
            <a:pPr marL="0" indent="0">
              <a:buNone/>
            </a:pPr>
            <a:r>
              <a:rPr lang="en-US" sz="1600" dirty="0"/>
              <a:t>        for </a:t>
            </a:r>
            <a:r>
              <a:rPr lang="en-US" sz="1600" dirty="0" err="1"/>
              <a:t>i</a:t>
            </a:r>
            <a:r>
              <a:rPr lang="en-US" sz="1600" dirty="0"/>
              <a:t> = 1 to n-1 inclusive do</a:t>
            </a:r>
          </a:p>
          <a:p>
            <a:pPr marL="0" indent="0">
              <a:buNone/>
            </a:pPr>
            <a:r>
              <a:rPr lang="cs-CZ" sz="1600" dirty="0"/>
              <a:t>	</a:t>
            </a:r>
            <a:r>
              <a:rPr lang="en-US" sz="1600" dirty="0" smtClean="0"/>
              <a:t>if </a:t>
            </a:r>
            <a:r>
              <a:rPr lang="en-US" sz="1600" dirty="0"/>
              <a:t>A[i-1] &gt; A[</a:t>
            </a:r>
            <a:r>
              <a:rPr lang="en-US" sz="1600" dirty="0" err="1"/>
              <a:t>i</a:t>
            </a:r>
            <a:r>
              <a:rPr lang="en-US" sz="1600" dirty="0"/>
              <a:t>] then</a:t>
            </a:r>
          </a:p>
          <a:p>
            <a:pPr marL="0" indent="0">
              <a:buNone/>
            </a:pPr>
            <a:r>
              <a:rPr lang="en-US" sz="1600" dirty="0"/>
              <a:t>                </a:t>
            </a:r>
            <a:r>
              <a:rPr lang="en-US" sz="1600" dirty="0" smtClean="0"/>
              <a:t>                </a:t>
            </a:r>
            <a:r>
              <a:rPr lang="en-US" sz="1600" dirty="0"/>
              <a:t>swap( A[i-1], A[</a:t>
            </a:r>
            <a:r>
              <a:rPr lang="en-US" sz="1600" dirty="0" err="1"/>
              <a:t>i</a:t>
            </a:r>
            <a:r>
              <a:rPr lang="en-US" sz="1600" dirty="0"/>
              <a:t>] )</a:t>
            </a:r>
          </a:p>
          <a:p>
            <a:pPr marL="0" indent="0">
              <a:buNone/>
            </a:pPr>
            <a:r>
              <a:rPr lang="en-US" sz="1600" dirty="0"/>
              <a:t>                swapped = true</a:t>
            </a:r>
          </a:p>
          <a:p>
            <a:pPr marL="0" indent="0">
              <a:buNone/>
            </a:pPr>
            <a:r>
              <a:rPr lang="en-US" sz="1600" dirty="0"/>
              <a:t>            end if</a:t>
            </a:r>
          </a:p>
          <a:p>
            <a:pPr marL="0" indent="0">
              <a:buNone/>
            </a:pPr>
            <a:r>
              <a:rPr lang="en-US" sz="1600" dirty="0"/>
              <a:t>        end for</a:t>
            </a:r>
          </a:p>
          <a:p>
            <a:pPr marL="0" indent="0">
              <a:buNone/>
            </a:pPr>
            <a:r>
              <a:rPr lang="en-US" sz="1600" dirty="0"/>
              <a:t>    until not swapped</a:t>
            </a:r>
          </a:p>
          <a:p>
            <a:pPr marL="0" indent="0">
              <a:buNone/>
            </a:pPr>
            <a:r>
              <a:rPr lang="en-US" sz="1600" dirty="0"/>
              <a:t>end procedure</a:t>
            </a:r>
            <a:endParaRPr lang="cs-CZ" sz="1600" dirty="0"/>
          </a:p>
        </p:txBody>
      </p:sp>
    </p:spTree>
    <p:extLst>
      <p:ext uri="{BB962C8B-B14F-4D97-AF65-F5344CB8AC3E}">
        <p14:creationId xmlns:p14="http://schemas.microsoft.com/office/powerpoint/2010/main" val="3970346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Heap</a:t>
            </a:r>
            <a:r>
              <a:rPr lang="cs-CZ" dirty="0" smtClean="0"/>
              <a:t> sort</a:t>
            </a:r>
            <a:endParaRPr lang="cs-CZ" dirty="0"/>
          </a:p>
        </p:txBody>
      </p:sp>
      <p:sp>
        <p:nvSpPr>
          <p:cNvPr id="3" name="Zástupný symbol pro obsah 2"/>
          <p:cNvSpPr>
            <a:spLocks noGrp="1"/>
          </p:cNvSpPr>
          <p:nvPr>
            <p:ph idx="1"/>
          </p:nvPr>
        </p:nvSpPr>
        <p:spPr/>
        <p:txBody>
          <a:bodyPr/>
          <a:lstStyle/>
          <a:p>
            <a:r>
              <a:rPr lang="cs-CZ" dirty="0"/>
              <a:t>a </a:t>
            </a:r>
            <a:r>
              <a:rPr lang="cs-CZ" dirty="0" err="1"/>
              <a:t>comparison-based</a:t>
            </a:r>
            <a:r>
              <a:rPr lang="cs-CZ" dirty="0"/>
              <a:t> </a:t>
            </a:r>
            <a:r>
              <a:rPr lang="cs-CZ" dirty="0" err="1"/>
              <a:t>sorting</a:t>
            </a:r>
            <a:r>
              <a:rPr lang="cs-CZ" dirty="0"/>
              <a:t> </a:t>
            </a:r>
            <a:r>
              <a:rPr lang="cs-CZ" dirty="0" err="1" smtClean="0"/>
              <a:t>algorithm</a:t>
            </a:r>
            <a:endParaRPr lang="cs-CZ" dirty="0" smtClean="0"/>
          </a:p>
          <a:p>
            <a:r>
              <a:rPr lang="cs-CZ" dirty="0" smtClean="0"/>
              <a:t>Not </a:t>
            </a:r>
            <a:r>
              <a:rPr lang="cs-CZ" dirty="0" err="1"/>
              <a:t>stable</a:t>
            </a:r>
            <a:endParaRPr lang="cs-CZ" dirty="0"/>
          </a:p>
          <a:p>
            <a:r>
              <a:rPr lang="cs-CZ" dirty="0" err="1" smtClean="0"/>
              <a:t>Using</a:t>
            </a:r>
            <a:r>
              <a:rPr lang="cs-CZ" dirty="0" smtClean="0"/>
              <a:t> data </a:t>
            </a:r>
            <a:r>
              <a:rPr lang="cs-CZ" dirty="0" err="1" smtClean="0"/>
              <a:t>structure</a:t>
            </a:r>
            <a:r>
              <a:rPr lang="cs-CZ" dirty="0" smtClean="0"/>
              <a:t> </a:t>
            </a:r>
            <a:r>
              <a:rPr lang="cs-CZ" dirty="0" err="1" smtClean="0"/>
              <a:t>heap</a:t>
            </a:r>
            <a:r>
              <a:rPr lang="cs-CZ" dirty="0" smtClean="0"/>
              <a:t> and </a:t>
            </a:r>
            <a:r>
              <a:rPr lang="cs-CZ" dirty="0" err="1" smtClean="0"/>
              <a:t>its</a:t>
            </a:r>
            <a:r>
              <a:rPr lang="cs-CZ" dirty="0" smtClean="0"/>
              <a:t> </a:t>
            </a:r>
            <a:r>
              <a:rPr lang="cs-CZ" dirty="0" err="1" smtClean="0"/>
              <a:t>properties</a:t>
            </a:r>
            <a:endParaRPr lang="cs-CZ" dirty="0" smtClean="0"/>
          </a:p>
          <a:p>
            <a:pPr marL="0" indent="0">
              <a:buNone/>
            </a:pPr>
            <a:endParaRPr lang="cs-CZ" dirty="0" smtClean="0"/>
          </a:p>
          <a:p>
            <a:endParaRPr lang="cs-CZ" dirty="0"/>
          </a:p>
        </p:txBody>
      </p:sp>
    </p:spTree>
    <p:extLst>
      <p:ext uri="{BB962C8B-B14F-4D97-AF65-F5344CB8AC3E}">
        <p14:creationId xmlns:p14="http://schemas.microsoft.com/office/powerpoint/2010/main" val="1535922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Heap</a:t>
            </a:r>
            <a:r>
              <a:rPr lang="cs-CZ" dirty="0" smtClean="0"/>
              <a:t> sort</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en-US" dirty="0"/>
              <a:t>procedure </a:t>
            </a:r>
            <a:r>
              <a:rPr lang="en-US" dirty="0" err="1"/>
              <a:t>heapsort</a:t>
            </a:r>
            <a:r>
              <a:rPr lang="en-US" dirty="0"/>
              <a:t>(a, count) is</a:t>
            </a:r>
          </a:p>
          <a:p>
            <a:pPr marL="0" indent="0">
              <a:buNone/>
            </a:pPr>
            <a:r>
              <a:rPr lang="en-US" dirty="0"/>
              <a:t>    input: an unordered array a of length count</a:t>
            </a:r>
          </a:p>
          <a:p>
            <a:pPr marL="0" indent="0">
              <a:buNone/>
            </a:pPr>
            <a:r>
              <a:rPr lang="cs-CZ" dirty="0"/>
              <a:t> </a:t>
            </a:r>
            <a:r>
              <a:rPr lang="cs-CZ" dirty="0" smtClean="0"/>
              <a:t>   </a:t>
            </a:r>
            <a:r>
              <a:rPr lang="en-US" dirty="0" err="1" smtClean="0"/>
              <a:t>heapify</a:t>
            </a:r>
            <a:r>
              <a:rPr lang="en-US" dirty="0" smtClean="0"/>
              <a:t>(a</a:t>
            </a:r>
            <a:r>
              <a:rPr lang="en-US" dirty="0"/>
              <a:t>, count)</a:t>
            </a:r>
          </a:p>
          <a:p>
            <a:pPr marL="0" indent="0">
              <a:buNone/>
            </a:pPr>
            <a:r>
              <a:rPr lang="cs-CZ" dirty="0" smtClean="0"/>
              <a:t>   </a:t>
            </a:r>
            <a:r>
              <a:rPr lang="en-US" dirty="0" smtClean="0"/>
              <a:t>end </a:t>
            </a:r>
            <a:r>
              <a:rPr lang="en-US" dirty="0"/>
              <a:t>← count - 1</a:t>
            </a:r>
          </a:p>
          <a:p>
            <a:pPr marL="0" indent="0">
              <a:buNone/>
            </a:pPr>
            <a:r>
              <a:rPr lang="en-US" dirty="0"/>
              <a:t>    while end &gt; 0 do</a:t>
            </a:r>
          </a:p>
          <a:p>
            <a:pPr marL="0" indent="0">
              <a:buNone/>
            </a:pPr>
            <a:r>
              <a:rPr lang="cs-CZ" dirty="0" smtClean="0"/>
              <a:t>         </a:t>
            </a:r>
            <a:r>
              <a:rPr lang="en-US" dirty="0" smtClean="0"/>
              <a:t>swap(a[end</a:t>
            </a:r>
            <a:r>
              <a:rPr lang="en-US" dirty="0"/>
              <a:t>], a[0])</a:t>
            </a:r>
          </a:p>
          <a:p>
            <a:pPr marL="0" indent="0">
              <a:buNone/>
            </a:pPr>
            <a:r>
              <a:rPr lang="en-US" dirty="0"/>
              <a:t>        (the heap size is reduced by one)</a:t>
            </a:r>
          </a:p>
          <a:p>
            <a:pPr marL="0" indent="0">
              <a:buNone/>
            </a:pPr>
            <a:r>
              <a:rPr lang="en-US" dirty="0"/>
              <a:t>        end ← end - 1</a:t>
            </a:r>
          </a:p>
          <a:p>
            <a:pPr marL="0" indent="0">
              <a:buNone/>
            </a:pPr>
            <a:r>
              <a:rPr lang="en-US" dirty="0"/>
              <a:t>        (the swap ruined the heap property, so restore it)</a:t>
            </a:r>
          </a:p>
          <a:p>
            <a:pPr marL="0" indent="0">
              <a:buNone/>
            </a:pPr>
            <a:r>
              <a:rPr lang="en-US" dirty="0"/>
              <a:t>        </a:t>
            </a:r>
            <a:r>
              <a:rPr lang="en-US" dirty="0" err="1"/>
              <a:t>siftDown</a:t>
            </a:r>
            <a:r>
              <a:rPr lang="en-US" dirty="0"/>
              <a:t>(a, 0, end)</a:t>
            </a:r>
            <a:endParaRPr lang="cs-CZ" dirty="0"/>
          </a:p>
        </p:txBody>
      </p:sp>
    </p:spTree>
    <p:extLst>
      <p:ext uri="{BB962C8B-B14F-4D97-AF65-F5344CB8AC3E}">
        <p14:creationId xmlns:p14="http://schemas.microsoft.com/office/powerpoint/2010/main" val="3147805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Insertion</a:t>
            </a:r>
            <a:r>
              <a:rPr lang="cs-CZ" dirty="0" smtClean="0"/>
              <a:t> sort</a:t>
            </a:r>
            <a:endParaRPr lang="cs-CZ" dirty="0"/>
          </a:p>
        </p:txBody>
      </p:sp>
      <p:sp>
        <p:nvSpPr>
          <p:cNvPr id="3" name="Zástupný symbol pro obsah 2"/>
          <p:cNvSpPr>
            <a:spLocks noGrp="1"/>
          </p:cNvSpPr>
          <p:nvPr>
            <p:ph idx="1"/>
          </p:nvPr>
        </p:nvSpPr>
        <p:spPr/>
        <p:txBody>
          <a:bodyPr>
            <a:normAutofit/>
          </a:bodyPr>
          <a:lstStyle/>
          <a:p>
            <a:r>
              <a:rPr lang="cs-CZ" dirty="0"/>
              <a:t>A</a:t>
            </a:r>
            <a:r>
              <a:rPr lang="en-US" dirty="0"/>
              <a:t> simple sorting algorithm that builds the final sorted array (or list) one item at a time</a:t>
            </a:r>
            <a:endParaRPr lang="cs-CZ" dirty="0"/>
          </a:p>
          <a:p>
            <a:r>
              <a:rPr lang="cs-CZ" dirty="0" err="1" smtClean="0"/>
              <a:t>Simple</a:t>
            </a:r>
            <a:r>
              <a:rPr lang="cs-CZ" dirty="0" smtClean="0"/>
              <a:t> </a:t>
            </a:r>
            <a:r>
              <a:rPr lang="cs-CZ" dirty="0" err="1" smtClean="0"/>
              <a:t>implementation</a:t>
            </a:r>
            <a:endParaRPr lang="cs-CZ" dirty="0" smtClean="0"/>
          </a:p>
          <a:p>
            <a:r>
              <a:rPr lang="en-US" dirty="0" smtClean="0"/>
              <a:t>Efficient </a:t>
            </a:r>
            <a:r>
              <a:rPr lang="en-US" dirty="0"/>
              <a:t>for (quite) small data sets</a:t>
            </a:r>
            <a:endParaRPr lang="cs-CZ" dirty="0" smtClean="0"/>
          </a:p>
          <a:p>
            <a:r>
              <a:rPr lang="cs-CZ" dirty="0" smtClean="0"/>
              <a:t>E</a:t>
            </a:r>
            <a:r>
              <a:rPr lang="en-US" dirty="0" err="1" smtClean="0"/>
              <a:t>fficient</a:t>
            </a:r>
            <a:r>
              <a:rPr lang="en-US" dirty="0" smtClean="0"/>
              <a:t> </a:t>
            </a:r>
            <a:r>
              <a:rPr lang="en-US" dirty="0"/>
              <a:t>for data sets that are already substantially </a:t>
            </a:r>
            <a:r>
              <a:rPr lang="en-US" dirty="0" smtClean="0"/>
              <a:t>sorted</a:t>
            </a:r>
            <a:endParaRPr lang="cs-CZ" dirty="0" smtClean="0"/>
          </a:p>
          <a:p>
            <a:r>
              <a:rPr lang="cs-CZ" dirty="0" err="1" smtClean="0"/>
              <a:t>Stable</a:t>
            </a:r>
            <a:r>
              <a:rPr lang="cs-CZ" dirty="0" smtClean="0"/>
              <a:t>, on-line, in-place</a:t>
            </a:r>
            <a:endParaRPr lang="cs-CZ" dirty="0" smtClean="0"/>
          </a:p>
        </p:txBody>
      </p:sp>
    </p:spTree>
    <p:extLst>
      <p:ext uri="{BB962C8B-B14F-4D97-AF65-F5344CB8AC3E}">
        <p14:creationId xmlns:p14="http://schemas.microsoft.com/office/powerpoint/2010/main" val="3440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Insertion</a:t>
            </a:r>
            <a:r>
              <a:rPr lang="cs-CZ" dirty="0" smtClean="0"/>
              <a:t> sort</a:t>
            </a:r>
            <a:endParaRPr lang="cs-CZ" dirty="0"/>
          </a:p>
        </p:txBody>
      </p:sp>
      <p:sp>
        <p:nvSpPr>
          <p:cNvPr id="3" name="Zástupný symbol pro obsah 2"/>
          <p:cNvSpPr>
            <a:spLocks noGrp="1"/>
          </p:cNvSpPr>
          <p:nvPr>
            <p:ph idx="1"/>
          </p:nvPr>
        </p:nvSpPr>
        <p:spPr/>
        <p:txBody>
          <a:bodyPr>
            <a:normAutofit/>
          </a:bodyPr>
          <a:lstStyle/>
          <a:p>
            <a:pPr marL="0" indent="0">
              <a:buNone/>
            </a:pPr>
            <a:r>
              <a:rPr lang="en-US" dirty="0"/>
              <a:t>for </a:t>
            </a:r>
            <a:r>
              <a:rPr lang="en-US" dirty="0" err="1"/>
              <a:t>i</a:t>
            </a:r>
            <a:r>
              <a:rPr lang="en-US" dirty="0"/>
              <a:t> = 1 to length(A)</a:t>
            </a:r>
          </a:p>
          <a:p>
            <a:pPr marL="0" indent="0">
              <a:buNone/>
            </a:pPr>
            <a:r>
              <a:rPr lang="en-US" dirty="0"/>
              <a:t>    j ← </a:t>
            </a:r>
            <a:r>
              <a:rPr lang="en-US" dirty="0" err="1"/>
              <a:t>i</a:t>
            </a:r>
            <a:endParaRPr lang="en-US" dirty="0"/>
          </a:p>
          <a:p>
            <a:pPr marL="0" indent="0">
              <a:buNone/>
            </a:pPr>
            <a:r>
              <a:rPr lang="en-US" dirty="0"/>
              <a:t>    while j &gt; 0 and A[j-1] &gt; A[j]</a:t>
            </a:r>
          </a:p>
          <a:p>
            <a:pPr marL="0" indent="0">
              <a:buNone/>
            </a:pPr>
            <a:r>
              <a:rPr lang="en-US" dirty="0"/>
              <a:t>        swap A[j] and A[j-1]</a:t>
            </a:r>
          </a:p>
          <a:p>
            <a:pPr marL="0" indent="0">
              <a:buNone/>
            </a:pPr>
            <a:r>
              <a:rPr lang="en-US" dirty="0"/>
              <a:t>        j ← j - 1</a:t>
            </a:r>
          </a:p>
          <a:p>
            <a:pPr marL="0" indent="0">
              <a:buNone/>
            </a:pPr>
            <a:r>
              <a:rPr lang="en-US" dirty="0"/>
              <a:t>    end while</a:t>
            </a:r>
          </a:p>
          <a:p>
            <a:pPr marL="0" indent="0">
              <a:buNone/>
            </a:pPr>
            <a:r>
              <a:rPr lang="en-US" dirty="0"/>
              <a:t>end for</a:t>
            </a:r>
            <a:endParaRPr lang="cs-CZ" dirty="0"/>
          </a:p>
        </p:txBody>
      </p:sp>
    </p:spTree>
    <p:extLst>
      <p:ext uri="{BB962C8B-B14F-4D97-AF65-F5344CB8AC3E}">
        <p14:creationId xmlns:p14="http://schemas.microsoft.com/office/powerpoint/2010/main" val="803101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1503</TotalTime>
  <Words>401</Words>
  <Application>Microsoft Office PowerPoint</Application>
  <PresentationFormat>Vlastní</PresentationFormat>
  <Paragraphs>70</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Sorting algorithms I.</vt:lpstr>
      <vt:lpstr>Sorting algorithms</vt:lpstr>
      <vt:lpstr>Sorting algorithms</vt:lpstr>
      <vt:lpstr>Bubble sort</vt:lpstr>
      <vt:lpstr>Bubble sort</vt:lpstr>
      <vt:lpstr>Heap sort</vt:lpstr>
      <vt:lpstr>Heap sort</vt:lpstr>
      <vt:lpstr>Insertion sort</vt:lpstr>
      <vt:lpstr>Insertion sort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Tomáš Náhlík</cp:lastModifiedBy>
  <cp:revision>52</cp:revision>
  <dcterms:created xsi:type="dcterms:W3CDTF">2017-05-10T10:51:34Z</dcterms:created>
  <dcterms:modified xsi:type="dcterms:W3CDTF">2017-06-29T09:55:59Z</dcterms:modified>
</cp:coreProperties>
</file>