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Vectors, Lists and Sequences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Vector</a:t>
            </a:r>
            <a:r>
              <a:rPr lang="cs-CZ" dirty="0" smtClean="0"/>
              <a:t> -ADT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Vector ADT extends the notion of array by storing a sequence of arbitrary objects</a:t>
            </a:r>
          </a:p>
          <a:p>
            <a:r>
              <a:rPr lang="en-US" dirty="0"/>
              <a:t>An element can be accessed, inserted or removed by specifying its rank (number of elements preceding it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/>
              <a:t>Main vector operations:</a:t>
            </a:r>
          </a:p>
          <a:p>
            <a:pPr lvl="1"/>
            <a:r>
              <a:rPr lang="en-US" dirty="0"/>
              <a:t>object </a:t>
            </a:r>
            <a:r>
              <a:rPr lang="en-US" dirty="0" err="1"/>
              <a:t>elemAtRank</a:t>
            </a:r>
            <a:r>
              <a:rPr lang="en-US" dirty="0"/>
              <a:t>(integer r): returns the element at rank r without removing it</a:t>
            </a:r>
          </a:p>
          <a:p>
            <a:pPr lvl="1"/>
            <a:r>
              <a:rPr lang="en-US" dirty="0"/>
              <a:t>object </a:t>
            </a:r>
            <a:r>
              <a:rPr lang="en-US" dirty="0" err="1"/>
              <a:t>replaceAtRank</a:t>
            </a:r>
            <a:r>
              <a:rPr lang="en-US" dirty="0"/>
              <a:t>(integer r, object o): replace the element at rank with o and return the old element</a:t>
            </a:r>
          </a:p>
          <a:p>
            <a:pPr lvl="1"/>
            <a:r>
              <a:rPr lang="en-US" dirty="0" err="1"/>
              <a:t>insertAtRank</a:t>
            </a:r>
            <a:r>
              <a:rPr lang="en-US" dirty="0"/>
              <a:t>(integer r, object o): insert a new element o to have rank r</a:t>
            </a:r>
          </a:p>
          <a:p>
            <a:pPr lvl="1"/>
            <a:r>
              <a:rPr lang="en-US" dirty="0"/>
              <a:t>object </a:t>
            </a:r>
            <a:r>
              <a:rPr lang="en-US" dirty="0" err="1"/>
              <a:t>removeAtRank</a:t>
            </a:r>
            <a:r>
              <a:rPr lang="en-US" dirty="0"/>
              <a:t>(integer r): removes and returns the element at rank r</a:t>
            </a:r>
          </a:p>
          <a:p>
            <a:r>
              <a:rPr lang="en-US" dirty="0"/>
              <a:t>Additional operations size() and </a:t>
            </a:r>
            <a:r>
              <a:rPr lang="en-US" dirty="0" err="1"/>
              <a:t>isEmpty</a:t>
            </a:r>
            <a:r>
              <a:rPr lang="en-US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417107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Vector</a:t>
            </a:r>
            <a:r>
              <a:rPr lang="cs-CZ" dirty="0" smtClean="0"/>
              <a:t> </a:t>
            </a:r>
            <a:r>
              <a:rPr lang="cs-CZ" dirty="0"/>
              <a:t>- ADT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An exception is thrown if an incorrect rank is specified (e.g., a negative rank)</a:t>
            </a:r>
          </a:p>
          <a:p>
            <a:r>
              <a:rPr lang="en-US" altLang="cs-CZ" dirty="0"/>
              <a:t>Direct applications</a:t>
            </a:r>
          </a:p>
          <a:p>
            <a:pPr lvl="1"/>
            <a:r>
              <a:rPr lang="en-US" altLang="cs-CZ" dirty="0"/>
              <a:t>Sorted collection of objects (elementary database)</a:t>
            </a:r>
          </a:p>
          <a:p>
            <a:r>
              <a:rPr lang="en-US" altLang="cs-CZ" dirty="0"/>
              <a:t>Indirect applications</a:t>
            </a:r>
          </a:p>
          <a:p>
            <a:pPr lvl="1"/>
            <a:r>
              <a:rPr lang="en-US" altLang="cs-CZ" dirty="0"/>
              <a:t>Auxiliary data structure for algorithms</a:t>
            </a:r>
          </a:p>
          <a:p>
            <a:pPr lvl="1"/>
            <a:r>
              <a:rPr lang="en-US" altLang="cs-CZ" dirty="0"/>
              <a:t>Component of other data structures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21693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Array-based Vector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an array V of size N</a:t>
            </a:r>
          </a:p>
          <a:p>
            <a:r>
              <a:rPr lang="en-US" dirty="0"/>
              <a:t>A variable n keeps track of the size of the vector (number of elements stored)</a:t>
            </a:r>
          </a:p>
          <a:p>
            <a:r>
              <a:rPr lang="en-US" dirty="0"/>
              <a:t>Operation </a:t>
            </a:r>
            <a:r>
              <a:rPr lang="en-US" dirty="0" err="1"/>
              <a:t>elemAtRank</a:t>
            </a:r>
            <a:r>
              <a:rPr lang="en-US" dirty="0"/>
              <a:t>(r) is implemented in O(1) time by returning V[r]</a:t>
            </a:r>
          </a:p>
          <a:p>
            <a:r>
              <a:rPr lang="en-US" dirty="0"/>
              <a:t>In the array based implementation of a Vector</a:t>
            </a:r>
          </a:p>
          <a:p>
            <a:r>
              <a:rPr lang="en-US" dirty="0"/>
              <a:t>The space used by the data structure is O(n)</a:t>
            </a:r>
          </a:p>
          <a:p>
            <a:r>
              <a:rPr lang="en-US" dirty="0"/>
              <a:t>size, </a:t>
            </a:r>
            <a:r>
              <a:rPr lang="en-US" dirty="0" err="1"/>
              <a:t>isEmpty</a:t>
            </a:r>
            <a:r>
              <a:rPr lang="en-US" dirty="0"/>
              <a:t>, </a:t>
            </a:r>
            <a:r>
              <a:rPr lang="en-US" dirty="0" err="1"/>
              <a:t>elemAtRank</a:t>
            </a:r>
            <a:r>
              <a:rPr lang="en-US" dirty="0"/>
              <a:t> and </a:t>
            </a:r>
            <a:r>
              <a:rPr lang="en-US" dirty="0" err="1"/>
              <a:t>replaceAtRank</a:t>
            </a:r>
            <a:r>
              <a:rPr lang="en-US" dirty="0"/>
              <a:t> run in O(1) time</a:t>
            </a:r>
          </a:p>
          <a:p>
            <a:r>
              <a:rPr lang="en-US" dirty="0" err="1"/>
              <a:t>insertAtRank</a:t>
            </a:r>
            <a:r>
              <a:rPr lang="en-US" dirty="0"/>
              <a:t> and </a:t>
            </a:r>
            <a:r>
              <a:rPr lang="en-US" dirty="0" err="1"/>
              <a:t>removeAtRank</a:t>
            </a:r>
            <a:r>
              <a:rPr lang="en-US" dirty="0"/>
              <a:t> run in O(n) time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Rectangle 58"/>
          <p:cNvSpPr>
            <a:spLocks noChangeArrowheads="1"/>
          </p:cNvSpPr>
          <p:nvPr/>
        </p:nvSpPr>
        <p:spPr bwMode="auto">
          <a:xfrm>
            <a:off x="5703060" y="1111139"/>
            <a:ext cx="296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altLang="cs-CZ" b="1" i="1">
                <a:solidFill>
                  <a:schemeClr val="accent2"/>
                </a:solidFill>
                <a:latin typeface="Times New Roman" pitchFamily="18" charset="0"/>
              </a:rPr>
              <a:t>V</a:t>
            </a:r>
            <a:endParaRPr lang="en-US" altLang="cs-CZ" b="1">
              <a:solidFill>
                <a:schemeClr val="accent2"/>
              </a:solidFill>
            </a:endParaRPr>
          </a:p>
        </p:txBody>
      </p:sp>
      <p:sp>
        <p:nvSpPr>
          <p:cNvPr id="5" name="Rectangle 59"/>
          <p:cNvSpPr>
            <a:spLocks noChangeArrowheads="1"/>
          </p:cNvSpPr>
          <p:nvPr/>
        </p:nvSpPr>
        <p:spPr bwMode="auto">
          <a:xfrm>
            <a:off x="6236460" y="1500077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>
                <a:solidFill>
                  <a:schemeClr val="accent2"/>
                </a:solidFill>
                <a:latin typeface="Times New Roman" pitchFamily="18" charset="0"/>
              </a:rPr>
              <a:t>0</a:t>
            </a:r>
            <a:endParaRPr lang="en-US" altLang="cs-CZ">
              <a:solidFill>
                <a:schemeClr val="accent2"/>
              </a:solidFill>
            </a:endParaRPr>
          </a:p>
        </p:txBody>
      </p:sp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6541260" y="1500077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>
                <a:solidFill>
                  <a:schemeClr val="accent2"/>
                </a:solidFill>
                <a:latin typeface="Times New Roman" pitchFamily="18" charset="0"/>
              </a:rPr>
              <a:t>1</a:t>
            </a:r>
            <a:endParaRPr lang="en-US" altLang="cs-CZ">
              <a:solidFill>
                <a:schemeClr val="accent2"/>
              </a:solidFill>
            </a:endParaRPr>
          </a:p>
        </p:txBody>
      </p:sp>
      <p:sp>
        <p:nvSpPr>
          <p:cNvPr id="7" name="Rectangle 61"/>
          <p:cNvSpPr>
            <a:spLocks noChangeArrowheads="1"/>
          </p:cNvSpPr>
          <p:nvPr/>
        </p:nvSpPr>
        <p:spPr bwMode="auto">
          <a:xfrm>
            <a:off x="6846060" y="1500077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>
                <a:solidFill>
                  <a:schemeClr val="accent2"/>
                </a:solidFill>
                <a:latin typeface="Times New Roman" pitchFamily="18" charset="0"/>
              </a:rPr>
              <a:t>2</a:t>
            </a:r>
            <a:endParaRPr lang="en-US" altLang="cs-CZ">
              <a:solidFill>
                <a:schemeClr val="accent2"/>
              </a:solidFill>
            </a:endParaRPr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9513060" y="1500077"/>
            <a:ext cx="2825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altLang="cs-CZ" b="1" i="1">
                <a:solidFill>
                  <a:schemeClr val="accent2"/>
                </a:solidFill>
                <a:latin typeface="Times New Roman" pitchFamily="18" charset="0"/>
              </a:rPr>
              <a:t>n</a:t>
            </a:r>
            <a:endParaRPr lang="en-US" altLang="cs-CZ" b="1">
              <a:solidFill>
                <a:schemeClr val="accent2"/>
              </a:solidFill>
            </a:endParaRPr>
          </a:p>
        </p:txBody>
      </p:sp>
      <p:sp>
        <p:nvSpPr>
          <p:cNvPr id="9" name="Rectangle 82"/>
          <p:cNvSpPr>
            <a:spLocks noChangeArrowheads="1"/>
          </p:cNvSpPr>
          <p:nvPr/>
        </p:nvSpPr>
        <p:spPr bwMode="auto">
          <a:xfrm>
            <a:off x="6160260" y="1187339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10" name="Rectangle 83"/>
          <p:cNvSpPr>
            <a:spLocks noChangeArrowheads="1"/>
          </p:cNvSpPr>
          <p:nvPr/>
        </p:nvSpPr>
        <p:spPr bwMode="auto">
          <a:xfrm>
            <a:off x="6465060" y="1187339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Rectangle 84"/>
          <p:cNvSpPr>
            <a:spLocks noChangeArrowheads="1"/>
          </p:cNvSpPr>
          <p:nvPr/>
        </p:nvSpPr>
        <p:spPr bwMode="auto">
          <a:xfrm>
            <a:off x="6769860" y="1187339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Rectangle 85"/>
          <p:cNvSpPr>
            <a:spLocks noChangeArrowheads="1"/>
          </p:cNvSpPr>
          <p:nvPr/>
        </p:nvSpPr>
        <p:spPr bwMode="auto">
          <a:xfrm>
            <a:off x="7074660" y="1187339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Rectangle 86"/>
          <p:cNvSpPr>
            <a:spLocks noChangeArrowheads="1"/>
          </p:cNvSpPr>
          <p:nvPr/>
        </p:nvSpPr>
        <p:spPr bwMode="auto">
          <a:xfrm>
            <a:off x="7379460" y="1187339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Rectangle 87"/>
          <p:cNvSpPr>
            <a:spLocks noChangeArrowheads="1"/>
          </p:cNvSpPr>
          <p:nvPr/>
        </p:nvSpPr>
        <p:spPr bwMode="auto">
          <a:xfrm>
            <a:off x="7684260" y="1187339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Rectangle 88"/>
          <p:cNvSpPr>
            <a:spLocks noChangeArrowheads="1"/>
          </p:cNvSpPr>
          <p:nvPr/>
        </p:nvSpPr>
        <p:spPr bwMode="auto">
          <a:xfrm>
            <a:off x="7989060" y="1187339"/>
            <a:ext cx="304800" cy="30480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16" name="Rectangle 89"/>
          <p:cNvSpPr>
            <a:spLocks noChangeArrowheads="1"/>
          </p:cNvSpPr>
          <p:nvPr/>
        </p:nvSpPr>
        <p:spPr bwMode="auto">
          <a:xfrm>
            <a:off x="8293860" y="1187339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Rectangle 90"/>
          <p:cNvSpPr>
            <a:spLocks noChangeArrowheads="1"/>
          </p:cNvSpPr>
          <p:nvPr/>
        </p:nvSpPr>
        <p:spPr bwMode="auto">
          <a:xfrm>
            <a:off x="8598660" y="1187339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Rectangle 91"/>
          <p:cNvSpPr>
            <a:spLocks noChangeArrowheads="1"/>
          </p:cNvSpPr>
          <p:nvPr/>
        </p:nvSpPr>
        <p:spPr bwMode="auto">
          <a:xfrm>
            <a:off x="8903460" y="1187339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Rectangle 92"/>
          <p:cNvSpPr>
            <a:spLocks noChangeArrowheads="1"/>
          </p:cNvSpPr>
          <p:nvPr/>
        </p:nvSpPr>
        <p:spPr bwMode="auto">
          <a:xfrm>
            <a:off x="9208260" y="1187339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Rectangle 93"/>
          <p:cNvSpPr>
            <a:spLocks noChangeArrowheads="1"/>
          </p:cNvSpPr>
          <p:nvPr/>
        </p:nvSpPr>
        <p:spPr bwMode="auto">
          <a:xfrm>
            <a:off x="9513060" y="1187339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Rectangle 94"/>
          <p:cNvSpPr>
            <a:spLocks noChangeArrowheads="1"/>
          </p:cNvSpPr>
          <p:nvPr/>
        </p:nvSpPr>
        <p:spPr bwMode="auto">
          <a:xfrm>
            <a:off x="9817860" y="1187339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Rectangle 95"/>
          <p:cNvSpPr>
            <a:spLocks noChangeArrowheads="1"/>
          </p:cNvSpPr>
          <p:nvPr/>
        </p:nvSpPr>
        <p:spPr bwMode="auto">
          <a:xfrm>
            <a:off x="10122660" y="1187339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Rectangle 96"/>
          <p:cNvSpPr>
            <a:spLocks noChangeArrowheads="1"/>
          </p:cNvSpPr>
          <p:nvPr/>
        </p:nvSpPr>
        <p:spPr bwMode="auto">
          <a:xfrm>
            <a:off x="10427460" y="1187339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Rectangle 97"/>
          <p:cNvSpPr>
            <a:spLocks noChangeArrowheads="1"/>
          </p:cNvSpPr>
          <p:nvPr/>
        </p:nvSpPr>
        <p:spPr bwMode="auto">
          <a:xfrm>
            <a:off x="10732260" y="1187339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Rectangle 98"/>
          <p:cNvSpPr>
            <a:spLocks noChangeArrowheads="1"/>
          </p:cNvSpPr>
          <p:nvPr/>
        </p:nvSpPr>
        <p:spPr bwMode="auto">
          <a:xfrm>
            <a:off x="11037060" y="1187339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Rectangle 130"/>
          <p:cNvSpPr>
            <a:spLocks noChangeArrowheads="1"/>
          </p:cNvSpPr>
          <p:nvPr/>
        </p:nvSpPr>
        <p:spPr bwMode="auto">
          <a:xfrm>
            <a:off x="7989060" y="1508014"/>
            <a:ext cx="2825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altLang="cs-CZ" b="1" i="1">
                <a:solidFill>
                  <a:schemeClr val="accent2"/>
                </a:solidFill>
                <a:latin typeface="Times New Roman" pitchFamily="18" charset="0"/>
              </a:rPr>
              <a:t>r</a:t>
            </a:r>
            <a:endParaRPr lang="en-US" altLang="cs-CZ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3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 </a:t>
            </a:r>
            <a:r>
              <a:rPr lang="cs-CZ" dirty="0"/>
              <a:t>– </a:t>
            </a:r>
            <a:r>
              <a:rPr lang="cs-CZ" dirty="0" smtClean="0"/>
              <a:t>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4848"/>
          </a:xfrm>
        </p:spPr>
        <p:txBody>
          <a:bodyPr>
            <a:normAutofit/>
          </a:bodyPr>
          <a:lstStyle/>
          <a:p>
            <a:r>
              <a:rPr lang="en-US" dirty="0"/>
              <a:t>The List ADT models a sequence of positions storing arbitrary objects</a:t>
            </a:r>
          </a:p>
          <a:p>
            <a:r>
              <a:rPr lang="en-US" dirty="0"/>
              <a:t>It establishes a before/after relation between positions</a:t>
            </a:r>
          </a:p>
          <a:p>
            <a:pPr marL="0" indent="0">
              <a:buNone/>
            </a:pPr>
            <a:endParaRPr lang="cs-CZ" b="1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37127" y="2859109"/>
            <a:ext cx="10457644" cy="181588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Generic methods: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size(), </a:t>
            </a:r>
            <a:r>
              <a:rPr lang="en-US" sz="2800" dirty="0" err="1"/>
              <a:t>isEmpty</a:t>
            </a:r>
            <a:r>
              <a:rPr lang="en-US" sz="2800" dirty="0"/>
              <a:t>()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Query methods: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isFirst</a:t>
            </a:r>
            <a:r>
              <a:rPr lang="en-US" sz="2800" dirty="0"/>
              <a:t>(p), </a:t>
            </a:r>
            <a:r>
              <a:rPr lang="en-US" sz="2800" dirty="0" err="1"/>
              <a:t>isLast</a:t>
            </a:r>
            <a:r>
              <a:rPr lang="en-US" sz="2800" dirty="0"/>
              <a:t>(p</a:t>
            </a:r>
            <a:r>
              <a:rPr lang="en-US" sz="2800" dirty="0" smtClean="0"/>
              <a:t>)</a:t>
            </a: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Accessor</a:t>
            </a:r>
            <a:r>
              <a:rPr lang="en-US" sz="2800" dirty="0" smtClean="0"/>
              <a:t> </a:t>
            </a:r>
            <a:r>
              <a:rPr lang="en-US" sz="2800" dirty="0"/>
              <a:t>methods: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first(), last()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before(p), after(p)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36051" y="4669693"/>
            <a:ext cx="10870845" cy="1460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Update </a:t>
            </a:r>
            <a:r>
              <a:rPr lang="cs-CZ" dirty="0" err="1"/>
              <a:t>methods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replaceElement</a:t>
            </a:r>
            <a:r>
              <a:rPr lang="cs-CZ" dirty="0"/>
              <a:t>(p, o), </a:t>
            </a:r>
            <a:r>
              <a:rPr lang="cs-CZ" dirty="0" err="1"/>
              <a:t>swapElements</a:t>
            </a:r>
            <a:r>
              <a:rPr lang="cs-CZ" dirty="0"/>
              <a:t>(p, q</a:t>
            </a:r>
            <a:r>
              <a:rPr lang="cs-CZ" dirty="0" smtClean="0"/>
              <a:t>), </a:t>
            </a:r>
            <a:r>
              <a:rPr lang="cs-CZ" dirty="0" err="1" smtClean="0"/>
              <a:t>insertBefore</a:t>
            </a:r>
            <a:r>
              <a:rPr lang="cs-CZ" dirty="0" smtClean="0"/>
              <a:t>(p</a:t>
            </a:r>
            <a:r>
              <a:rPr lang="cs-CZ" dirty="0"/>
              <a:t>, o), </a:t>
            </a:r>
            <a:r>
              <a:rPr lang="cs-CZ" dirty="0" err="1"/>
              <a:t>insertAfter</a:t>
            </a:r>
            <a:r>
              <a:rPr lang="cs-CZ" dirty="0"/>
              <a:t>(p, o</a:t>
            </a:r>
            <a:r>
              <a:rPr lang="cs-CZ" dirty="0" smtClean="0"/>
              <a:t>), </a:t>
            </a:r>
            <a:r>
              <a:rPr lang="cs-CZ" dirty="0" err="1" smtClean="0"/>
              <a:t>insertFirst</a:t>
            </a:r>
            <a:r>
              <a:rPr lang="cs-CZ" dirty="0" smtClean="0"/>
              <a:t>(o</a:t>
            </a:r>
            <a:r>
              <a:rPr lang="cs-CZ" dirty="0"/>
              <a:t>), </a:t>
            </a:r>
            <a:r>
              <a:rPr lang="cs-CZ" dirty="0" err="1"/>
              <a:t>insertLast</a:t>
            </a:r>
            <a:r>
              <a:rPr lang="cs-CZ" dirty="0"/>
              <a:t>(o</a:t>
            </a:r>
            <a:r>
              <a:rPr lang="cs-CZ" dirty="0" smtClean="0"/>
              <a:t>), </a:t>
            </a:r>
            <a:r>
              <a:rPr lang="cs-CZ" dirty="0" err="1" smtClean="0"/>
              <a:t>remove</a:t>
            </a:r>
            <a:r>
              <a:rPr lang="cs-CZ" dirty="0" smtClean="0"/>
              <a:t>(p</a:t>
            </a:r>
            <a:r>
              <a:rPr lang="cs-CZ" dirty="0"/>
              <a:t>)</a:t>
            </a:r>
            <a:endParaRPr lang="cs-CZ" b="1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94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Single </a:t>
            </a:r>
            <a:r>
              <a:rPr lang="cs-CZ" dirty="0" err="1" smtClean="0"/>
              <a:t>linked</a:t>
            </a:r>
            <a:r>
              <a:rPr lang="cs-CZ" dirty="0" smtClean="0"/>
              <a:t> list 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node stores</a:t>
            </a:r>
          </a:p>
          <a:p>
            <a:pPr lvl="2"/>
            <a:r>
              <a:rPr lang="en-US" dirty="0"/>
              <a:t>element</a:t>
            </a:r>
          </a:p>
          <a:p>
            <a:pPr lvl="2"/>
            <a:r>
              <a:rPr lang="en-US" dirty="0"/>
              <a:t>link to the next node</a:t>
            </a:r>
          </a:p>
          <a:p>
            <a:pPr lvl="1"/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implementation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stack</a:t>
            </a:r>
            <a:r>
              <a:rPr lang="cs-CZ" dirty="0" smtClean="0"/>
              <a:t>  </a:t>
            </a:r>
            <a:r>
              <a:rPr lang="cs-CZ" dirty="0" smtClean="0"/>
              <a:t>(</a:t>
            </a:r>
            <a:r>
              <a:rPr lang="cs-CZ" i="1" dirty="0" smtClean="0"/>
              <a:t>O(n)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r>
              <a:rPr lang="cs-CZ" dirty="0" smtClean="0"/>
              <a:t> , </a:t>
            </a:r>
            <a:r>
              <a:rPr lang="cs-CZ" dirty="0" smtClean="0"/>
              <a:t>O(1)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operation</a:t>
            </a:r>
            <a:r>
              <a:rPr lang="cs-CZ" dirty="0" smtClean="0"/>
              <a:t>) and </a:t>
            </a:r>
            <a:r>
              <a:rPr lang="cs-CZ" dirty="0" err="1" smtClean="0"/>
              <a:t>queue</a:t>
            </a:r>
            <a:r>
              <a:rPr lang="cs-CZ" dirty="0" smtClean="0"/>
              <a:t> (</a:t>
            </a:r>
            <a:r>
              <a:rPr lang="cs-CZ" i="1" dirty="0" smtClean="0"/>
              <a:t>O(n</a:t>
            </a:r>
            <a:r>
              <a:rPr lang="cs-CZ" i="1" dirty="0"/>
              <a:t>) </a:t>
            </a:r>
            <a:r>
              <a:rPr lang="cs-CZ" dirty="0" err="1" smtClean="0"/>
              <a:t>memory</a:t>
            </a:r>
            <a:r>
              <a:rPr lang="cs-CZ" dirty="0" smtClean="0"/>
              <a:t>, </a:t>
            </a:r>
            <a:r>
              <a:rPr lang="cs-CZ" dirty="0"/>
              <a:t>O(1)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operation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Double </a:t>
            </a:r>
            <a:r>
              <a:rPr lang="cs-CZ" dirty="0" err="1" smtClean="0"/>
              <a:t>linked</a:t>
            </a:r>
            <a:r>
              <a:rPr lang="cs-CZ" dirty="0" smtClean="0"/>
              <a:t> list</a:t>
            </a:r>
          </a:p>
          <a:p>
            <a:pPr lvl="1"/>
            <a:r>
              <a:rPr lang="en-US" dirty="0" smtClean="0"/>
              <a:t>Nodes </a:t>
            </a:r>
            <a:r>
              <a:rPr lang="en-US" dirty="0"/>
              <a:t>implement Position and store:</a:t>
            </a:r>
          </a:p>
          <a:p>
            <a:pPr lvl="2"/>
            <a:r>
              <a:rPr lang="en-US" dirty="0"/>
              <a:t>element</a:t>
            </a:r>
          </a:p>
          <a:p>
            <a:pPr lvl="2"/>
            <a:r>
              <a:rPr lang="en-US" dirty="0"/>
              <a:t>link to the previous node</a:t>
            </a:r>
          </a:p>
          <a:p>
            <a:pPr lvl="2"/>
            <a:r>
              <a:rPr lang="en-US" dirty="0"/>
              <a:t>link to the next node</a:t>
            </a:r>
          </a:p>
        </p:txBody>
      </p:sp>
      <p:grpSp>
        <p:nvGrpSpPr>
          <p:cNvPr id="12" name="Skupina 11"/>
          <p:cNvGrpSpPr/>
          <p:nvPr/>
        </p:nvGrpSpPr>
        <p:grpSpPr>
          <a:xfrm>
            <a:off x="8925131" y="979714"/>
            <a:ext cx="2446913" cy="1549914"/>
            <a:chOff x="8349802" y="1371600"/>
            <a:chExt cx="3425678" cy="2169880"/>
          </a:xfrm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8654603" y="16764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" name="Text Box 11"/>
            <p:cNvSpPr txBox="1">
              <a:spLocks noChangeArrowheads="1"/>
            </p:cNvSpPr>
            <p:nvPr/>
          </p:nvSpPr>
          <p:spPr bwMode="auto">
            <a:xfrm>
              <a:off x="10465441" y="2015114"/>
              <a:ext cx="898220" cy="560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err="1" smtClean="0"/>
                <a:t>next</a:t>
              </a:r>
              <a:endParaRPr lang="en-US" altLang="cs-CZ" sz="2000" dirty="0"/>
            </a:p>
          </p:txBody>
        </p:sp>
        <p:sp>
          <p:nvSpPr>
            <p:cNvPr id="6" name="Text Box 12"/>
            <p:cNvSpPr txBox="1">
              <a:spLocks noChangeArrowheads="1"/>
            </p:cNvSpPr>
            <p:nvPr/>
          </p:nvSpPr>
          <p:spPr bwMode="auto">
            <a:xfrm>
              <a:off x="8464664" y="2981326"/>
              <a:ext cx="987899" cy="560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err="1" smtClean="0">
                  <a:solidFill>
                    <a:schemeClr val="tx2"/>
                  </a:solidFill>
                </a:rPr>
                <a:t>elem</a:t>
              </a:r>
              <a:endParaRPr lang="en-US" altLang="cs-CZ" sz="2000" dirty="0">
                <a:solidFill>
                  <a:schemeClr val="tx2"/>
                </a:solidFill>
              </a:endParaRPr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9851183" y="2895600"/>
              <a:ext cx="1086645" cy="560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err="1" smtClean="0"/>
                <a:t>nodel</a:t>
              </a:r>
              <a:endParaRPr lang="en-US" altLang="cs-CZ" sz="2000" dirty="0"/>
            </a:p>
          </p:txBody>
        </p:sp>
        <p:sp>
          <p:nvSpPr>
            <p:cNvPr id="8" name="AutoShape 14"/>
            <p:cNvSpPr>
              <a:spLocks noChangeArrowheads="1"/>
            </p:cNvSpPr>
            <p:nvPr/>
          </p:nvSpPr>
          <p:spPr bwMode="auto">
            <a:xfrm>
              <a:off x="8349802" y="1371600"/>
              <a:ext cx="3425678" cy="21336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Rectangle 17"/>
            <p:cNvSpPr>
              <a:spLocks noChangeArrowheads="1"/>
            </p:cNvSpPr>
            <p:nvPr/>
          </p:nvSpPr>
          <p:spPr bwMode="auto">
            <a:xfrm>
              <a:off x="9264203" y="16764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Line 18"/>
            <p:cNvSpPr>
              <a:spLocks noChangeShapeType="1"/>
            </p:cNvSpPr>
            <p:nvPr/>
          </p:nvSpPr>
          <p:spPr bwMode="auto">
            <a:xfrm>
              <a:off x="8959403" y="1981200"/>
              <a:ext cx="0" cy="91440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" name="Line 19"/>
            <p:cNvSpPr>
              <a:spLocks noChangeShapeType="1"/>
            </p:cNvSpPr>
            <p:nvPr/>
          </p:nvSpPr>
          <p:spPr bwMode="auto">
            <a:xfrm flipV="1">
              <a:off x="9569003" y="1981200"/>
              <a:ext cx="914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24" name="Skupina 23"/>
          <p:cNvGrpSpPr/>
          <p:nvPr/>
        </p:nvGrpSpPr>
        <p:grpSpPr>
          <a:xfrm>
            <a:off x="8925131" y="3925256"/>
            <a:ext cx="2730250" cy="1527398"/>
            <a:chOff x="5325893" y="1600200"/>
            <a:chExt cx="3506519" cy="1961671"/>
          </a:xfrm>
        </p:grpSpPr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6359525" y="2209800"/>
              <a:ext cx="498475" cy="498475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6858000" y="2209800"/>
              <a:ext cx="498475" cy="498475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7356475" y="2209800"/>
              <a:ext cx="498475" cy="498475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6" name="AutoShape 10"/>
            <p:cNvCxnSpPr>
              <a:cxnSpLocks noChangeShapeType="1"/>
            </p:cNvCxnSpPr>
            <p:nvPr/>
          </p:nvCxnSpPr>
          <p:spPr bwMode="auto">
            <a:xfrm rot="10800000">
              <a:off x="5861050" y="2085975"/>
              <a:ext cx="747713" cy="373063"/>
            </a:xfrm>
            <a:prstGeom prst="curvedConnector3">
              <a:avLst>
                <a:gd name="adj1" fmla="val 49894"/>
              </a:avLst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AutoShape 12"/>
            <p:cNvCxnSpPr>
              <a:cxnSpLocks noChangeShapeType="1"/>
            </p:cNvCxnSpPr>
            <p:nvPr/>
          </p:nvCxnSpPr>
          <p:spPr bwMode="auto">
            <a:xfrm flipV="1">
              <a:off x="7605713" y="2085975"/>
              <a:ext cx="747712" cy="373063"/>
            </a:xfrm>
            <a:prstGeom prst="curvedConnector3">
              <a:avLst>
                <a:gd name="adj1" fmla="val 49894"/>
              </a:avLst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AutoShape 13"/>
            <p:cNvCxnSpPr>
              <a:cxnSpLocks noChangeShapeType="1"/>
              <a:endCxn id="21" idx="0"/>
            </p:cNvCxnSpPr>
            <p:nvPr/>
          </p:nvCxnSpPr>
          <p:spPr bwMode="auto">
            <a:xfrm rot="16200000" flipH="1">
              <a:off x="6841728" y="2726132"/>
              <a:ext cx="539752" cy="5561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5698891" y="1689099"/>
              <a:ext cx="832321" cy="5138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err="1" smtClean="0"/>
                <a:t>prev</a:t>
              </a:r>
              <a:endParaRPr lang="en-US" altLang="cs-CZ" sz="2000" dirty="0"/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7631864" y="1689099"/>
              <a:ext cx="824003" cy="5138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err="1" smtClean="0"/>
                <a:t>next</a:t>
              </a:r>
              <a:endParaRPr lang="en-US" altLang="cs-CZ" sz="2000" dirty="0"/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6661248" y="2998788"/>
              <a:ext cx="906271" cy="5138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err="1" smtClean="0">
                  <a:solidFill>
                    <a:schemeClr val="tx2"/>
                  </a:solidFill>
                </a:rPr>
                <a:t>elem</a:t>
              </a:r>
              <a:endParaRPr lang="en-US" altLang="cs-CZ" sz="2000" dirty="0">
                <a:solidFill>
                  <a:schemeClr val="tx2"/>
                </a:solidFill>
              </a:endParaRPr>
            </a:p>
          </p:txBody>
        </p:sp>
        <p:sp>
          <p:nvSpPr>
            <p:cNvPr id="22" name="Text Box 87"/>
            <p:cNvSpPr txBox="1">
              <a:spLocks noChangeArrowheads="1"/>
            </p:cNvSpPr>
            <p:nvPr/>
          </p:nvSpPr>
          <p:spPr bwMode="auto">
            <a:xfrm>
              <a:off x="7832762" y="3048001"/>
              <a:ext cx="920683" cy="5138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smtClean="0"/>
                <a:t>node</a:t>
              </a:r>
              <a:endParaRPr lang="en-US" altLang="cs-CZ" sz="2000" dirty="0"/>
            </a:p>
          </p:txBody>
        </p:sp>
        <p:sp>
          <p:nvSpPr>
            <p:cNvPr id="23" name="AutoShape 88"/>
            <p:cNvSpPr>
              <a:spLocks noChangeArrowheads="1"/>
            </p:cNvSpPr>
            <p:nvPr/>
          </p:nvSpPr>
          <p:spPr bwMode="auto">
            <a:xfrm>
              <a:off x="5325893" y="1600200"/>
              <a:ext cx="3506519" cy="19050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63099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 smtClean="0"/>
              <a:t>Sequence</a:t>
            </a:r>
            <a:r>
              <a:rPr lang="cs-CZ" altLang="cs-CZ" dirty="0" smtClean="0"/>
              <a:t> -</a:t>
            </a:r>
            <a:r>
              <a:rPr lang="en-US" altLang="cs-CZ" dirty="0" smtClean="0"/>
              <a:t> </a:t>
            </a:r>
            <a:r>
              <a:rPr lang="en-US" altLang="cs-CZ" dirty="0"/>
              <a:t>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Sequence ADT is the union of the Vector and List ADTs</a:t>
            </a:r>
          </a:p>
          <a:p>
            <a:r>
              <a:rPr lang="en-US" dirty="0"/>
              <a:t>Elements accessed </a:t>
            </a:r>
            <a:r>
              <a:rPr lang="en-US" dirty="0" smtClean="0"/>
              <a:t>by</a:t>
            </a:r>
            <a:r>
              <a:rPr lang="cs-CZ" dirty="0" smtClean="0"/>
              <a:t> </a:t>
            </a:r>
            <a:r>
              <a:rPr lang="en-US" dirty="0" smtClean="0"/>
              <a:t>Rank</a:t>
            </a:r>
            <a:r>
              <a:rPr lang="en-US" dirty="0"/>
              <a:t>, </a:t>
            </a:r>
            <a:r>
              <a:rPr lang="en-US" dirty="0" smtClean="0"/>
              <a:t>or</a:t>
            </a:r>
            <a:r>
              <a:rPr lang="cs-CZ" dirty="0" smtClean="0"/>
              <a:t> </a:t>
            </a:r>
            <a:r>
              <a:rPr lang="en-US" dirty="0" smtClean="0"/>
              <a:t>Position</a:t>
            </a:r>
            <a:endParaRPr lang="en-US" dirty="0"/>
          </a:p>
          <a:p>
            <a:r>
              <a:rPr lang="cs-CZ" dirty="0" err="1"/>
              <a:t>Generic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size</a:t>
            </a:r>
            <a:r>
              <a:rPr lang="cs-CZ" dirty="0"/>
              <a:t>(), </a:t>
            </a:r>
            <a:r>
              <a:rPr lang="cs-CZ" dirty="0" err="1"/>
              <a:t>isEmpty</a:t>
            </a:r>
            <a:r>
              <a:rPr lang="cs-CZ" dirty="0"/>
              <a:t>()</a:t>
            </a:r>
          </a:p>
          <a:p>
            <a:r>
              <a:rPr lang="pt-BR" dirty="0"/>
              <a:t>Vector-based methods:</a:t>
            </a:r>
          </a:p>
          <a:p>
            <a:pPr lvl="1"/>
            <a:r>
              <a:rPr lang="pt-BR" dirty="0"/>
              <a:t>elemAtRank(r), replaceAtRank(r, o), insertAtRank(r, o), removeAtRank(r)</a:t>
            </a:r>
          </a:p>
          <a:p>
            <a:r>
              <a:rPr lang="cs-CZ" dirty="0"/>
              <a:t>List-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first</a:t>
            </a:r>
            <a:r>
              <a:rPr lang="cs-CZ" dirty="0"/>
              <a:t>(), last(), </a:t>
            </a:r>
            <a:r>
              <a:rPr lang="cs-CZ" dirty="0" err="1"/>
              <a:t>before</a:t>
            </a:r>
            <a:r>
              <a:rPr lang="cs-CZ" dirty="0"/>
              <a:t>(p), </a:t>
            </a:r>
            <a:r>
              <a:rPr lang="cs-CZ" dirty="0" err="1"/>
              <a:t>after</a:t>
            </a:r>
            <a:r>
              <a:rPr lang="cs-CZ" dirty="0"/>
              <a:t>(p), </a:t>
            </a:r>
            <a:r>
              <a:rPr lang="cs-CZ" dirty="0" err="1"/>
              <a:t>replaceElement</a:t>
            </a:r>
            <a:r>
              <a:rPr lang="cs-CZ" dirty="0"/>
              <a:t>(p, o), </a:t>
            </a:r>
            <a:r>
              <a:rPr lang="cs-CZ" dirty="0" err="1"/>
              <a:t>swapElements</a:t>
            </a:r>
            <a:r>
              <a:rPr lang="cs-CZ" dirty="0"/>
              <a:t>(p, q), </a:t>
            </a:r>
            <a:r>
              <a:rPr lang="cs-CZ" dirty="0" err="1"/>
              <a:t>insertBefore</a:t>
            </a:r>
            <a:r>
              <a:rPr lang="cs-CZ" dirty="0"/>
              <a:t>(p, o), </a:t>
            </a:r>
            <a:r>
              <a:rPr lang="cs-CZ" dirty="0" err="1"/>
              <a:t>insertAfter</a:t>
            </a:r>
            <a:r>
              <a:rPr lang="cs-CZ" dirty="0"/>
              <a:t>(p, o), </a:t>
            </a:r>
            <a:r>
              <a:rPr lang="cs-CZ" dirty="0" err="1"/>
              <a:t>insertFirst</a:t>
            </a:r>
            <a:r>
              <a:rPr lang="cs-CZ" dirty="0"/>
              <a:t>(o), </a:t>
            </a:r>
            <a:r>
              <a:rPr lang="cs-CZ" dirty="0" err="1"/>
              <a:t>insertLast</a:t>
            </a:r>
            <a:r>
              <a:rPr lang="cs-CZ" dirty="0"/>
              <a:t>(o), </a:t>
            </a:r>
            <a:r>
              <a:rPr lang="cs-CZ" dirty="0" err="1"/>
              <a:t>remove</a:t>
            </a:r>
            <a:r>
              <a:rPr lang="cs-CZ" dirty="0"/>
              <a:t>(p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697014" y="2794714"/>
            <a:ext cx="40259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/>
              <a:t>Bridge</a:t>
            </a:r>
            <a:r>
              <a:rPr lang="cs-CZ" sz="2800" dirty="0"/>
              <a:t> </a:t>
            </a:r>
            <a:r>
              <a:rPr lang="cs-CZ" sz="2800" dirty="0" err="1"/>
              <a:t>methods</a:t>
            </a:r>
            <a:r>
              <a:rPr lang="cs-CZ" sz="2800" dirty="0"/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err="1"/>
              <a:t>atRank</a:t>
            </a:r>
            <a:r>
              <a:rPr lang="cs-CZ" sz="2800" dirty="0"/>
              <a:t>(r), </a:t>
            </a:r>
            <a:r>
              <a:rPr lang="cs-CZ" sz="2800" dirty="0" err="1"/>
              <a:t>rankOf</a:t>
            </a:r>
            <a:r>
              <a:rPr lang="cs-CZ" sz="2800" dirty="0"/>
              <a:t>(p)</a:t>
            </a:r>
          </a:p>
        </p:txBody>
      </p:sp>
    </p:spTree>
    <p:extLst>
      <p:ext uri="{BB962C8B-B14F-4D97-AF65-F5344CB8AC3E}">
        <p14:creationId xmlns:p14="http://schemas.microsoft.com/office/powerpoint/2010/main" val="76166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Sequence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Sequence ADT is a basic, general-purpose, data structure for storing an ordered collection of elements</a:t>
            </a:r>
          </a:p>
          <a:p>
            <a:r>
              <a:rPr lang="en-US" dirty="0"/>
              <a:t>Direct applications:</a:t>
            </a:r>
          </a:p>
          <a:p>
            <a:pPr lvl="1"/>
            <a:r>
              <a:rPr lang="en-US" dirty="0"/>
              <a:t>Generic replacement for stack, queue, vector, or list</a:t>
            </a:r>
          </a:p>
          <a:p>
            <a:pPr lvl="1"/>
            <a:r>
              <a:rPr lang="en-US" dirty="0"/>
              <a:t>small database (e.g., address book)</a:t>
            </a:r>
          </a:p>
          <a:p>
            <a:r>
              <a:rPr lang="en-US" dirty="0"/>
              <a:t>Indirect applications:</a:t>
            </a:r>
          </a:p>
          <a:p>
            <a:pPr lvl="1"/>
            <a:r>
              <a:rPr lang="en-US" dirty="0"/>
              <a:t>Building block of more complex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145870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532</Words>
  <Application>Microsoft Office PowerPoint</Application>
  <PresentationFormat>Vlastní</PresentationFormat>
  <Paragraphs>80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Vectors, Lists and Sequences</vt:lpstr>
      <vt:lpstr>Vector -ADT</vt:lpstr>
      <vt:lpstr>Vector - ADT</vt:lpstr>
      <vt:lpstr>Array-based Vector</vt:lpstr>
      <vt:lpstr>List – ADT</vt:lpstr>
      <vt:lpstr>List</vt:lpstr>
      <vt:lpstr>Sequence - ADT</vt:lpstr>
      <vt:lpstr>Sequence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22</cp:revision>
  <dcterms:created xsi:type="dcterms:W3CDTF">2017-05-10T10:51:34Z</dcterms:created>
  <dcterms:modified xsi:type="dcterms:W3CDTF">2017-06-29T09:05:25Z</dcterms:modified>
</cp:coreProperties>
</file>