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r>
              <a:rPr lang="cs-CZ" dirty="0" smtClean="0"/>
              <a:t> </a:t>
            </a:r>
            <a:r>
              <a:rPr lang="en-US" dirty="0" smtClean="0"/>
              <a:t>and</a:t>
            </a:r>
            <a:r>
              <a:rPr lang="cs-CZ" dirty="0" smtClean="0"/>
              <a:t> </a:t>
            </a:r>
            <a:r>
              <a:rPr lang="en-US" dirty="0" smtClean="0"/>
              <a:t>stacks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smtClean="0"/>
              <a:t>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stores arbitrary objects</a:t>
            </a:r>
          </a:p>
          <a:p>
            <a:r>
              <a:rPr lang="en-US" altLang="cs-CZ" dirty="0"/>
              <a:t>Insertions and deletions follow the </a:t>
            </a:r>
            <a:r>
              <a:rPr lang="cs-CZ" dirty="0" smtClean="0"/>
              <a:t>LIFO </a:t>
            </a:r>
            <a:r>
              <a:rPr lang="cs-CZ" dirty="0" smtClean="0"/>
              <a:t>(Last In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)</a:t>
            </a:r>
            <a:r>
              <a:rPr lang="en-US" dirty="0" smtClean="0"/>
              <a:t> scheme</a:t>
            </a:r>
            <a:endParaRPr lang="cs-CZ" dirty="0" smtClean="0"/>
          </a:p>
          <a:p>
            <a:r>
              <a:rPr lang="en-US" altLang="cs-CZ" dirty="0"/>
              <a:t>Think of a spring-loaded plate dispenser</a:t>
            </a:r>
          </a:p>
          <a:p>
            <a:r>
              <a:rPr lang="en-US" altLang="cs-CZ" dirty="0"/>
              <a:t>Main stack operations </a:t>
            </a:r>
            <a:endParaRPr lang="en-US" altLang="cs-CZ" dirty="0" smtClean="0"/>
          </a:p>
          <a:p>
            <a:pPr marL="457200" lvl="1" indent="0">
              <a:buNone/>
            </a:pPr>
            <a:r>
              <a:rPr lang="cs-CZ" b="1" dirty="0" err="1" smtClean="0"/>
              <a:t>push</a:t>
            </a:r>
            <a:r>
              <a:rPr lang="cs-CZ" b="1" dirty="0" smtClean="0"/>
              <a:t>(</a:t>
            </a:r>
            <a:r>
              <a:rPr lang="cs-CZ" b="1" dirty="0" err="1" smtClean="0"/>
              <a:t>object</a:t>
            </a:r>
            <a:r>
              <a:rPr lang="cs-CZ" b="1" dirty="0" smtClean="0"/>
              <a:t>)</a:t>
            </a:r>
            <a:r>
              <a:rPr lang="cs-CZ" dirty="0" smtClean="0"/>
              <a:t>	</a:t>
            </a:r>
            <a:endParaRPr lang="en-US" dirty="0" smtClean="0"/>
          </a:p>
          <a:p>
            <a:pPr marL="457200" lvl="1" indent="0">
              <a:buNone/>
            </a:pPr>
            <a:r>
              <a:rPr lang="cs-CZ" b="1" dirty="0" smtClean="0"/>
              <a:t>pop(</a:t>
            </a:r>
            <a:r>
              <a:rPr lang="cs-CZ" b="1" dirty="0" err="1" smtClean="0"/>
              <a:t>object</a:t>
            </a:r>
            <a:r>
              <a:rPr lang="cs-CZ" b="1" dirty="0" smtClean="0"/>
              <a:t>)	</a:t>
            </a:r>
            <a:endParaRPr lang="en-US" b="1" dirty="0" smtClean="0"/>
          </a:p>
          <a:p>
            <a:r>
              <a:rPr lang="en-US" altLang="cs-CZ" dirty="0"/>
              <a:t>Auxiliary stack operations:</a:t>
            </a:r>
          </a:p>
          <a:p>
            <a:pPr marL="457200" lvl="1" indent="0">
              <a:buNone/>
            </a:pPr>
            <a:r>
              <a:rPr lang="cs-CZ" b="1" dirty="0" err="1" smtClean="0"/>
              <a:t>object</a:t>
            </a:r>
            <a:r>
              <a:rPr lang="cs-CZ" b="1" dirty="0" smtClean="0"/>
              <a:t> </a:t>
            </a:r>
            <a:r>
              <a:rPr lang="cs-CZ" b="1" dirty="0" smtClean="0"/>
              <a:t>top()	</a:t>
            </a:r>
            <a:r>
              <a:rPr lang="cs-CZ" b="1" dirty="0" err="1" smtClean="0"/>
              <a:t>integer</a:t>
            </a:r>
            <a:r>
              <a:rPr lang="cs-CZ" b="1" dirty="0" smtClean="0"/>
              <a:t> </a:t>
            </a:r>
            <a:r>
              <a:rPr lang="cs-CZ" b="1" dirty="0" err="1" smtClean="0"/>
              <a:t>size</a:t>
            </a:r>
            <a:r>
              <a:rPr lang="cs-CZ" b="1" dirty="0" smtClean="0"/>
              <a:t>()		</a:t>
            </a:r>
            <a:r>
              <a:rPr lang="cs-CZ" b="1" dirty="0" err="1" smtClean="0"/>
              <a:t>boolean</a:t>
            </a:r>
            <a:r>
              <a:rPr lang="cs-CZ" b="1" dirty="0" smtClean="0"/>
              <a:t> </a:t>
            </a:r>
            <a:r>
              <a:rPr lang="cs-CZ" b="1" dirty="0" err="1" smtClean="0"/>
              <a:t>isEmpty</a:t>
            </a:r>
            <a:r>
              <a:rPr lang="cs-CZ" b="1" dirty="0" smtClean="0"/>
              <a:t>()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64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Exception</a:t>
            </a:r>
            <a:endParaRPr lang="cs-CZ" dirty="0" smtClean="0"/>
          </a:p>
          <a:p>
            <a:pPr lvl="1"/>
            <a:r>
              <a:rPr lang="cs-CZ" dirty="0" err="1" smtClean="0"/>
              <a:t>EmptyStackException</a:t>
            </a:r>
            <a:r>
              <a:rPr lang="cs-CZ" dirty="0" smtClean="0"/>
              <a:t> </a:t>
            </a:r>
            <a:r>
              <a:rPr lang="cs-CZ" dirty="0" smtClean="0"/>
              <a:t>–</a:t>
            </a:r>
            <a:r>
              <a:rPr lang="cs-CZ" i="1" dirty="0" smtClean="0"/>
              <a:t>pop</a:t>
            </a:r>
            <a:r>
              <a:rPr lang="cs-CZ" dirty="0" smtClean="0"/>
              <a:t> a</a:t>
            </a:r>
            <a:r>
              <a:rPr lang="en-US" dirty="0" err="1" smtClean="0"/>
              <a:t>nd</a:t>
            </a:r>
            <a:r>
              <a:rPr lang="cs-CZ" dirty="0" smtClean="0"/>
              <a:t> </a:t>
            </a:r>
            <a:r>
              <a:rPr lang="cs-CZ" i="1" dirty="0" smtClean="0"/>
              <a:t>top</a:t>
            </a:r>
            <a:r>
              <a:rPr lang="cs-CZ" dirty="0" smtClean="0"/>
              <a:t> </a:t>
            </a:r>
            <a:r>
              <a:rPr lang="en-US" dirty="0" smtClean="0"/>
              <a:t>on empty stack</a:t>
            </a:r>
            <a:endParaRPr lang="cs-CZ" dirty="0" smtClean="0"/>
          </a:p>
          <a:p>
            <a:r>
              <a:rPr lang="en-US" altLang="cs-CZ" dirty="0"/>
              <a:t>Direct applications</a:t>
            </a:r>
          </a:p>
          <a:p>
            <a:pPr lvl="1"/>
            <a:r>
              <a:rPr lang="en-US" altLang="cs-CZ" dirty="0"/>
              <a:t>Page-visited history in a Web browser</a:t>
            </a:r>
          </a:p>
          <a:p>
            <a:pPr lvl="1"/>
            <a:r>
              <a:rPr lang="en-US" altLang="cs-CZ" dirty="0"/>
              <a:t>Undo sequence in a text editor</a:t>
            </a:r>
          </a:p>
          <a:p>
            <a:pPr lvl="1"/>
            <a:r>
              <a:rPr lang="en-US" altLang="cs-CZ" dirty="0"/>
              <a:t>Chain of method calls in the Java Virtual Machine</a:t>
            </a:r>
          </a:p>
          <a:p>
            <a:r>
              <a:rPr lang="en-US" altLang="cs-CZ" dirty="0"/>
              <a:t>Indirect applications</a:t>
            </a:r>
          </a:p>
          <a:p>
            <a:pPr lvl="1"/>
            <a:r>
              <a:rPr lang="en-US" altLang="cs-CZ" dirty="0"/>
              <a:t>Auxiliary data structure for algorithms</a:t>
            </a:r>
          </a:p>
          <a:p>
            <a:pPr lvl="1"/>
            <a:r>
              <a:rPr lang="en-US" altLang="cs-CZ" dirty="0"/>
              <a:t>Component of other data structures</a:t>
            </a:r>
            <a:endParaRPr lang="en-US" alt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Array-based Stack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A simple way of implementing the Stack ADT uses an array</a:t>
            </a:r>
          </a:p>
          <a:p>
            <a:r>
              <a:rPr lang="en-US" altLang="cs-CZ" dirty="0"/>
              <a:t>We add elements from left to right</a:t>
            </a:r>
          </a:p>
          <a:p>
            <a:r>
              <a:rPr lang="en-US" altLang="cs-CZ" dirty="0"/>
              <a:t>A variable keeps track of the  index of the top element </a:t>
            </a:r>
            <a:endParaRPr lang="en-US" alt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reeform 7"/>
          <p:cNvSpPr>
            <a:spLocks/>
          </p:cNvSpPr>
          <p:nvPr/>
        </p:nvSpPr>
        <p:spPr bwMode="auto">
          <a:xfrm>
            <a:off x="4986699" y="5141845"/>
            <a:ext cx="1509713" cy="379413"/>
          </a:xfrm>
          <a:custGeom>
            <a:avLst/>
            <a:gdLst>
              <a:gd name="T0" fmla="*/ 951 w 951"/>
              <a:gd name="T1" fmla="*/ 239 h 239"/>
              <a:gd name="T2" fmla="*/ 951 w 951"/>
              <a:gd name="T3" fmla="*/ 0 h 239"/>
              <a:gd name="T4" fmla="*/ 0 w 951"/>
              <a:gd name="T5" fmla="*/ 0 h 239"/>
              <a:gd name="T6" fmla="*/ 24 w 951"/>
              <a:gd name="T7" fmla="*/ 103 h 239"/>
              <a:gd name="T8" fmla="*/ 104 w 951"/>
              <a:gd name="T9" fmla="*/ 143 h 239"/>
              <a:gd name="T10" fmla="*/ 120 w 951"/>
              <a:gd name="T11" fmla="*/ 239 h 239"/>
              <a:gd name="T12" fmla="*/ 951 w 951"/>
              <a:gd name="T13" fmla="*/ 239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51" h="239">
                <a:moveTo>
                  <a:pt x="951" y="239"/>
                </a:moveTo>
                <a:lnTo>
                  <a:pt x="951" y="0"/>
                </a:lnTo>
                <a:lnTo>
                  <a:pt x="0" y="0"/>
                </a:lnTo>
                <a:lnTo>
                  <a:pt x="24" y="103"/>
                </a:lnTo>
                <a:lnTo>
                  <a:pt x="104" y="143"/>
                </a:lnTo>
                <a:lnTo>
                  <a:pt x="120" y="239"/>
                </a:lnTo>
                <a:lnTo>
                  <a:pt x="951" y="23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1176699" y="5141845"/>
            <a:ext cx="2982913" cy="379413"/>
          </a:xfrm>
          <a:custGeom>
            <a:avLst/>
            <a:gdLst>
              <a:gd name="T0" fmla="*/ 0 w 1879"/>
              <a:gd name="T1" fmla="*/ 0 h 239"/>
              <a:gd name="T2" fmla="*/ 0 w 1879"/>
              <a:gd name="T3" fmla="*/ 239 h 239"/>
              <a:gd name="T4" fmla="*/ 1879 w 1879"/>
              <a:gd name="T5" fmla="*/ 239 h 239"/>
              <a:gd name="T6" fmla="*/ 1863 w 1879"/>
              <a:gd name="T7" fmla="*/ 135 h 239"/>
              <a:gd name="T8" fmla="*/ 1783 w 1879"/>
              <a:gd name="T9" fmla="*/ 79 h 239"/>
              <a:gd name="T10" fmla="*/ 1767 w 1879"/>
              <a:gd name="T11" fmla="*/ 0 h 239"/>
              <a:gd name="T12" fmla="*/ 0 w 1879"/>
              <a:gd name="T13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79" h="239">
                <a:moveTo>
                  <a:pt x="0" y="0"/>
                </a:moveTo>
                <a:lnTo>
                  <a:pt x="0" y="239"/>
                </a:lnTo>
                <a:lnTo>
                  <a:pt x="1879" y="239"/>
                </a:lnTo>
                <a:lnTo>
                  <a:pt x="1863" y="135"/>
                </a:lnTo>
                <a:lnTo>
                  <a:pt x="1783" y="79"/>
                </a:lnTo>
                <a:lnTo>
                  <a:pt x="17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981812" y="5129145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63999" y="5129145"/>
            <a:ext cx="2817813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63999" y="5141845"/>
            <a:ext cx="25400" cy="3921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159612" y="5508558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176699" y="5508558"/>
            <a:ext cx="2982913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985112" y="5129145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997812" y="5129145"/>
            <a:ext cx="2640012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612424" y="5141845"/>
            <a:ext cx="25400" cy="3921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150212" y="5508558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162912" y="5508558"/>
            <a:ext cx="2462212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57699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557699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57699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938699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938699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938699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0801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0801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080112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6991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6991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699112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2319699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319699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319699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4611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34611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461112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6075724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6075724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075724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38421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8421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842112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56963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6963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5696312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53153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53153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5315312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6469424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6469424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469424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850424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850424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6850424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7231424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7" name="Rectangle 57"/>
          <p:cNvSpPr>
            <a:spLocks noChangeArrowheads="1"/>
          </p:cNvSpPr>
          <p:nvPr/>
        </p:nvSpPr>
        <p:spPr bwMode="auto">
          <a:xfrm>
            <a:off x="7231424" y="5141845"/>
            <a:ext cx="25400" cy="379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8" name="Rectangle 58"/>
          <p:cNvSpPr>
            <a:spLocks noChangeArrowheads="1"/>
          </p:cNvSpPr>
          <p:nvPr/>
        </p:nvSpPr>
        <p:spPr bwMode="auto">
          <a:xfrm>
            <a:off x="719499" y="5179945"/>
            <a:ext cx="296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altLang="cs-CZ" b="1" i="1">
                <a:solidFill>
                  <a:schemeClr val="accent2"/>
                </a:solidFill>
                <a:latin typeface="Times New Roman" pitchFamily="18" charset="0"/>
              </a:rPr>
              <a:t>S</a:t>
            </a:r>
            <a:endParaRPr lang="en-US" altLang="cs-CZ" b="1">
              <a:solidFill>
                <a:schemeClr val="accent2"/>
              </a:solidFill>
            </a:endParaRPr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1290999" y="552284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>
                <a:solidFill>
                  <a:schemeClr val="accent2"/>
                </a:solidFill>
                <a:latin typeface="Times New Roman" pitchFamily="18" charset="0"/>
              </a:rPr>
              <a:t>0</a:t>
            </a:r>
            <a:endParaRPr lang="en-US" altLang="cs-CZ">
              <a:solidFill>
                <a:schemeClr val="accent2"/>
              </a:solidFill>
            </a:endParaRPr>
          </a:p>
        </p:txBody>
      </p:sp>
      <p:sp>
        <p:nvSpPr>
          <p:cNvPr id="60" name="Rectangle 60"/>
          <p:cNvSpPr>
            <a:spLocks noChangeArrowheads="1"/>
          </p:cNvSpPr>
          <p:nvPr/>
        </p:nvSpPr>
        <p:spPr bwMode="auto">
          <a:xfrm>
            <a:off x="1697399" y="552284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>
                <a:solidFill>
                  <a:schemeClr val="accent2"/>
                </a:solidFill>
                <a:latin typeface="Times New Roman" pitchFamily="18" charset="0"/>
              </a:rPr>
              <a:t>1</a:t>
            </a:r>
            <a:endParaRPr lang="en-US" altLang="cs-CZ">
              <a:solidFill>
                <a:schemeClr val="accent2"/>
              </a:solidFill>
            </a:endParaRPr>
          </a:p>
        </p:txBody>
      </p:sp>
      <p:sp>
        <p:nvSpPr>
          <p:cNvPr id="61" name="Rectangle 61"/>
          <p:cNvSpPr>
            <a:spLocks noChangeArrowheads="1"/>
          </p:cNvSpPr>
          <p:nvPr/>
        </p:nvSpPr>
        <p:spPr bwMode="auto">
          <a:xfrm>
            <a:off x="2078399" y="5522845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>
                <a:solidFill>
                  <a:schemeClr val="accent2"/>
                </a:solidFill>
                <a:latin typeface="Times New Roman" pitchFamily="18" charset="0"/>
              </a:rPr>
              <a:t>2</a:t>
            </a:r>
            <a:endParaRPr lang="en-US" altLang="cs-CZ">
              <a:solidFill>
                <a:schemeClr val="accent2"/>
              </a:solidFill>
            </a:endParaRPr>
          </a:p>
        </p:txBody>
      </p:sp>
      <p:sp>
        <p:nvSpPr>
          <p:cNvPr id="62" name="Rectangle 65"/>
          <p:cNvSpPr>
            <a:spLocks noChangeArrowheads="1"/>
          </p:cNvSpPr>
          <p:nvPr/>
        </p:nvSpPr>
        <p:spPr bwMode="auto">
          <a:xfrm>
            <a:off x="6155099" y="5524433"/>
            <a:ext cx="2825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altLang="cs-CZ" b="1" i="1">
                <a:solidFill>
                  <a:schemeClr val="accent2"/>
                </a:solidFill>
                <a:latin typeface="Times New Roman" pitchFamily="18" charset="0"/>
              </a:rPr>
              <a:t>t</a:t>
            </a:r>
            <a:endParaRPr lang="en-US" altLang="cs-CZ" b="1">
              <a:solidFill>
                <a:schemeClr val="accent2"/>
              </a:solidFill>
            </a:endParaRPr>
          </a:p>
        </p:txBody>
      </p:sp>
      <p:sp>
        <p:nvSpPr>
          <p:cNvPr id="63" name="Rectangle 66"/>
          <p:cNvSpPr>
            <a:spLocks noChangeArrowheads="1"/>
          </p:cNvSpPr>
          <p:nvPr/>
        </p:nvSpPr>
        <p:spPr bwMode="auto">
          <a:xfrm>
            <a:off x="39691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4" name="Freeform 67"/>
          <p:cNvSpPr>
            <a:spLocks/>
          </p:cNvSpPr>
          <p:nvPr/>
        </p:nvSpPr>
        <p:spPr bwMode="auto">
          <a:xfrm>
            <a:off x="3969112" y="5141845"/>
            <a:ext cx="101600" cy="201613"/>
          </a:xfrm>
          <a:custGeom>
            <a:avLst/>
            <a:gdLst>
              <a:gd name="T0" fmla="*/ 16 w 64"/>
              <a:gd name="T1" fmla="*/ 0 h 127"/>
              <a:gd name="T2" fmla="*/ 32 w 64"/>
              <a:gd name="T3" fmla="*/ 71 h 127"/>
              <a:gd name="T4" fmla="*/ 32 w 64"/>
              <a:gd name="T5" fmla="*/ 71 h 127"/>
              <a:gd name="T6" fmla="*/ 32 w 64"/>
              <a:gd name="T7" fmla="*/ 71 h 127"/>
              <a:gd name="T8" fmla="*/ 40 w 64"/>
              <a:gd name="T9" fmla="*/ 95 h 127"/>
              <a:gd name="T10" fmla="*/ 40 w 64"/>
              <a:gd name="T11" fmla="*/ 95 h 127"/>
              <a:gd name="T12" fmla="*/ 40 w 64"/>
              <a:gd name="T13" fmla="*/ 95 h 127"/>
              <a:gd name="T14" fmla="*/ 64 w 64"/>
              <a:gd name="T15" fmla="*/ 119 h 127"/>
              <a:gd name="T16" fmla="*/ 64 w 64"/>
              <a:gd name="T17" fmla="*/ 111 h 127"/>
              <a:gd name="T18" fmla="*/ 56 w 64"/>
              <a:gd name="T19" fmla="*/ 127 h 127"/>
              <a:gd name="T20" fmla="*/ 56 w 64"/>
              <a:gd name="T21" fmla="*/ 127 h 127"/>
              <a:gd name="T22" fmla="*/ 32 w 64"/>
              <a:gd name="T23" fmla="*/ 103 h 127"/>
              <a:gd name="T24" fmla="*/ 32 w 64"/>
              <a:gd name="T25" fmla="*/ 103 h 127"/>
              <a:gd name="T26" fmla="*/ 24 w 64"/>
              <a:gd name="T27" fmla="*/ 103 h 127"/>
              <a:gd name="T28" fmla="*/ 16 w 64"/>
              <a:gd name="T29" fmla="*/ 79 h 127"/>
              <a:gd name="T30" fmla="*/ 16 w 64"/>
              <a:gd name="T31" fmla="*/ 79 h 127"/>
              <a:gd name="T32" fmla="*/ 16 w 64"/>
              <a:gd name="T33" fmla="*/ 71 h 127"/>
              <a:gd name="T34" fmla="*/ 0 w 64"/>
              <a:gd name="T35" fmla="*/ 0 h 127"/>
              <a:gd name="T36" fmla="*/ 16 w 64"/>
              <a:gd name="T3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" h="127">
                <a:moveTo>
                  <a:pt x="16" y="0"/>
                </a:moveTo>
                <a:lnTo>
                  <a:pt x="32" y="71"/>
                </a:lnTo>
                <a:lnTo>
                  <a:pt x="32" y="71"/>
                </a:lnTo>
                <a:lnTo>
                  <a:pt x="32" y="71"/>
                </a:lnTo>
                <a:lnTo>
                  <a:pt x="40" y="95"/>
                </a:lnTo>
                <a:lnTo>
                  <a:pt x="40" y="95"/>
                </a:lnTo>
                <a:lnTo>
                  <a:pt x="40" y="95"/>
                </a:lnTo>
                <a:lnTo>
                  <a:pt x="64" y="119"/>
                </a:lnTo>
                <a:lnTo>
                  <a:pt x="64" y="111"/>
                </a:lnTo>
                <a:lnTo>
                  <a:pt x="56" y="127"/>
                </a:lnTo>
                <a:lnTo>
                  <a:pt x="56" y="127"/>
                </a:lnTo>
                <a:lnTo>
                  <a:pt x="32" y="103"/>
                </a:lnTo>
                <a:lnTo>
                  <a:pt x="32" y="103"/>
                </a:lnTo>
                <a:lnTo>
                  <a:pt x="24" y="103"/>
                </a:lnTo>
                <a:lnTo>
                  <a:pt x="16" y="79"/>
                </a:lnTo>
                <a:lnTo>
                  <a:pt x="16" y="79"/>
                </a:lnTo>
                <a:lnTo>
                  <a:pt x="16" y="71"/>
                </a:lnTo>
                <a:lnTo>
                  <a:pt x="0" y="0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" name="Freeform 68"/>
          <p:cNvSpPr>
            <a:spLocks/>
          </p:cNvSpPr>
          <p:nvPr/>
        </p:nvSpPr>
        <p:spPr bwMode="auto">
          <a:xfrm>
            <a:off x="4058012" y="5318058"/>
            <a:ext cx="101600" cy="63500"/>
          </a:xfrm>
          <a:custGeom>
            <a:avLst/>
            <a:gdLst>
              <a:gd name="T0" fmla="*/ 8 w 64"/>
              <a:gd name="T1" fmla="*/ 0 h 40"/>
              <a:gd name="T2" fmla="*/ 64 w 64"/>
              <a:gd name="T3" fmla="*/ 24 h 40"/>
              <a:gd name="T4" fmla="*/ 64 w 64"/>
              <a:gd name="T5" fmla="*/ 32 h 40"/>
              <a:gd name="T6" fmla="*/ 48 w 64"/>
              <a:gd name="T7" fmla="*/ 32 h 40"/>
              <a:gd name="T8" fmla="*/ 56 w 64"/>
              <a:gd name="T9" fmla="*/ 40 h 40"/>
              <a:gd name="T10" fmla="*/ 0 w 64"/>
              <a:gd name="T11" fmla="*/ 16 h 40"/>
              <a:gd name="T12" fmla="*/ 8 w 64"/>
              <a:gd name="T13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4" h="40">
                <a:moveTo>
                  <a:pt x="8" y="0"/>
                </a:moveTo>
                <a:lnTo>
                  <a:pt x="64" y="24"/>
                </a:lnTo>
                <a:lnTo>
                  <a:pt x="64" y="32"/>
                </a:lnTo>
                <a:lnTo>
                  <a:pt x="48" y="32"/>
                </a:lnTo>
                <a:lnTo>
                  <a:pt x="56" y="40"/>
                </a:lnTo>
                <a:lnTo>
                  <a:pt x="0" y="16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" name="Rectangle 69"/>
          <p:cNvSpPr>
            <a:spLocks noChangeArrowheads="1"/>
          </p:cNvSpPr>
          <p:nvPr/>
        </p:nvSpPr>
        <p:spPr bwMode="auto">
          <a:xfrm>
            <a:off x="41596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" name="Freeform 70"/>
          <p:cNvSpPr>
            <a:spLocks/>
          </p:cNvSpPr>
          <p:nvPr/>
        </p:nvSpPr>
        <p:spPr bwMode="auto">
          <a:xfrm>
            <a:off x="4134212" y="5368858"/>
            <a:ext cx="50800" cy="152400"/>
          </a:xfrm>
          <a:custGeom>
            <a:avLst/>
            <a:gdLst>
              <a:gd name="T0" fmla="*/ 16 w 32"/>
              <a:gd name="T1" fmla="*/ 0 h 96"/>
              <a:gd name="T2" fmla="*/ 0 w 32"/>
              <a:gd name="T3" fmla="*/ 0 h 96"/>
              <a:gd name="T4" fmla="*/ 16 w 32"/>
              <a:gd name="T5" fmla="*/ 96 h 96"/>
              <a:gd name="T6" fmla="*/ 32 w 32"/>
              <a:gd name="T7" fmla="*/ 96 h 96"/>
              <a:gd name="T8" fmla="*/ 16 w 32"/>
              <a:gd name="T9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96">
                <a:moveTo>
                  <a:pt x="16" y="0"/>
                </a:moveTo>
                <a:lnTo>
                  <a:pt x="0" y="0"/>
                </a:lnTo>
                <a:lnTo>
                  <a:pt x="16" y="96"/>
                </a:lnTo>
                <a:lnTo>
                  <a:pt x="32" y="96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4959712" y="5129145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9" name="Freeform 72"/>
          <p:cNvSpPr>
            <a:spLocks/>
          </p:cNvSpPr>
          <p:nvPr/>
        </p:nvSpPr>
        <p:spPr bwMode="auto">
          <a:xfrm>
            <a:off x="4959712" y="5141845"/>
            <a:ext cx="101600" cy="201613"/>
          </a:xfrm>
          <a:custGeom>
            <a:avLst/>
            <a:gdLst>
              <a:gd name="T0" fmla="*/ 16 w 64"/>
              <a:gd name="T1" fmla="*/ 0 h 127"/>
              <a:gd name="T2" fmla="*/ 24 w 64"/>
              <a:gd name="T3" fmla="*/ 71 h 127"/>
              <a:gd name="T4" fmla="*/ 24 w 64"/>
              <a:gd name="T5" fmla="*/ 71 h 127"/>
              <a:gd name="T6" fmla="*/ 24 w 64"/>
              <a:gd name="T7" fmla="*/ 71 h 127"/>
              <a:gd name="T8" fmla="*/ 40 w 64"/>
              <a:gd name="T9" fmla="*/ 95 h 127"/>
              <a:gd name="T10" fmla="*/ 40 w 64"/>
              <a:gd name="T11" fmla="*/ 95 h 127"/>
              <a:gd name="T12" fmla="*/ 40 w 64"/>
              <a:gd name="T13" fmla="*/ 95 h 127"/>
              <a:gd name="T14" fmla="*/ 64 w 64"/>
              <a:gd name="T15" fmla="*/ 119 h 127"/>
              <a:gd name="T16" fmla="*/ 64 w 64"/>
              <a:gd name="T17" fmla="*/ 111 h 127"/>
              <a:gd name="T18" fmla="*/ 56 w 64"/>
              <a:gd name="T19" fmla="*/ 127 h 127"/>
              <a:gd name="T20" fmla="*/ 56 w 64"/>
              <a:gd name="T21" fmla="*/ 127 h 127"/>
              <a:gd name="T22" fmla="*/ 32 w 64"/>
              <a:gd name="T23" fmla="*/ 103 h 127"/>
              <a:gd name="T24" fmla="*/ 32 w 64"/>
              <a:gd name="T25" fmla="*/ 103 h 127"/>
              <a:gd name="T26" fmla="*/ 24 w 64"/>
              <a:gd name="T27" fmla="*/ 103 h 127"/>
              <a:gd name="T28" fmla="*/ 8 w 64"/>
              <a:gd name="T29" fmla="*/ 79 h 127"/>
              <a:gd name="T30" fmla="*/ 8 w 64"/>
              <a:gd name="T31" fmla="*/ 79 h 127"/>
              <a:gd name="T32" fmla="*/ 8 w 64"/>
              <a:gd name="T33" fmla="*/ 71 h 127"/>
              <a:gd name="T34" fmla="*/ 0 w 64"/>
              <a:gd name="T35" fmla="*/ 0 h 127"/>
              <a:gd name="T36" fmla="*/ 16 w 64"/>
              <a:gd name="T3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" h="127">
                <a:moveTo>
                  <a:pt x="16" y="0"/>
                </a:moveTo>
                <a:lnTo>
                  <a:pt x="24" y="71"/>
                </a:lnTo>
                <a:lnTo>
                  <a:pt x="24" y="71"/>
                </a:lnTo>
                <a:lnTo>
                  <a:pt x="24" y="71"/>
                </a:lnTo>
                <a:lnTo>
                  <a:pt x="40" y="95"/>
                </a:lnTo>
                <a:lnTo>
                  <a:pt x="40" y="95"/>
                </a:lnTo>
                <a:lnTo>
                  <a:pt x="40" y="95"/>
                </a:lnTo>
                <a:lnTo>
                  <a:pt x="64" y="119"/>
                </a:lnTo>
                <a:lnTo>
                  <a:pt x="64" y="111"/>
                </a:lnTo>
                <a:lnTo>
                  <a:pt x="56" y="127"/>
                </a:lnTo>
                <a:lnTo>
                  <a:pt x="56" y="127"/>
                </a:lnTo>
                <a:lnTo>
                  <a:pt x="32" y="103"/>
                </a:lnTo>
                <a:lnTo>
                  <a:pt x="32" y="103"/>
                </a:lnTo>
                <a:lnTo>
                  <a:pt x="24" y="103"/>
                </a:lnTo>
                <a:lnTo>
                  <a:pt x="8" y="79"/>
                </a:lnTo>
                <a:lnTo>
                  <a:pt x="8" y="79"/>
                </a:lnTo>
                <a:lnTo>
                  <a:pt x="8" y="71"/>
                </a:lnTo>
                <a:lnTo>
                  <a:pt x="0" y="0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0" name="Freeform 73"/>
          <p:cNvSpPr>
            <a:spLocks/>
          </p:cNvSpPr>
          <p:nvPr/>
        </p:nvSpPr>
        <p:spPr bwMode="auto">
          <a:xfrm>
            <a:off x="5048612" y="5318058"/>
            <a:ext cx="101600" cy="63500"/>
          </a:xfrm>
          <a:custGeom>
            <a:avLst/>
            <a:gdLst>
              <a:gd name="T0" fmla="*/ 8 w 64"/>
              <a:gd name="T1" fmla="*/ 0 h 40"/>
              <a:gd name="T2" fmla="*/ 64 w 64"/>
              <a:gd name="T3" fmla="*/ 24 h 40"/>
              <a:gd name="T4" fmla="*/ 64 w 64"/>
              <a:gd name="T5" fmla="*/ 32 h 40"/>
              <a:gd name="T6" fmla="*/ 48 w 64"/>
              <a:gd name="T7" fmla="*/ 32 h 40"/>
              <a:gd name="T8" fmla="*/ 56 w 64"/>
              <a:gd name="T9" fmla="*/ 40 h 40"/>
              <a:gd name="T10" fmla="*/ 0 w 64"/>
              <a:gd name="T11" fmla="*/ 16 h 40"/>
              <a:gd name="T12" fmla="*/ 8 w 64"/>
              <a:gd name="T13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4" h="40">
                <a:moveTo>
                  <a:pt x="8" y="0"/>
                </a:moveTo>
                <a:lnTo>
                  <a:pt x="64" y="24"/>
                </a:lnTo>
                <a:lnTo>
                  <a:pt x="64" y="32"/>
                </a:lnTo>
                <a:lnTo>
                  <a:pt x="48" y="32"/>
                </a:lnTo>
                <a:lnTo>
                  <a:pt x="56" y="40"/>
                </a:lnTo>
                <a:lnTo>
                  <a:pt x="0" y="16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" name="Rectangle 74"/>
          <p:cNvSpPr>
            <a:spLocks noChangeArrowheads="1"/>
          </p:cNvSpPr>
          <p:nvPr/>
        </p:nvSpPr>
        <p:spPr bwMode="auto">
          <a:xfrm>
            <a:off x="5150212" y="552125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2" name="Freeform 75"/>
          <p:cNvSpPr>
            <a:spLocks/>
          </p:cNvSpPr>
          <p:nvPr/>
        </p:nvSpPr>
        <p:spPr bwMode="auto">
          <a:xfrm>
            <a:off x="5124812" y="5368858"/>
            <a:ext cx="50800" cy="152400"/>
          </a:xfrm>
          <a:custGeom>
            <a:avLst/>
            <a:gdLst>
              <a:gd name="T0" fmla="*/ 16 w 32"/>
              <a:gd name="T1" fmla="*/ 0 h 96"/>
              <a:gd name="T2" fmla="*/ 0 w 32"/>
              <a:gd name="T3" fmla="*/ 0 h 96"/>
              <a:gd name="T4" fmla="*/ 16 w 32"/>
              <a:gd name="T5" fmla="*/ 96 h 96"/>
              <a:gd name="T6" fmla="*/ 32 w 32"/>
              <a:gd name="T7" fmla="*/ 96 h 96"/>
              <a:gd name="T8" fmla="*/ 16 w 32"/>
              <a:gd name="T9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96">
                <a:moveTo>
                  <a:pt x="16" y="0"/>
                </a:moveTo>
                <a:lnTo>
                  <a:pt x="0" y="0"/>
                </a:lnTo>
                <a:lnTo>
                  <a:pt x="16" y="96"/>
                </a:lnTo>
                <a:lnTo>
                  <a:pt x="32" y="96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4413612" y="5014845"/>
            <a:ext cx="30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 b="1">
                <a:latin typeface="Times New Roman" pitchFamily="18" charset="0"/>
              </a:rPr>
              <a:t>…</a:t>
            </a:r>
          </a:p>
        </p:txBody>
      </p:sp>
      <p:sp>
        <p:nvSpPr>
          <p:cNvPr id="74" name="Text Box 78"/>
          <p:cNvSpPr txBox="1">
            <a:spLocks noChangeArrowheads="1"/>
          </p:cNvSpPr>
          <p:nvPr/>
        </p:nvSpPr>
        <p:spPr bwMode="auto">
          <a:xfrm>
            <a:off x="719499" y="3492322"/>
            <a:ext cx="2361526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b="1" dirty="0">
                <a:solidFill>
                  <a:srgbClr val="000000"/>
                </a:solidFill>
              </a:rPr>
              <a:t>Algorithm</a:t>
            </a:r>
            <a:r>
              <a:rPr lang="en-US" altLang="cs-CZ" dirty="0"/>
              <a:t> </a:t>
            </a:r>
            <a:r>
              <a:rPr lang="en-US" altLang="cs-CZ" b="1" i="1" dirty="0">
                <a:solidFill>
                  <a:schemeClr val="tx2"/>
                </a:solidFill>
              </a:rPr>
              <a:t>size</a:t>
            </a:r>
            <a:r>
              <a:rPr lang="en-US" altLang="cs-CZ" dirty="0">
                <a:solidFill>
                  <a:schemeClr val="tx2"/>
                </a:solidFill>
              </a:rPr>
              <a:t>()</a:t>
            </a:r>
          </a:p>
          <a:p>
            <a:r>
              <a:rPr lang="en-US" altLang="cs-CZ" dirty="0">
                <a:solidFill>
                  <a:schemeClr val="accent2"/>
                </a:solidFill>
              </a:rPr>
              <a:t>	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return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t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 +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1</a:t>
            </a:r>
          </a:p>
          <a:p>
            <a:endParaRPr lang="en-US" altLang="cs-CZ" b="1" dirty="0">
              <a:solidFill>
                <a:schemeClr val="tx2"/>
              </a:solidFill>
            </a:endParaRPr>
          </a:p>
        </p:txBody>
      </p:sp>
      <p:sp>
        <p:nvSpPr>
          <p:cNvPr id="75" name="Text Box 78"/>
          <p:cNvSpPr txBox="1">
            <a:spLocks noChangeArrowheads="1"/>
          </p:cNvSpPr>
          <p:nvPr/>
        </p:nvSpPr>
        <p:spPr bwMode="auto">
          <a:xfrm>
            <a:off x="7700649" y="3246919"/>
            <a:ext cx="4419600" cy="230832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b="1" dirty="0" smtClean="0">
                <a:solidFill>
                  <a:srgbClr val="000000"/>
                </a:solidFill>
              </a:rPr>
              <a:t>Algorithm</a:t>
            </a:r>
            <a:r>
              <a:rPr lang="en-US" altLang="cs-CZ" dirty="0" smtClean="0"/>
              <a:t> </a:t>
            </a:r>
            <a:r>
              <a:rPr lang="en-US" altLang="cs-CZ" b="1" i="1" dirty="0">
                <a:solidFill>
                  <a:schemeClr val="tx2"/>
                </a:solidFill>
              </a:rPr>
              <a:t>pop</a:t>
            </a:r>
            <a:r>
              <a:rPr lang="en-US" altLang="cs-CZ" dirty="0">
                <a:solidFill>
                  <a:schemeClr val="tx2"/>
                </a:solidFill>
              </a:rPr>
              <a:t>()</a:t>
            </a:r>
          </a:p>
          <a:p>
            <a:r>
              <a:rPr lang="en-US" altLang="cs-CZ" dirty="0">
                <a:sym typeface="Symbol" pitchFamily="18" charset="2"/>
              </a:rPr>
              <a:t>	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if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isEmpty</a:t>
            </a:r>
            <a:r>
              <a:rPr lang="en-US" altLang="cs-CZ" dirty="0">
                <a:solidFill>
                  <a:schemeClr val="accent2"/>
                </a:solidFill>
              </a:rPr>
              <a:t>()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then</a:t>
            </a:r>
          </a:p>
          <a:p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		throw 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EmptyStackException</a:t>
            </a:r>
            <a:endParaRPr lang="en-US" altLang="cs-CZ" b="1" dirty="0">
              <a:solidFill>
                <a:srgbClr val="000000"/>
              </a:solidFill>
              <a:sym typeface="Symbol" pitchFamily="18" charset="2"/>
            </a:endParaRPr>
          </a:p>
          <a:p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	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else </a:t>
            </a:r>
            <a:r>
              <a:rPr lang="en-US" altLang="cs-CZ" dirty="0">
                <a:sym typeface="Symbol" pitchFamily="18" charset="2"/>
              </a:rPr>
              <a:t> </a:t>
            </a:r>
            <a:endParaRPr lang="en-US" altLang="cs-CZ" dirty="0"/>
          </a:p>
          <a:p>
            <a:r>
              <a:rPr lang="en-US" altLang="cs-CZ" dirty="0">
                <a:solidFill>
                  <a:schemeClr val="accent2"/>
                </a:solidFill>
              </a:rPr>
              <a:t>		</a:t>
            </a:r>
            <a:r>
              <a:rPr lang="en-US" altLang="cs-CZ" b="1" i="1" dirty="0">
                <a:solidFill>
                  <a:schemeClr val="accent2"/>
                </a:solidFill>
              </a:rPr>
              <a:t>t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t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 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1</a:t>
            </a:r>
          </a:p>
          <a:p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		return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S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t 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+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1]</a:t>
            </a:r>
          </a:p>
        </p:txBody>
      </p:sp>
    </p:spTree>
    <p:extLst>
      <p:ext uri="{BB962C8B-B14F-4D97-AF65-F5344CB8AC3E}">
        <p14:creationId xmlns:p14="http://schemas.microsoft.com/office/powerpoint/2010/main" val="130416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Array-based </a:t>
            </a:r>
            <a:r>
              <a:rPr lang="en-US" altLang="cs-CZ" dirty="0" smtClean="0"/>
              <a:t>Stack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Performance</a:t>
            </a:r>
          </a:p>
          <a:p>
            <a:pPr lvl="1"/>
            <a:r>
              <a:rPr lang="en-US" altLang="cs-CZ" dirty="0"/>
              <a:t>Let </a:t>
            </a:r>
            <a:r>
              <a:rPr lang="en-US" altLang="cs-CZ" b="1" i="1" dirty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dirty="0"/>
              <a:t> be the number of elements in the stack</a:t>
            </a:r>
          </a:p>
          <a:p>
            <a:pPr lvl="1"/>
            <a:r>
              <a:rPr lang="en-US" altLang="cs-CZ" dirty="0"/>
              <a:t>The space used is </a:t>
            </a:r>
            <a:r>
              <a:rPr lang="en-US" altLang="cs-CZ" b="1" i="1" dirty="0">
                <a:latin typeface="Times New Roman" pitchFamily="18" charset="0"/>
                <a:sym typeface="Symbol" pitchFamily="18" charset="2"/>
              </a:rPr>
              <a:t>O</a:t>
            </a:r>
            <a:r>
              <a:rPr lang="en-US" altLang="cs-CZ" dirty="0">
                <a:latin typeface="Times New Roman" pitchFamily="18" charset="0"/>
                <a:sym typeface="Symbol" pitchFamily="18" charset="2"/>
              </a:rPr>
              <a:t>(</a:t>
            </a:r>
            <a:r>
              <a:rPr lang="en-US" altLang="cs-CZ" b="1" i="1" dirty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cs-CZ" dirty="0">
                <a:latin typeface="Times New Roman" pitchFamily="18" charset="0"/>
                <a:sym typeface="Symbol" pitchFamily="18" charset="2"/>
              </a:rPr>
              <a:t>)</a:t>
            </a:r>
            <a:endParaRPr lang="en-US" altLang="cs-CZ" dirty="0"/>
          </a:p>
          <a:p>
            <a:pPr lvl="1"/>
            <a:r>
              <a:rPr lang="en-US" altLang="cs-CZ" dirty="0"/>
              <a:t>Each operation runs in time </a:t>
            </a:r>
            <a:r>
              <a:rPr lang="en-US" altLang="cs-CZ" b="1" i="1" dirty="0">
                <a:latin typeface="Times New Roman" pitchFamily="18" charset="0"/>
                <a:sym typeface="Symbol" pitchFamily="18" charset="2"/>
              </a:rPr>
              <a:t>O</a:t>
            </a:r>
            <a:r>
              <a:rPr lang="en-US" altLang="cs-CZ" dirty="0">
                <a:latin typeface="Times New Roman" pitchFamily="18" charset="0"/>
                <a:sym typeface="Symbol" pitchFamily="18" charset="2"/>
              </a:rPr>
              <a:t>(1)</a:t>
            </a:r>
          </a:p>
          <a:p>
            <a:r>
              <a:rPr lang="en-US" altLang="cs-CZ" dirty="0"/>
              <a:t>Limitations</a:t>
            </a:r>
          </a:p>
          <a:p>
            <a:pPr lvl="1"/>
            <a:r>
              <a:rPr lang="en-US" altLang="cs-CZ" dirty="0"/>
              <a:t>The maximum size of the stack must be defined a priori and cannot be changed</a:t>
            </a:r>
          </a:p>
          <a:p>
            <a:pPr lvl="1"/>
            <a:r>
              <a:rPr lang="en-US" altLang="cs-CZ" dirty="0"/>
              <a:t>Trying to push a new element into a full stack causes an implementation-specific exception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40140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Queue ADT stores arbitrary objects</a:t>
            </a:r>
          </a:p>
          <a:p>
            <a:r>
              <a:rPr lang="en-US" altLang="cs-CZ" dirty="0"/>
              <a:t>Insertions and deletions follow the first-in first-out scheme</a:t>
            </a:r>
          </a:p>
          <a:p>
            <a:r>
              <a:rPr lang="en-US" dirty="0"/>
              <a:t>Main queue operations:</a:t>
            </a:r>
          </a:p>
          <a:p>
            <a:pPr lvl="1"/>
            <a:r>
              <a:rPr lang="en-US" dirty="0" err="1"/>
              <a:t>enqueue</a:t>
            </a:r>
            <a:r>
              <a:rPr lang="en-US" dirty="0"/>
              <a:t>(object): inserts an element at the end of the queue</a:t>
            </a:r>
          </a:p>
          <a:p>
            <a:pPr lvl="1"/>
            <a:r>
              <a:rPr lang="en-US" dirty="0"/>
              <a:t>object </a:t>
            </a:r>
            <a:r>
              <a:rPr lang="en-US" dirty="0" err="1"/>
              <a:t>dequeue</a:t>
            </a:r>
            <a:r>
              <a:rPr lang="en-US" dirty="0"/>
              <a:t>(): removes and returns the element at the front of the queue</a:t>
            </a:r>
          </a:p>
          <a:p>
            <a:r>
              <a:rPr lang="en-US" dirty="0"/>
              <a:t>Auxiliary queue operations:</a:t>
            </a:r>
          </a:p>
          <a:p>
            <a:pPr lvl="1"/>
            <a:r>
              <a:rPr lang="en-US" dirty="0"/>
              <a:t>object front(): returns the element at the front without removing it</a:t>
            </a:r>
          </a:p>
          <a:p>
            <a:pPr lvl="1"/>
            <a:r>
              <a:rPr lang="en-US" dirty="0"/>
              <a:t>integer size(): returns the number of elements stored</a:t>
            </a:r>
          </a:p>
          <a:p>
            <a:pPr lvl="1"/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(): indicates whether no elements are stored</a:t>
            </a:r>
          </a:p>
        </p:txBody>
      </p:sp>
    </p:spTree>
    <p:extLst>
      <p:ext uri="{BB962C8B-B14F-4D97-AF65-F5344CB8AC3E}">
        <p14:creationId xmlns:p14="http://schemas.microsoft.com/office/powerpoint/2010/main" val="211364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</a:t>
            </a:r>
          </a:p>
          <a:p>
            <a:pPr lvl="1"/>
            <a:r>
              <a:rPr lang="en-US" dirty="0"/>
              <a:t>Attempting the execution of </a:t>
            </a:r>
            <a:r>
              <a:rPr lang="en-US" dirty="0" err="1"/>
              <a:t>dequeue</a:t>
            </a:r>
            <a:r>
              <a:rPr lang="en-US" dirty="0"/>
              <a:t> or front on an empty queue throws an </a:t>
            </a:r>
            <a:r>
              <a:rPr lang="en-US" dirty="0" err="1"/>
              <a:t>EmptyQueueException</a:t>
            </a:r>
            <a:endParaRPr lang="en-US" dirty="0"/>
          </a:p>
          <a:p>
            <a:r>
              <a:rPr lang="en-US" dirty="0"/>
              <a:t>Direct applications</a:t>
            </a:r>
          </a:p>
          <a:p>
            <a:pPr lvl="1"/>
            <a:r>
              <a:rPr lang="en-US" dirty="0"/>
              <a:t>Waiting lists, bureaucracy</a:t>
            </a:r>
          </a:p>
          <a:p>
            <a:pPr lvl="1"/>
            <a:r>
              <a:rPr lang="en-US" dirty="0"/>
              <a:t>Access to shared resources (e.g., printer)</a:t>
            </a:r>
          </a:p>
          <a:p>
            <a:pPr lvl="1"/>
            <a:r>
              <a:rPr lang="en-US" dirty="0"/>
              <a:t>Multiprogramming</a:t>
            </a:r>
          </a:p>
          <a:p>
            <a:r>
              <a:rPr lang="en-US" dirty="0"/>
              <a:t>Indirect applications</a:t>
            </a:r>
          </a:p>
          <a:p>
            <a:pPr lvl="1"/>
            <a:r>
              <a:rPr lang="en-US" dirty="0"/>
              <a:t>Auxiliary data structure for algorithms</a:t>
            </a:r>
          </a:p>
          <a:p>
            <a:pPr lvl="1"/>
            <a:r>
              <a:rPr lang="en-US" dirty="0"/>
              <a:t>Component of other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121988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Array-based Queue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an array of size N in a circular fashion</a:t>
            </a:r>
          </a:p>
          <a:p>
            <a:r>
              <a:rPr lang="en-US" dirty="0"/>
              <a:t>Two variables keep track of the front and rear</a:t>
            </a:r>
          </a:p>
          <a:p>
            <a:pPr lvl="1"/>
            <a:r>
              <a:rPr lang="en-US" dirty="0"/>
              <a:t>f 	index of the front element</a:t>
            </a:r>
          </a:p>
          <a:p>
            <a:pPr lvl="1"/>
            <a:r>
              <a:rPr lang="en-US" dirty="0"/>
              <a:t>r	index immediately past the rear element</a:t>
            </a:r>
          </a:p>
          <a:p>
            <a:r>
              <a:rPr lang="en-US" dirty="0"/>
              <a:t>Array location r is kept empty</a:t>
            </a:r>
          </a:p>
        </p:txBody>
      </p:sp>
      <p:grpSp>
        <p:nvGrpSpPr>
          <p:cNvPr id="4" name="Group 128"/>
          <p:cNvGrpSpPr>
            <a:grpSpLocks/>
          </p:cNvGrpSpPr>
          <p:nvPr/>
        </p:nvGrpSpPr>
        <p:grpSpPr bwMode="auto">
          <a:xfrm>
            <a:off x="6073775" y="3629026"/>
            <a:ext cx="5638800" cy="754062"/>
            <a:chOff x="960" y="2597"/>
            <a:chExt cx="3552" cy="475"/>
          </a:xfrm>
        </p:grpSpPr>
        <p:sp>
          <p:nvSpPr>
            <p:cNvPr id="5" name="Rectangle 58"/>
            <p:cNvSpPr>
              <a:spLocks noChangeArrowheads="1"/>
            </p:cNvSpPr>
            <p:nvPr/>
          </p:nvSpPr>
          <p:spPr bwMode="auto">
            <a:xfrm>
              <a:off x="960" y="2597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cs-CZ" b="1" i="1">
                  <a:solidFill>
                    <a:schemeClr val="accent2"/>
                  </a:solidFill>
                  <a:latin typeface="Times New Roman" pitchFamily="18" charset="0"/>
                </a:rPr>
                <a:t>Q</a:t>
              </a:r>
              <a:endParaRPr lang="en-US" altLang="cs-CZ" b="1">
                <a:solidFill>
                  <a:schemeClr val="accent2"/>
                </a:solidFill>
              </a:endParaRPr>
            </a:p>
          </p:txBody>
        </p:sp>
        <p:sp>
          <p:nvSpPr>
            <p:cNvPr id="6" name="Rectangle 59"/>
            <p:cNvSpPr>
              <a:spLocks noChangeArrowheads="1"/>
            </p:cNvSpPr>
            <p:nvPr/>
          </p:nvSpPr>
          <p:spPr bwMode="auto">
            <a:xfrm>
              <a:off x="1296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cs-CZ">
                  <a:solidFill>
                    <a:schemeClr val="accent2"/>
                  </a:solidFill>
                  <a:latin typeface="Times New Roman" pitchFamily="18" charset="0"/>
                </a:rPr>
                <a:t>0</a:t>
              </a:r>
              <a:endParaRPr lang="en-US" altLang="cs-CZ">
                <a:solidFill>
                  <a:schemeClr val="accent2"/>
                </a:solidFill>
              </a:endParaRPr>
            </a:p>
          </p:txBody>
        </p:sp>
        <p:sp>
          <p:nvSpPr>
            <p:cNvPr id="7" name="Rectangle 60"/>
            <p:cNvSpPr>
              <a:spLocks noChangeArrowheads="1"/>
            </p:cNvSpPr>
            <p:nvPr/>
          </p:nvSpPr>
          <p:spPr bwMode="auto">
            <a:xfrm>
              <a:off x="1488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cs-CZ">
                  <a:solidFill>
                    <a:schemeClr val="accent2"/>
                  </a:solidFill>
                  <a:latin typeface="Times New Roman" pitchFamily="18" charset="0"/>
                </a:rPr>
                <a:t>1</a:t>
              </a:r>
              <a:endParaRPr lang="en-US" altLang="cs-CZ">
                <a:solidFill>
                  <a:schemeClr val="accent2"/>
                </a:solidFill>
              </a:endParaRPr>
            </a:p>
          </p:txBody>
        </p:sp>
        <p:sp>
          <p:nvSpPr>
            <p:cNvPr id="8" name="Rectangle 61"/>
            <p:cNvSpPr>
              <a:spLocks noChangeArrowheads="1"/>
            </p:cNvSpPr>
            <p:nvPr/>
          </p:nvSpPr>
          <p:spPr bwMode="auto">
            <a:xfrm>
              <a:off x="1680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cs-CZ">
                  <a:solidFill>
                    <a:schemeClr val="accent2"/>
                  </a:solidFill>
                  <a:latin typeface="Times New Roman" pitchFamily="18" charset="0"/>
                </a:rPr>
                <a:t>2</a:t>
              </a:r>
              <a:endParaRPr lang="en-US" altLang="cs-CZ">
                <a:solidFill>
                  <a:schemeClr val="accent2"/>
                </a:solidFill>
              </a:endParaRPr>
            </a:p>
          </p:txBody>
        </p:sp>
        <p:sp>
          <p:nvSpPr>
            <p:cNvPr id="9" name="Rectangle 65"/>
            <p:cNvSpPr>
              <a:spLocks noChangeArrowheads="1"/>
            </p:cNvSpPr>
            <p:nvPr/>
          </p:nvSpPr>
          <p:spPr bwMode="auto">
            <a:xfrm>
              <a:off x="3936" y="2842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cs-CZ" b="1" i="1">
                  <a:solidFill>
                    <a:schemeClr val="accent2"/>
                  </a:solidFill>
                  <a:latin typeface="Times New Roman" pitchFamily="18" charset="0"/>
                </a:rPr>
                <a:t>r</a:t>
              </a:r>
              <a:endParaRPr lang="en-US" altLang="cs-CZ" b="1">
                <a:solidFill>
                  <a:schemeClr val="accent2"/>
                </a:solidFill>
              </a:endParaRPr>
            </a:p>
          </p:txBody>
        </p:sp>
        <p:sp>
          <p:nvSpPr>
            <p:cNvPr id="10" name="Rectangle 80"/>
            <p:cNvSpPr>
              <a:spLocks noChangeArrowheads="1"/>
            </p:cNvSpPr>
            <p:nvPr/>
          </p:nvSpPr>
          <p:spPr bwMode="auto">
            <a:xfrm>
              <a:off x="2016" y="2842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cs-CZ" b="1" i="1">
                  <a:solidFill>
                    <a:schemeClr val="accent2"/>
                  </a:solidFill>
                  <a:latin typeface="Times New Roman" pitchFamily="18" charset="0"/>
                </a:rPr>
                <a:t>f</a:t>
              </a:r>
              <a:endParaRPr lang="en-US" altLang="cs-CZ" b="1">
                <a:solidFill>
                  <a:schemeClr val="accent2"/>
                </a:solidFill>
              </a:endParaRPr>
            </a:p>
          </p:txBody>
        </p:sp>
        <p:sp>
          <p:nvSpPr>
            <p:cNvPr id="11" name="Rectangle 82"/>
            <p:cNvSpPr>
              <a:spLocks noChangeArrowheads="1"/>
            </p:cNvSpPr>
            <p:nvPr/>
          </p:nvSpPr>
          <p:spPr bwMode="auto">
            <a:xfrm>
              <a:off x="124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12" name="Rectangle 83"/>
            <p:cNvSpPr>
              <a:spLocks noChangeArrowheads="1"/>
            </p:cNvSpPr>
            <p:nvPr/>
          </p:nvSpPr>
          <p:spPr bwMode="auto">
            <a:xfrm>
              <a:off x="144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" name="Rectangle 84"/>
            <p:cNvSpPr>
              <a:spLocks noChangeArrowheads="1"/>
            </p:cNvSpPr>
            <p:nvPr/>
          </p:nvSpPr>
          <p:spPr bwMode="auto">
            <a:xfrm>
              <a:off x="1632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Rectangle 85"/>
            <p:cNvSpPr>
              <a:spLocks noChangeArrowheads="1"/>
            </p:cNvSpPr>
            <p:nvPr/>
          </p:nvSpPr>
          <p:spPr bwMode="auto">
            <a:xfrm>
              <a:off x="1824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Rectangle 86"/>
            <p:cNvSpPr>
              <a:spLocks noChangeArrowheads="1"/>
            </p:cNvSpPr>
            <p:nvPr/>
          </p:nvSpPr>
          <p:spPr bwMode="auto">
            <a:xfrm>
              <a:off x="201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Rectangle 87"/>
            <p:cNvSpPr>
              <a:spLocks noChangeArrowheads="1"/>
            </p:cNvSpPr>
            <p:nvPr/>
          </p:nvSpPr>
          <p:spPr bwMode="auto">
            <a:xfrm>
              <a:off x="220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Rectangle 88"/>
            <p:cNvSpPr>
              <a:spLocks noChangeArrowheads="1"/>
            </p:cNvSpPr>
            <p:nvPr/>
          </p:nvSpPr>
          <p:spPr bwMode="auto">
            <a:xfrm>
              <a:off x="240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Rectangle 89"/>
            <p:cNvSpPr>
              <a:spLocks noChangeArrowheads="1"/>
            </p:cNvSpPr>
            <p:nvPr/>
          </p:nvSpPr>
          <p:spPr bwMode="auto">
            <a:xfrm>
              <a:off x="259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Rectangle 90"/>
            <p:cNvSpPr>
              <a:spLocks noChangeArrowheads="1"/>
            </p:cNvSpPr>
            <p:nvPr/>
          </p:nvSpPr>
          <p:spPr bwMode="auto">
            <a:xfrm>
              <a:off x="278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Rectangle 91"/>
            <p:cNvSpPr>
              <a:spLocks noChangeArrowheads="1"/>
            </p:cNvSpPr>
            <p:nvPr/>
          </p:nvSpPr>
          <p:spPr bwMode="auto">
            <a:xfrm>
              <a:off x="297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Rectangle 92"/>
            <p:cNvSpPr>
              <a:spLocks noChangeArrowheads="1"/>
            </p:cNvSpPr>
            <p:nvPr/>
          </p:nvSpPr>
          <p:spPr bwMode="auto">
            <a:xfrm>
              <a:off x="316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Rectangle 93"/>
            <p:cNvSpPr>
              <a:spLocks noChangeArrowheads="1"/>
            </p:cNvSpPr>
            <p:nvPr/>
          </p:nvSpPr>
          <p:spPr bwMode="auto">
            <a:xfrm>
              <a:off x="336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Rectangle 94"/>
            <p:cNvSpPr>
              <a:spLocks noChangeArrowheads="1"/>
            </p:cNvSpPr>
            <p:nvPr/>
          </p:nvSpPr>
          <p:spPr bwMode="auto">
            <a:xfrm>
              <a:off x="355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Rectangle 95"/>
            <p:cNvSpPr>
              <a:spLocks noChangeArrowheads="1"/>
            </p:cNvSpPr>
            <p:nvPr/>
          </p:nvSpPr>
          <p:spPr bwMode="auto">
            <a:xfrm>
              <a:off x="374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Rectangle 96"/>
            <p:cNvSpPr>
              <a:spLocks noChangeArrowheads="1"/>
            </p:cNvSpPr>
            <p:nvPr/>
          </p:nvSpPr>
          <p:spPr bwMode="auto">
            <a:xfrm>
              <a:off x="3936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Rectangle 97"/>
            <p:cNvSpPr>
              <a:spLocks noChangeArrowheads="1"/>
            </p:cNvSpPr>
            <p:nvPr/>
          </p:nvSpPr>
          <p:spPr bwMode="auto">
            <a:xfrm>
              <a:off x="412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" name="Rectangle 98"/>
            <p:cNvSpPr>
              <a:spLocks noChangeArrowheads="1"/>
            </p:cNvSpPr>
            <p:nvPr/>
          </p:nvSpPr>
          <p:spPr bwMode="auto">
            <a:xfrm>
              <a:off x="432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8" name="Text Box 99"/>
          <p:cNvSpPr txBox="1">
            <a:spLocks noChangeArrowheads="1"/>
          </p:cNvSpPr>
          <p:nvPr/>
        </p:nvSpPr>
        <p:spPr bwMode="auto">
          <a:xfrm>
            <a:off x="7800821" y="3171826"/>
            <a:ext cx="21863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cs-CZ" dirty="0" smtClean="0"/>
              <a:t>Normal configuration</a:t>
            </a:r>
            <a:endParaRPr lang="en-US" altLang="cs-CZ" dirty="0"/>
          </a:p>
        </p:txBody>
      </p:sp>
      <p:grpSp>
        <p:nvGrpSpPr>
          <p:cNvPr id="29" name="Group 126"/>
          <p:cNvGrpSpPr>
            <a:grpSpLocks/>
          </p:cNvGrpSpPr>
          <p:nvPr/>
        </p:nvGrpSpPr>
        <p:grpSpPr bwMode="auto">
          <a:xfrm>
            <a:off x="6073775" y="5076826"/>
            <a:ext cx="5638800" cy="754062"/>
            <a:chOff x="960" y="3360"/>
            <a:chExt cx="3552" cy="475"/>
          </a:xfrm>
        </p:grpSpPr>
        <p:sp>
          <p:nvSpPr>
            <p:cNvPr id="30" name="Rectangle 102"/>
            <p:cNvSpPr>
              <a:spLocks noChangeArrowheads="1"/>
            </p:cNvSpPr>
            <p:nvPr/>
          </p:nvSpPr>
          <p:spPr bwMode="auto">
            <a:xfrm>
              <a:off x="960" y="3360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cs-CZ" b="1" i="1">
                  <a:solidFill>
                    <a:schemeClr val="accent2"/>
                  </a:solidFill>
                  <a:latin typeface="Times New Roman" pitchFamily="18" charset="0"/>
                </a:rPr>
                <a:t>Q</a:t>
              </a:r>
              <a:endParaRPr lang="en-US" altLang="cs-CZ" b="1">
                <a:solidFill>
                  <a:schemeClr val="accent2"/>
                </a:solidFill>
              </a:endParaRPr>
            </a:p>
          </p:txBody>
        </p:sp>
        <p:sp>
          <p:nvSpPr>
            <p:cNvPr id="31" name="Rectangle 103"/>
            <p:cNvSpPr>
              <a:spLocks noChangeArrowheads="1"/>
            </p:cNvSpPr>
            <p:nvPr/>
          </p:nvSpPr>
          <p:spPr bwMode="auto">
            <a:xfrm>
              <a:off x="1296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cs-CZ">
                  <a:solidFill>
                    <a:schemeClr val="accent2"/>
                  </a:solidFill>
                  <a:latin typeface="Times New Roman" pitchFamily="18" charset="0"/>
                </a:rPr>
                <a:t>0</a:t>
              </a:r>
              <a:endParaRPr lang="en-US" altLang="cs-CZ">
                <a:solidFill>
                  <a:schemeClr val="accent2"/>
                </a:solidFill>
              </a:endParaRPr>
            </a:p>
          </p:txBody>
        </p:sp>
        <p:sp>
          <p:nvSpPr>
            <p:cNvPr id="32" name="Rectangle 104"/>
            <p:cNvSpPr>
              <a:spLocks noChangeArrowheads="1"/>
            </p:cNvSpPr>
            <p:nvPr/>
          </p:nvSpPr>
          <p:spPr bwMode="auto">
            <a:xfrm>
              <a:off x="1488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cs-CZ">
                  <a:solidFill>
                    <a:schemeClr val="accent2"/>
                  </a:solidFill>
                  <a:latin typeface="Times New Roman" pitchFamily="18" charset="0"/>
                </a:rPr>
                <a:t>1</a:t>
              </a:r>
              <a:endParaRPr lang="en-US" altLang="cs-CZ">
                <a:solidFill>
                  <a:schemeClr val="accent2"/>
                </a:solidFill>
              </a:endParaRPr>
            </a:p>
          </p:txBody>
        </p:sp>
        <p:sp>
          <p:nvSpPr>
            <p:cNvPr id="33" name="Rectangle 105"/>
            <p:cNvSpPr>
              <a:spLocks noChangeArrowheads="1"/>
            </p:cNvSpPr>
            <p:nvPr/>
          </p:nvSpPr>
          <p:spPr bwMode="auto">
            <a:xfrm>
              <a:off x="1680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cs-CZ">
                  <a:solidFill>
                    <a:schemeClr val="accent2"/>
                  </a:solidFill>
                  <a:latin typeface="Times New Roman" pitchFamily="18" charset="0"/>
                </a:rPr>
                <a:t>2</a:t>
              </a:r>
              <a:endParaRPr lang="en-US" altLang="cs-CZ">
                <a:solidFill>
                  <a:schemeClr val="accent2"/>
                </a:solidFill>
              </a:endParaRPr>
            </a:p>
          </p:txBody>
        </p:sp>
        <p:sp>
          <p:nvSpPr>
            <p:cNvPr id="34" name="Rectangle 106"/>
            <p:cNvSpPr>
              <a:spLocks noChangeArrowheads="1"/>
            </p:cNvSpPr>
            <p:nvPr/>
          </p:nvSpPr>
          <p:spPr bwMode="auto">
            <a:xfrm>
              <a:off x="3360" y="3605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cs-CZ" b="1" i="1">
                  <a:solidFill>
                    <a:schemeClr val="accent2"/>
                  </a:solidFill>
                  <a:latin typeface="Times New Roman" pitchFamily="18" charset="0"/>
                </a:rPr>
                <a:t>f</a:t>
              </a:r>
              <a:endParaRPr lang="en-US" altLang="cs-CZ" b="1">
                <a:solidFill>
                  <a:schemeClr val="accent2"/>
                </a:solidFill>
              </a:endParaRPr>
            </a:p>
          </p:txBody>
        </p:sp>
        <p:sp>
          <p:nvSpPr>
            <p:cNvPr id="35" name="Rectangle 107"/>
            <p:cNvSpPr>
              <a:spLocks noChangeArrowheads="1"/>
            </p:cNvSpPr>
            <p:nvPr/>
          </p:nvSpPr>
          <p:spPr bwMode="auto">
            <a:xfrm>
              <a:off x="2016" y="3605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cs-CZ" b="1" i="1">
                  <a:solidFill>
                    <a:schemeClr val="accent2"/>
                  </a:solidFill>
                  <a:latin typeface="Times New Roman" pitchFamily="18" charset="0"/>
                </a:rPr>
                <a:t>r</a:t>
              </a:r>
              <a:endParaRPr lang="en-US" altLang="cs-CZ" b="1">
                <a:solidFill>
                  <a:schemeClr val="accent2"/>
                </a:solidFill>
              </a:endParaRPr>
            </a:p>
          </p:txBody>
        </p:sp>
        <p:sp>
          <p:nvSpPr>
            <p:cNvPr id="36" name="Rectangle 108"/>
            <p:cNvSpPr>
              <a:spLocks noChangeArrowheads="1"/>
            </p:cNvSpPr>
            <p:nvPr/>
          </p:nvSpPr>
          <p:spPr bwMode="auto">
            <a:xfrm>
              <a:off x="124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37" name="Rectangle 109"/>
            <p:cNvSpPr>
              <a:spLocks noChangeArrowheads="1"/>
            </p:cNvSpPr>
            <p:nvPr/>
          </p:nvSpPr>
          <p:spPr bwMode="auto">
            <a:xfrm>
              <a:off x="144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8" name="Rectangle 110"/>
            <p:cNvSpPr>
              <a:spLocks noChangeArrowheads="1"/>
            </p:cNvSpPr>
            <p:nvPr/>
          </p:nvSpPr>
          <p:spPr bwMode="auto">
            <a:xfrm>
              <a:off x="163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9" name="Rectangle 111"/>
            <p:cNvSpPr>
              <a:spLocks noChangeArrowheads="1"/>
            </p:cNvSpPr>
            <p:nvPr/>
          </p:nvSpPr>
          <p:spPr bwMode="auto">
            <a:xfrm>
              <a:off x="182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Rectangle 112"/>
            <p:cNvSpPr>
              <a:spLocks noChangeArrowheads="1"/>
            </p:cNvSpPr>
            <p:nvPr/>
          </p:nvSpPr>
          <p:spPr bwMode="auto">
            <a:xfrm>
              <a:off x="201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" name="Rectangle 113"/>
            <p:cNvSpPr>
              <a:spLocks noChangeArrowheads="1"/>
            </p:cNvSpPr>
            <p:nvPr/>
          </p:nvSpPr>
          <p:spPr bwMode="auto">
            <a:xfrm>
              <a:off x="220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Rectangle 114"/>
            <p:cNvSpPr>
              <a:spLocks noChangeArrowheads="1"/>
            </p:cNvSpPr>
            <p:nvPr/>
          </p:nvSpPr>
          <p:spPr bwMode="auto">
            <a:xfrm>
              <a:off x="2400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" name="Rectangle 115"/>
            <p:cNvSpPr>
              <a:spLocks noChangeArrowheads="1"/>
            </p:cNvSpPr>
            <p:nvPr/>
          </p:nvSpPr>
          <p:spPr bwMode="auto">
            <a:xfrm>
              <a:off x="2592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" name="Rectangle 116"/>
            <p:cNvSpPr>
              <a:spLocks noChangeArrowheads="1"/>
            </p:cNvSpPr>
            <p:nvPr/>
          </p:nvSpPr>
          <p:spPr bwMode="auto">
            <a:xfrm>
              <a:off x="2784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" name="Rectangle 117"/>
            <p:cNvSpPr>
              <a:spLocks noChangeArrowheads="1"/>
            </p:cNvSpPr>
            <p:nvPr/>
          </p:nvSpPr>
          <p:spPr bwMode="auto">
            <a:xfrm>
              <a:off x="297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" name="Rectangle 118"/>
            <p:cNvSpPr>
              <a:spLocks noChangeArrowheads="1"/>
            </p:cNvSpPr>
            <p:nvPr/>
          </p:nvSpPr>
          <p:spPr bwMode="auto">
            <a:xfrm>
              <a:off x="316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" name="Rectangle 119"/>
            <p:cNvSpPr>
              <a:spLocks noChangeArrowheads="1"/>
            </p:cNvSpPr>
            <p:nvPr/>
          </p:nvSpPr>
          <p:spPr bwMode="auto">
            <a:xfrm>
              <a:off x="336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Rectangle 120"/>
            <p:cNvSpPr>
              <a:spLocks noChangeArrowheads="1"/>
            </p:cNvSpPr>
            <p:nvPr/>
          </p:nvSpPr>
          <p:spPr bwMode="auto">
            <a:xfrm>
              <a:off x="355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" name="Rectangle 121"/>
            <p:cNvSpPr>
              <a:spLocks noChangeArrowheads="1"/>
            </p:cNvSpPr>
            <p:nvPr/>
          </p:nvSpPr>
          <p:spPr bwMode="auto">
            <a:xfrm>
              <a:off x="374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0" name="Rectangle 122"/>
            <p:cNvSpPr>
              <a:spLocks noChangeArrowheads="1"/>
            </p:cNvSpPr>
            <p:nvPr/>
          </p:nvSpPr>
          <p:spPr bwMode="auto">
            <a:xfrm>
              <a:off x="3936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" name="Rectangle 123"/>
            <p:cNvSpPr>
              <a:spLocks noChangeArrowheads="1"/>
            </p:cNvSpPr>
            <p:nvPr/>
          </p:nvSpPr>
          <p:spPr bwMode="auto">
            <a:xfrm>
              <a:off x="412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" name="Rectangle 124"/>
            <p:cNvSpPr>
              <a:spLocks noChangeArrowheads="1"/>
            </p:cNvSpPr>
            <p:nvPr/>
          </p:nvSpPr>
          <p:spPr bwMode="auto">
            <a:xfrm>
              <a:off x="432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3" name="Text Box 125"/>
          <p:cNvSpPr txBox="1">
            <a:spLocks noChangeArrowheads="1"/>
          </p:cNvSpPr>
          <p:nvPr/>
        </p:nvSpPr>
        <p:spPr bwMode="auto">
          <a:xfrm>
            <a:off x="7792104" y="4619626"/>
            <a:ext cx="22037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cs-CZ" dirty="0" smtClean="0"/>
              <a:t>Circular configuration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413936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Array-based Queue</a:t>
            </a:r>
            <a:endParaRPr lang="cs-CZ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71412" y="1645055"/>
            <a:ext cx="4419600" cy="19272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b="1">
                <a:solidFill>
                  <a:srgbClr val="000000"/>
                </a:solidFill>
              </a:rPr>
              <a:t>Algorithm</a:t>
            </a:r>
            <a:r>
              <a:rPr lang="en-US" altLang="cs-CZ"/>
              <a:t> </a:t>
            </a:r>
            <a:r>
              <a:rPr lang="en-US" altLang="cs-CZ" b="1" i="1">
                <a:solidFill>
                  <a:schemeClr val="tx2"/>
                </a:solidFill>
              </a:rPr>
              <a:t>size</a:t>
            </a:r>
            <a:r>
              <a:rPr lang="en-US" altLang="cs-CZ">
                <a:solidFill>
                  <a:schemeClr val="tx2"/>
                </a:solidFill>
              </a:rPr>
              <a:t>()</a:t>
            </a:r>
          </a:p>
          <a:p>
            <a:r>
              <a:rPr lang="en-US" altLang="cs-CZ">
                <a:solidFill>
                  <a:schemeClr val="accent2"/>
                </a:solidFill>
              </a:rPr>
              <a:t>	</a:t>
            </a:r>
            <a:r>
              <a:rPr lang="en-US" altLang="cs-CZ" b="1">
                <a:solidFill>
                  <a:srgbClr val="000000"/>
                </a:solidFill>
                <a:sym typeface="Symbol" pitchFamily="18" charset="2"/>
              </a:rPr>
              <a:t>return</a:t>
            </a:r>
            <a:r>
              <a:rPr lang="en-US" altLang="cs-CZ">
                <a:sym typeface="Symbol" pitchFamily="18" charset="2"/>
              </a:rPr>
              <a:t> 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cs-CZ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-</a:t>
            </a:r>
            <a:r>
              <a:rPr lang="en-US" altLang="cs-CZ">
                <a:sym typeface="Symbol" pitchFamily="18" charset="2"/>
              </a:rPr>
              <a:t>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f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 +</a:t>
            </a:r>
            <a:r>
              <a:rPr lang="en-US" altLang="cs-CZ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) mod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N</a:t>
            </a:r>
            <a:endParaRPr lang="en-US" altLang="cs-CZ">
              <a:solidFill>
                <a:schemeClr val="accent2"/>
              </a:solidFill>
              <a:sym typeface="Symbol" pitchFamily="18" charset="2"/>
            </a:endParaRPr>
          </a:p>
          <a:p>
            <a:endParaRPr lang="en-US" altLang="cs-CZ" b="1">
              <a:solidFill>
                <a:schemeClr val="tx2"/>
              </a:solidFill>
            </a:endParaRPr>
          </a:p>
          <a:p>
            <a:r>
              <a:rPr lang="en-US" altLang="cs-CZ" b="1">
                <a:solidFill>
                  <a:srgbClr val="000000"/>
                </a:solidFill>
              </a:rPr>
              <a:t>Algorithm</a:t>
            </a:r>
            <a:r>
              <a:rPr lang="en-US" altLang="cs-CZ"/>
              <a:t> </a:t>
            </a:r>
            <a:r>
              <a:rPr lang="en-US" altLang="cs-CZ" b="1" i="1">
                <a:solidFill>
                  <a:schemeClr val="tx2"/>
                </a:solidFill>
              </a:rPr>
              <a:t>isEmpty</a:t>
            </a:r>
            <a:r>
              <a:rPr lang="en-US" altLang="cs-CZ">
                <a:solidFill>
                  <a:schemeClr val="tx2"/>
                </a:solidFill>
              </a:rPr>
              <a:t>()</a:t>
            </a:r>
          </a:p>
          <a:p>
            <a:r>
              <a:rPr lang="en-US" altLang="cs-CZ">
                <a:solidFill>
                  <a:schemeClr val="accent2"/>
                </a:solidFill>
              </a:rPr>
              <a:t>	</a:t>
            </a:r>
            <a:r>
              <a:rPr lang="en-US" altLang="cs-CZ" b="1">
                <a:solidFill>
                  <a:srgbClr val="000000"/>
                </a:solidFill>
                <a:sym typeface="Symbol" pitchFamily="18" charset="2"/>
              </a:rPr>
              <a:t>return</a:t>
            </a:r>
            <a:r>
              <a:rPr lang="en-US" altLang="cs-CZ">
                <a:sym typeface="Symbol" pitchFamily="18" charset="2"/>
              </a:rPr>
              <a:t> 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f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cs-CZ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=</a:t>
            </a:r>
            <a:r>
              <a:rPr lang="en-US" altLang="cs-CZ">
                <a:sym typeface="Symbol" pitchFamily="18" charset="2"/>
              </a:rPr>
              <a:t>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)</a:t>
            </a:r>
          </a:p>
        </p:txBody>
      </p:sp>
      <p:sp>
        <p:nvSpPr>
          <p:cNvPr id="5" name="Text Box 74"/>
          <p:cNvSpPr txBox="1">
            <a:spLocks noChangeArrowheads="1"/>
          </p:cNvSpPr>
          <p:nvPr/>
        </p:nvSpPr>
        <p:spPr bwMode="auto">
          <a:xfrm>
            <a:off x="1471412" y="3572280"/>
            <a:ext cx="4419600" cy="22923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b="1">
                <a:solidFill>
                  <a:srgbClr val="000000"/>
                </a:solidFill>
              </a:rPr>
              <a:t>Algorithm</a:t>
            </a:r>
            <a:r>
              <a:rPr lang="en-US" altLang="cs-CZ"/>
              <a:t> </a:t>
            </a:r>
            <a:r>
              <a:rPr lang="en-US" altLang="cs-CZ" b="1" i="1">
                <a:solidFill>
                  <a:schemeClr val="tx2"/>
                </a:solidFill>
              </a:rPr>
              <a:t>enqueue</a:t>
            </a:r>
            <a:r>
              <a:rPr lang="en-US" altLang="cs-CZ">
                <a:solidFill>
                  <a:schemeClr val="tx2"/>
                </a:solidFill>
              </a:rPr>
              <a:t>(</a:t>
            </a:r>
            <a:r>
              <a:rPr lang="en-US" altLang="cs-CZ" b="1" i="1">
                <a:solidFill>
                  <a:schemeClr val="tx2"/>
                </a:solidFill>
              </a:rPr>
              <a:t>o</a:t>
            </a:r>
            <a:r>
              <a:rPr lang="en-US" altLang="cs-CZ">
                <a:solidFill>
                  <a:schemeClr val="tx2"/>
                </a:solidFill>
              </a:rPr>
              <a:t>)</a:t>
            </a:r>
          </a:p>
          <a:p>
            <a:r>
              <a:rPr lang="en-US" altLang="cs-CZ">
                <a:sym typeface="Symbol" pitchFamily="18" charset="2"/>
              </a:rPr>
              <a:t>	</a:t>
            </a:r>
            <a:r>
              <a:rPr lang="en-US" altLang="cs-CZ" b="1">
                <a:solidFill>
                  <a:srgbClr val="000000"/>
                </a:solidFill>
                <a:sym typeface="Symbol" pitchFamily="18" charset="2"/>
              </a:rPr>
              <a:t>if</a:t>
            </a:r>
            <a:r>
              <a:rPr lang="en-US" altLang="cs-CZ">
                <a:sym typeface="Symbol" pitchFamily="18" charset="2"/>
              </a:rPr>
              <a:t> </a:t>
            </a:r>
            <a:r>
              <a:rPr lang="en-US" altLang="cs-CZ" b="1" i="1">
                <a:solidFill>
                  <a:schemeClr val="accent2"/>
                </a:solidFill>
              </a:rPr>
              <a:t>size</a:t>
            </a:r>
            <a:r>
              <a:rPr lang="en-US" altLang="cs-CZ">
                <a:solidFill>
                  <a:schemeClr val="accent2"/>
                </a:solidFill>
              </a:rPr>
              <a:t>()</a:t>
            </a:r>
            <a:r>
              <a:rPr lang="en-US" altLang="cs-CZ">
                <a:solidFill>
                  <a:schemeClr val="tx2"/>
                </a:solidFill>
              </a:rPr>
              <a:t> </a:t>
            </a:r>
            <a:r>
              <a:rPr lang="en-US" altLang="cs-CZ">
                <a:solidFill>
                  <a:srgbClr val="000000"/>
                </a:solidFill>
                <a:sym typeface="Symbol" pitchFamily="18" charset="2"/>
              </a:rPr>
              <a:t>=</a:t>
            </a:r>
            <a:r>
              <a:rPr lang="en-US" altLang="cs-CZ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 </a:t>
            </a:r>
            <a:r>
              <a:rPr lang="en-US" altLang="cs-CZ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altLang="cs-CZ">
                <a:sym typeface="Symbol" pitchFamily="18" charset="2"/>
              </a:rPr>
              <a:t> </a:t>
            </a:r>
            <a:r>
              <a:rPr lang="en-US" altLang="cs-CZ" b="1">
                <a:solidFill>
                  <a:srgbClr val="000000"/>
                </a:solidFill>
                <a:sym typeface="Symbol" pitchFamily="18" charset="2"/>
              </a:rPr>
              <a:t>then</a:t>
            </a:r>
          </a:p>
          <a:p>
            <a:r>
              <a:rPr lang="en-US" altLang="cs-CZ" b="1">
                <a:solidFill>
                  <a:srgbClr val="000000"/>
                </a:solidFill>
                <a:sym typeface="Symbol" pitchFamily="18" charset="2"/>
              </a:rPr>
              <a:t>		throw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FullQueueException</a:t>
            </a:r>
            <a:endParaRPr lang="en-US" altLang="cs-CZ" b="1">
              <a:solidFill>
                <a:srgbClr val="000000"/>
              </a:solidFill>
              <a:sym typeface="Symbol" pitchFamily="18" charset="2"/>
            </a:endParaRPr>
          </a:p>
          <a:p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	 </a:t>
            </a:r>
            <a:r>
              <a:rPr lang="en-US" altLang="cs-CZ" b="1">
                <a:solidFill>
                  <a:srgbClr val="000000"/>
                </a:solidFill>
                <a:sym typeface="Symbol" pitchFamily="18" charset="2"/>
              </a:rPr>
              <a:t>else </a:t>
            </a:r>
            <a:r>
              <a:rPr lang="en-US" altLang="cs-CZ">
                <a:sym typeface="Symbol" pitchFamily="18" charset="2"/>
              </a:rPr>
              <a:t> </a:t>
            </a:r>
            <a:endParaRPr lang="en-US" altLang="cs-CZ"/>
          </a:p>
          <a:p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		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Q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] </a:t>
            </a:r>
            <a:r>
              <a:rPr lang="en-US" altLang="cs-CZ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o</a:t>
            </a:r>
          </a:p>
          <a:p>
            <a:r>
              <a:rPr lang="en-US" altLang="cs-CZ">
                <a:solidFill>
                  <a:schemeClr val="accent2"/>
                </a:solidFill>
              </a:rPr>
              <a:t>		</a:t>
            </a:r>
            <a:r>
              <a:rPr lang="en-US" altLang="cs-CZ" b="1" i="1">
                <a:solidFill>
                  <a:schemeClr val="accent2"/>
                </a:solidFill>
              </a:rPr>
              <a:t>r</a:t>
            </a:r>
            <a:r>
              <a:rPr lang="en-US" altLang="cs-CZ">
                <a:solidFill>
                  <a:schemeClr val="tx2"/>
                </a:solidFill>
              </a:rPr>
              <a:t> </a:t>
            </a:r>
            <a:r>
              <a:rPr lang="en-US" altLang="cs-CZ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>
                <a:solidFill>
                  <a:schemeClr val="accent2"/>
                </a:solidFill>
              </a:rPr>
              <a:t>(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r 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+ 1</a:t>
            </a:r>
            <a:r>
              <a:rPr lang="en-US" altLang="cs-CZ">
                <a:solidFill>
                  <a:schemeClr val="accent2"/>
                </a:solidFill>
              </a:rPr>
              <a:t>)</a:t>
            </a:r>
            <a:r>
              <a:rPr lang="en-US" altLang="cs-CZ">
                <a:solidFill>
                  <a:schemeClr val="accent2"/>
                </a:solidFill>
                <a:sym typeface="Symbol" pitchFamily="18" charset="2"/>
              </a:rPr>
              <a:t> mod </a:t>
            </a:r>
            <a:r>
              <a:rPr lang="en-US" altLang="cs-CZ" b="1" i="1">
                <a:solidFill>
                  <a:schemeClr val="accent2"/>
                </a:solidFill>
                <a:sym typeface="Symbol" pitchFamily="18" charset="2"/>
              </a:rPr>
              <a:t>N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881352" y="1645055"/>
            <a:ext cx="4419600" cy="421653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cs-CZ" b="1" dirty="0">
                <a:solidFill>
                  <a:srgbClr val="000000"/>
                </a:solidFill>
              </a:rPr>
              <a:t>Algorithm</a:t>
            </a:r>
            <a:r>
              <a:rPr lang="en-US" altLang="cs-CZ" dirty="0"/>
              <a:t> </a:t>
            </a:r>
            <a:r>
              <a:rPr lang="en-US" altLang="cs-CZ" b="1" i="1" dirty="0" err="1">
                <a:solidFill>
                  <a:schemeClr val="tx2"/>
                </a:solidFill>
              </a:rPr>
              <a:t>dequeue</a:t>
            </a:r>
            <a:r>
              <a:rPr lang="en-US" altLang="cs-CZ" dirty="0">
                <a:solidFill>
                  <a:schemeClr val="tx2"/>
                </a:solidFill>
              </a:rPr>
              <a:t>()</a:t>
            </a:r>
          </a:p>
          <a:p>
            <a:r>
              <a:rPr lang="en-US" altLang="cs-CZ" dirty="0">
                <a:sym typeface="Symbol" pitchFamily="18" charset="2"/>
              </a:rPr>
              <a:t>	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if</a:t>
            </a:r>
            <a:r>
              <a:rPr lang="en-US" altLang="cs-CZ" dirty="0">
                <a:sym typeface="Symbol" pitchFamily="18" charset="2"/>
              </a:rPr>
              <a:t> </a:t>
            </a:r>
            <a:r>
              <a:rPr lang="en-US" altLang="cs-CZ" b="1" i="1" dirty="0" err="1">
                <a:solidFill>
                  <a:schemeClr val="accent2"/>
                </a:solidFill>
              </a:rPr>
              <a:t>isEmpty</a:t>
            </a:r>
            <a:r>
              <a:rPr lang="en-US" altLang="cs-CZ" dirty="0">
                <a:solidFill>
                  <a:schemeClr val="accent2"/>
                </a:solidFill>
              </a:rPr>
              <a:t>()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then</a:t>
            </a:r>
          </a:p>
          <a:p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		throw </a:t>
            </a:r>
            <a:r>
              <a:rPr lang="en-US" altLang="cs-CZ" b="1" i="1" dirty="0" err="1">
                <a:solidFill>
                  <a:schemeClr val="accent2"/>
                </a:solidFill>
                <a:sym typeface="Symbol" pitchFamily="18" charset="2"/>
              </a:rPr>
              <a:t>EmptyQueueException</a:t>
            </a:r>
            <a:endParaRPr lang="en-US" altLang="cs-CZ" b="1" dirty="0">
              <a:solidFill>
                <a:srgbClr val="000000"/>
              </a:solidFill>
              <a:sym typeface="Symbol" pitchFamily="18" charset="2"/>
            </a:endParaRPr>
          </a:p>
          <a:p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	 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else</a:t>
            </a:r>
            <a:endParaRPr lang="en-US" altLang="cs-CZ" dirty="0">
              <a:sym typeface="Symbol" pitchFamily="18" charset="2"/>
            </a:endParaRPr>
          </a:p>
          <a:p>
            <a:r>
              <a:rPr lang="en-US" altLang="cs-CZ" dirty="0">
                <a:sym typeface="Symbol" pitchFamily="18" charset="2"/>
              </a:rPr>
              <a:t>		</a:t>
            </a:r>
            <a:r>
              <a:rPr lang="en-US" altLang="cs-CZ" b="1" i="1" dirty="0">
                <a:solidFill>
                  <a:schemeClr val="accent2"/>
                </a:solidFill>
              </a:rPr>
              <a:t>o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Q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f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]</a:t>
            </a:r>
            <a:endParaRPr lang="en-US" altLang="cs-CZ" dirty="0"/>
          </a:p>
          <a:p>
            <a:r>
              <a:rPr lang="en-US" altLang="cs-CZ" dirty="0">
                <a:solidFill>
                  <a:schemeClr val="accent2"/>
                </a:solidFill>
              </a:rPr>
              <a:t>		</a:t>
            </a:r>
            <a:r>
              <a:rPr lang="en-US" altLang="cs-CZ" b="1" i="1" dirty="0">
                <a:solidFill>
                  <a:schemeClr val="accent2"/>
                </a:solidFill>
              </a:rPr>
              <a:t>f</a:t>
            </a:r>
            <a:r>
              <a:rPr lang="en-US" altLang="cs-CZ" dirty="0">
                <a:solidFill>
                  <a:schemeClr val="tx2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dirty="0">
                <a:solidFill>
                  <a:schemeClr val="accent2"/>
                </a:solidFill>
              </a:rPr>
              <a:t>(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f 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+ 1</a:t>
            </a:r>
            <a:r>
              <a:rPr lang="en-US" altLang="cs-CZ" dirty="0">
                <a:solidFill>
                  <a:schemeClr val="accent2"/>
                </a:solidFill>
              </a:rPr>
              <a:t>)</a:t>
            </a:r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 mod </a:t>
            </a:r>
            <a:r>
              <a:rPr lang="en-US" altLang="cs-CZ" b="1" i="1" dirty="0">
                <a:solidFill>
                  <a:schemeClr val="accent2"/>
                </a:solidFill>
                <a:sym typeface="Symbol" pitchFamily="18" charset="2"/>
              </a:rPr>
              <a:t>N</a:t>
            </a:r>
          </a:p>
          <a:p>
            <a:r>
              <a:rPr lang="en-US" altLang="cs-CZ" dirty="0">
                <a:solidFill>
                  <a:schemeClr val="accent2"/>
                </a:solidFill>
                <a:sym typeface="Symbol" pitchFamily="18" charset="2"/>
              </a:rPr>
              <a:t>		</a:t>
            </a:r>
            <a:r>
              <a:rPr lang="en-US" altLang="cs-CZ" b="1" dirty="0">
                <a:solidFill>
                  <a:srgbClr val="000000"/>
                </a:solidFill>
                <a:sym typeface="Symbol" pitchFamily="18" charset="2"/>
              </a:rPr>
              <a:t>return</a:t>
            </a:r>
            <a:r>
              <a:rPr lang="en-US" altLang="cs-CZ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altLang="cs-CZ" b="1" i="1" dirty="0" smtClean="0">
                <a:solidFill>
                  <a:schemeClr val="accent2"/>
                </a:solidFill>
                <a:sym typeface="Symbol" pitchFamily="18" charset="2"/>
              </a:rPr>
              <a:t>o</a:t>
            </a:r>
            <a:endParaRPr lang="cs-CZ" altLang="cs-CZ" b="1" i="1" dirty="0" smtClean="0">
              <a:solidFill>
                <a:schemeClr val="accent2"/>
              </a:solidFill>
              <a:sym typeface="Symbol" pitchFamily="18" charset="2"/>
            </a:endParaRPr>
          </a:p>
          <a:p>
            <a:endParaRPr lang="cs-CZ" altLang="cs-CZ" b="1" i="1" dirty="0">
              <a:solidFill>
                <a:schemeClr val="accent2"/>
              </a:solidFill>
              <a:sym typeface="Symbol" pitchFamily="18" charset="2"/>
            </a:endParaRPr>
          </a:p>
          <a:p>
            <a:endParaRPr lang="cs-CZ" altLang="cs-CZ" b="1" i="1" dirty="0" smtClean="0">
              <a:solidFill>
                <a:schemeClr val="accent2"/>
              </a:solidFill>
              <a:sym typeface="Symbol" pitchFamily="18" charset="2"/>
            </a:endParaRPr>
          </a:p>
          <a:p>
            <a:endParaRPr lang="cs-CZ" altLang="cs-CZ" sz="2800" b="1" i="1" dirty="0">
              <a:solidFill>
                <a:schemeClr val="accent2"/>
              </a:solidFill>
              <a:sym typeface="Symbol" pitchFamily="18" charset="2"/>
            </a:endParaRPr>
          </a:p>
          <a:p>
            <a:endParaRPr lang="en-US" altLang="cs-CZ" b="1" i="1" dirty="0">
              <a:solidFill>
                <a:schemeClr val="accent2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7118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370</Words>
  <Application>Microsoft Office PowerPoint</Application>
  <PresentationFormat>Vlastní</PresentationFormat>
  <Paragraphs>108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Queues and stacks</vt:lpstr>
      <vt:lpstr>Stack – ADT</vt:lpstr>
      <vt:lpstr>Stack</vt:lpstr>
      <vt:lpstr>Array-based Stack</vt:lpstr>
      <vt:lpstr>Array-based Stack</vt:lpstr>
      <vt:lpstr>Queue</vt:lpstr>
      <vt:lpstr>Queue</vt:lpstr>
      <vt:lpstr>Array-based Queue</vt:lpstr>
      <vt:lpstr>Array-based Queue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14</cp:revision>
  <dcterms:created xsi:type="dcterms:W3CDTF">2017-05-10T10:51:34Z</dcterms:created>
  <dcterms:modified xsi:type="dcterms:W3CDTF">2017-06-29T08:53:34Z</dcterms:modified>
</cp:coreProperties>
</file>