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4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4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Se&#353;it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v>nejlepší</c:v>
          </c:tx>
          <c:invertIfNegative val="0"/>
          <c:cat>
            <c:numRef>
              <c:f>List1!$B$2:$F$2</c:f>
              <c:numCache>
                <c:formatCode>General</c:formatCode>
                <c:ptCount val="5"/>
                <c:pt idx="0">
                  <c:v>1000</c:v>
                </c:pt>
                <c:pt idx="1">
                  <c:v>2000</c:v>
                </c:pt>
                <c:pt idx="2">
                  <c:v>3000</c:v>
                </c:pt>
                <c:pt idx="3">
                  <c:v>4000</c:v>
                </c:pt>
                <c:pt idx="4">
                  <c:v>5000</c:v>
                </c:pt>
              </c:numCache>
            </c:numRef>
          </c:cat>
          <c:val>
            <c:numRef>
              <c:f>List1!$B$3:$F$3</c:f>
              <c:numCache>
                <c:formatCode>General</c:formatCode>
                <c:ptCount val="5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</c:numCache>
            </c:numRef>
          </c:val>
        </c:ser>
        <c:ser>
          <c:idx val="1"/>
          <c:order val="1"/>
          <c:tx>
            <c:v>průměrný</c:v>
          </c:tx>
          <c:invertIfNegative val="0"/>
          <c:cat>
            <c:numRef>
              <c:f>List1!$B$2:$F$2</c:f>
              <c:numCache>
                <c:formatCode>General</c:formatCode>
                <c:ptCount val="5"/>
                <c:pt idx="0">
                  <c:v>1000</c:v>
                </c:pt>
                <c:pt idx="1">
                  <c:v>2000</c:v>
                </c:pt>
                <c:pt idx="2">
                  <c:v>3000</c:v>
                </c:pt>
                <c:pt idx="3">
                  <c:v>4000</c:v>
                </c:pt>
                <c:pt idx="4">
                  <c:v>5000</c:v>
                </c:pt>
              </c:numCache>
            </c:numRef>
          </c:cat>
          <c:val>
            <c:numRef>
              <c:f>List1!$B$4:$F$4</c:f>
              <c:numCache>
                <c:formatCode>General</c:formatCode>
                <c:ptCount val="5"/>
                <c:pt idx="0">
                  <c:v>20</c:v>
                </c:pt>
                <c:pt idx="1">
                  <c:v>40</c:v>
                </c:pt>
                <c:pt idx="2">
                  <c:v>60</c:v>
                </c:pt>
                <c:pt idx="3">
                  <c:v>80</c:v>
                </c:pt>
                <c:pt idx="4">
                  <c:v>100</c:v>
                </c:pt>
              </c:numCache>
            </c:numRef>
          </c:val>
        </c:ser>
        <c:ser>
          <c:idx val="2"/>
          <c:order val="2"/>
          <c:tx>
            <c:v>nejhorší</c:v>
          </c:tx>
          <c:invertIfNegative val="0"/>
          <c:cat>
            <c:numRef>
              <c:f>List1!$B$2:$F$2</c:f>
              <c:numCache>
                <c:formatCode>General</c:formatCode>
                <c:ptCount val="5"/>
                <c:pt idx="0">
                  <c:v>1000</c:v>
                </c:pt>
                <c:pt idx="1">
                  <c:v>2000</c:v>
                </c:pt>
                <c:pt idx="2">
                  <c:v>3000</c:v>
                </c:pt>
                <c:pt idx="3">
                  <c:v>4000</c:v>
                </c:pt>
                <c:pt idx="4">
                  <c:v>5000</c:v>
                </c:pt>
              </c:numCache>
            </c:numRef>
          </c:cat>
          <c:val>
            <c:numRef>
              <c:f>List1!$B$5:$F$5</c:f>
              <c:numCache>
                <c:formatCode>General</c:formatCode>
                <c:ptCount val="5"/>
                <c:pt idx="0">
                  <c:v>30</c:v>
                </c:pt>
                <c:pt idx="1">
                  <c:v>60</c:v>
                </c:pt>
                <c:pt idx="2">
                  <c:v>90</c:v>
                </c:pt>
                <c:pt idx="3">
                  <c:v>120</c:v>
                </c:pt>
                <c:pt idx="4">
                  <c:v>150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9202688"/>
        <c:axId val="69204224"/>
        <c:axId val="0"/>
      </c:bar3DChart>
      <c:catAx>
        <c:axId val="69202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9204224"/>
        <c:crosses val="autoZero"/>
        <c:auto val="1"/>
        <c:lblAlgn val="ctr"/>
        <c:lblOffset val="100"/>
        <c:noMultiLvlLbl val="0"/>
      </c:catAx>
      <c:valAx>
        <c:axId val="692042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92026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Analysis of algorithms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Metodický koncept k efektivní podpoře klíčových odborných kompetencí s využitím cizího jazyka ATCZ62 - CLIL jako výuková strategie na vysoké škole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96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Theoretical</a:t>
            </a:r>
            <a:r>
              <a:rPr lang="cs-CZ" dirty="0"/>
              <a:t> </a:t>
            </a:r>
            <a:r>
              <a:rPr lang="cs-CZ" dirty="0" err="1"/>
              <a:t>analysis</a:t>
            </a:r>
            <a:r>
              <a:rPr lang="cs-CZ" dirty="0"/>
              <a:t> - </a:t>
            </a:r>
            <a:r>
              <a:rPr lang="cs-CZ" dirty="0" err="1"/>
              <a:t>Asymptotic</a:t>
            </a:r>
            <a:r>
              <a:rPr lang="cs-CZ" dirty="0"/>
              <a:t> </a:t>
            </a:r>
            <a:r>
              <a:rPr lang="cs-CZ" dirty="0" err="1"/>
              <a:t>analysis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specify the time-consuming algorithm using the big O notation</a:t>
            </a:r>
          </a:p>
          <a:p>
            <a:r>
              <a:rPr lang="en-US" dirty="0"/>
              <a:t>We find the largest possible number of primitive operations</a:t>
            </a:r>
          </a:p>
          <a:p>
            <a:r>
              <a:rPr lang="en-US" dirty="0"/>
              <a:t>Let's express them with the big O Notation</a:t>
            </a:r>
          </a:p>
          <a:p>
            <a:r>
              <a:rPr lang="en-US" dirty="0"/>
              <a:t>Constants and lower order expressions can be neglected when counting primitive operations</a:t>
            </a:r>
          </a:p>
          <a:p>
            <a:r>
              <a:rPr lang="en-US" dirty="0"/>
              <a:t>Example:</a:t>
            </a:r>
          </a:p>
          <a:p>
            <a:pPr lvl="1"/>
            <a:r>
              <a:rPr lang="en-US" dirty="0"/>
              <a:t>We determined that the </a:t>
            </a:r>
            <a:r>
              <a:rPr lang="en-US" dirty="0" err="1"/>
              <a:t>arrayMax</a:t>
            </a:r>
            <a:r>
              <a:rPr lang="en-US" dirty="0"/>
              <a:t> algorithm performs a maximum of 7n </a:t>
            </a:r>
            <a:r>
              <a:rPr lang="en-US" dirty="0" smtClean="0"/>
              <a:t>- </a:t>
            </a:r>
            <a:r>
              <a:rPr lang="en-US" dirty="0"/>
              <a:t>1 primitive operations</a:t>
            </a:r>
          </a:p>
          <a:p>
            <a:pPr lvl="1"/>
            <a:r>
              <a:rPr lang="en-US" dirty="0"/>
              <a:t>Let's say that for the </a:t>
            </a:r>
            <a:r>
              <a:rPr lang="en-US" dirty="0" err="1"/>
              <a:t>arrayMax</a:t>
            </a:r>
            <a:r>
              <a:rPr lang="en-US" dirty="0"/>
              <a:t> algorithm's </a:t>
            </a:r>
            <a:r>
              <a:rPr lang="en-US" dirty="0" smtClean="0"/>
              <a:t>time: </a:t>
            </a:r>
            <a:r>
              <a:rPr lang="en-US" altLang="cs-CZ" b="1" i="1" dirty="0" smtClean="0">
                <a:latin typeface="Times New Roman" pitchFamily="18" charset="0"/>
                <a:sym typeface="Symbol" pitchFamily="18" charset="2"/>
              </a:rPr>
              <a:t>O</a:t>
            </a:r>
            <a:r>
              <a:rPr lang="en-US" altLang="cs-CZ" dirty="0" smtClean="0">
                <a:latin typeface="Times New Roman" pitchFamily="18" charset="0"/>
                <a:sym typeface="Symbol" pitchFamily="18" charset="2"/>
              </a:rPr>
              <a:t>(</a:t>
            </a:r>
            <a:r>
              <a:rPr lang="en-US" altLang="cs-CZ" b="1" i="1" dirty="0" smtClean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altLang="cs-CZ" dirty="0" smtClean="0">
                <a:latin typeface="Times New Roman" pitchFamily="18" charset="0"/>
                <a:sym typeface="Symbol" pitchFamily="18" charset="2"/>
              </a:rPr>
              <a:t>)</a:t>
            </a:r>
            <a:endParaRPr lang="en-US" alt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1539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of algorithms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Experimental</a:t>
            </a:r>
          </a:p>
          <a:p>
            <a:pPr lvl="1"/>
            <a:r>
              <a:rPr lang="en-US" dirty="0"/>
              <a:t>Real time requirement</a:t>
            </a:r>
          </a:p>
          <a:p>
            <a:r>
              <a:rPr lang="en-US" dirty="0"/>
              <a:t>Theoretical</a:t>
            </a:r>
          </a:p>
          <a:p>
            <a:pPr lvl="1"/>
            <a:r>
              <a:rPr lang="en-US" dirty="0"/>
              <a:t>Pseudo-code</a:t>
            </a:r>
          </a:p>
          <a:p>
            <a:pPr lvl="1"/>
            <a:r>
              <a:rPr lang="en-US" dirty="0"/>
              <a:t>Counting </a:t>
            </a:r>
            <a:r>
              <a:rPr lang="en-US" dirty="0" smtClean="0"/>
              <a:t>of primitive </a:t>
            </a:r>
            <a:r>
              <a:rPr lang="en-US" dirty="0"/>
              <a:t>operations</a:t>
            </a:r>
          </a:p>
          <a:p>
            <a:pPr lvl="1"/>
            <a:r>
              <a:rPr lang="en-US" dirty="0"/>
              <a:t>Asymptotic notation</a:t>
            </a:r>
          </a:p>
          <a:p>
            <a:pPr lvl="1"/>
            <a:r>
              <a:rPr lang="en-US" dirty="0"/>
              <a:t>Asymptotic analysis</a:t>
            </a:r>
            <a:endParaRPr lang="cs-CZ" dirty="0" smtClean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548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Experimental analysis of time requirements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5781541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time requirement varies with the number of inputs and increases with the input size</a:t>
            </a:r>
          </a:p>
          <a:p>
            <a:r>
              <a:rPr lang="en-US" dirty="0"/>
              <a:t>It is difficult to determine the average case</a:t>
            </a:r>
          </a:p>
          <a:p>
            <a:r>
              <a:rPr lang="en-US" dirty="0"/>
              <a:t>We are focusing on the worst case scenario</a:t>
            </a:r>
          </a:p>
          <a:p>
            <a:pPr lvl="1"/>
            <a:r>
              <a:rPr lang="en-US" dirty="0"/>
              <a:t>It is easy to analyze</a:t>
            </a:r>
          </a:p>
          <a:p>
            <a:pPr lvl="1"/>
            <a:r>
              <a:rPr lang="en-US" dirty="0"/>
              <a:t>Critical for various applications</a:t>
            </a:r>
          </a:p>
          <a:p>
            <a:pPr lvl="2"/>
            <a:r>
              <a:rPr lang="en-US" dirty="0"/>
              <a:t>Games, finance, robotics, automatic operations ...</a:t>
            </a:r>
            <a:r>
              <a:rPr lang="cs-CZ" dirty="0" smtClean="0"/>
              <a:t>,</a:t>
            </a:r>
            <a:endParaRPr lang="cs-CZ" dirty="0" smtClean="0"/>
          </a:p>
        </p:txBody>
      </p:sp>
      <p:graphicFrame>
        <p:nvGraphicFramePr>
          <p:cNvPr id="4" name="Graf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8614298"/>
              </p:ext>
            </p:extLst>
          </p:nvPr>
        </p:nvGraphicFramePr>
        <p:xfrm>
          <a:off x="6334258" y="1825579"/>
          <a:ext cx="5411273" cy="40987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Obrázek 4" descr="C:\Users\21536\AppData\Local\Temp\7zOCBEF4013\interreg_Rakousko_Ceska_Republika_RGB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ek 5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7" name="Obrázek 6" descr="https://www.email.cz/download/k/vPwBms0jPnQoTvgo0jFvvGwDhdh9Jlfl9rKdiuyzDRyHOOMId1HvJLvOPRBH2skc4uZVKBw/image001.pn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ek 7" descr="Fachhochschulen Oberösterreich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58479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Experimental analysis of time requirements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measurement takes place in an environment where the program (algorithm</a:t>
            </a:r>
            <a:r>
              <a:rPr lang="en-US" dirty="0" smtClean="0"/>
              <a:t>) runs</a:t>
            </a:r>
            <a:endParaRPr lang="en-US" dirty="0"/>
          </a:p>
          <a:p>
            <a:r>
              <a:rPr lang="en-US" dirty="0"/>
              <a:t>Need to implement the algorithm</a:t>
            </a:r>
          </a:p>
          <a:p>
            <a:pPr lvl="1"/>
            <a:r>
              <a:rPr lang="en-US" dirty="0"/>
              <a:t>It can be difficult</a:t>
            </a:r>
          </a:p>
          <a:p>
            <a:pPr lvl="1"/>
            <a:r>
              <a:rPr lang="en-US" dirty="0"/>
              <a:t>Requires additional knowledge</a:t>
            </a:r>
          </a:p>
          <a:p>
            <a:r>
              <a:rPr lang="en-US" dirty="0"/>
              <a:t>Running depends on inputs and composition</a:t>
            </a:r>
          </a:p>
          <a:p>
            <a:r>
              <a:rPr lang="en-US" dirty="0"/>
              <a:t>Not all entries are included in each run</a:t>
            </a:r>
          </a:p>
          <a:p>
            <a:r>
              <a:rPr lang="en-US" dirty="0"/>
              <a:t>To compare two algorithms, it is necessary to have the same hardware and software (same running programs, same memory occupation ...)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4742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Theoretical analysis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uses a description instead of a specific implementation</a:t>
            </a:r>
          </a:p>
          <a:p>
            <a:r>
              <a:rPr lang="en-US" dirty="0"/>
              <a:t>Takes all inputs into account</a:t>
            </a:r>
          </a:p>
          <a:p>
            <a:r>
              <a:rPr lang="en-US" dirty="0"/>
              <a:t>Allows you to rate the algorithm speed independently of hardware / software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104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Theoretical</a:t>
            </a:r>
            <a:r>
              <a:rPr lang="cs-CZ" dirty="0"/>
              <a:t> </a:t>
            </a:r>
            <a:r>
              <a:rPr lang="cs-CZ" dirty="0" err="1"/>
              <a:t>analysis</a:t>
            </a:r>
            <a:r>
              <a:rPr lang="cs-CZ" dirty="0"/>
              <a:t> - </a:t>
            </a:r>
            <a:r>
              <a:rPr lang="cs-CZ" dirty="0" err="1"/>
              <a:t>Pseudo-code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6451242" cy="4351338"/>
          </a:xfrm>
        </p:spPr>
        <p:txBody>
          <a:bodyPr/>
          <a:lstStyle/>
          <a:p>
            <a:r>
              <a:rPr lang="en-US" dirty="0"/>
              <a:t>Higher level of algorithm description</a:t>
            </a:r>
          </a:p>
          <a:p>
            <a:r>
              <a:rPr lang="en-US" dirty="0"/>
              <a:t>More structured than a classic description</a:t>
            </a:r>
          </a:p>
          <a:p>
            <a:r>
              <a:rPr lang="en-US" dirty="0"/>
              <a:t>Less detailed than implementation</a:t>
            </a:r>
          </a:p>
          <a:p>
            <a:r>
              <a:rPr lang="en-US" dirty="0"/>
              <a:t>Preferred Write for Algorithm Description</a:t>
            </a:r>
          </a:p>
          <a:p>
            <a:r>
              <a:rPr lang="en-US" dirty="0"/>
              <a:t>It hides the problems of a specific implementation</a:t>
            </a:r>
            <a:endParaRPr lang="cs-CZ" dirty="0"/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7308761" y="1811162"/>
            <a:ext cx="4495800" cy="3205162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2286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defTabSz="2286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defTabSz="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defTabSz="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defTabSz="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defTabSz="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defTabSz="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defTabSz="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defTabSz="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cs-CZ" b="1" dirty="0">
                <a:solidFill>
                  <a:srgbClr val="000000"/>
                </a:solidFill>
              </a:rPr>
              <a:t>Algorithm</a:t>
            </a:r>
            <a:r>
              <a:rPr lang="en-US" altLang="cs-CZ" dirty="0"/>
              <a:t> </a:t>
            </a:r>
            <a:r>
              <a:rPr lang="en-US" altLang="cs-CZ" b="1" i="1" dirty="0" err="1">
                <a:solidFill>
                  <a:schemeClr val="tx2"/>
                </a:solidFill>
              </a:rPr>
              <a:t>arrayMax</a:t>
            </a:r>
            <a:r>
              <a:rPr lang="en-US" altLang="cs-CZ" dirty="0">
                <a:solidFill>
                  <a:schemeClr val="tx2"/>
                </a:solidFill>
              </a:rPr>
              <a:t>(</a:t>
            </a:r>
            <a:r>
              <a:rPr lang="en-US" altLang="cs-CZ" b="1" i="1" dirty="0">
                <a:solidFill>
                  <a:schemeClr val="tx2"/>
                </a:solidFill>
              </a:rPr>
              <a:t>A</a:t>
            </a:r>
            <a:r>
              <a:rPr lang="en-US" altLang="cs-CZ" dirty="0">
                <a:solidFill>
                  <a:schemeClr val="tx2"/>
                </a:solidFill>
              </a:rPr>
              <a:t>, </a:t>
            </a:r>
            <a:r>
              <a:rPr lang="en-US" altLang="cs-CZ" b="1" i="1" dirty="0">
                <a:solidFill>
                  <a:schemeClr val="tx2"/>
                </a:solidFill>
              </a:rPr>
              <a:t>n</a:t>
            </a:r>
            <a:r>
              <a:rPr lang="en-US" altLang="cs-CZ" dirty="0">
                <a:solidFill>
                  <a:schemeClr val="tx2"/>
                </a:solidFill>
              </a:rPr>
              <a:t>)</a:t>
            </a:r>
          </a:p>
          <a:p>
            <a:r>
              <a:rPr lang="en-US" altLang="cs-CZ" b="1" dirty="0">
                <a:solidFill>
                  <a:schemeClr val="tx2"/>
                </a:solidFill>
              </a:rPr>
              <a:t>	</a:t>
            </a:r>
            <a:r>
              <a:rPr lang="en-US" altLang="cs-CZ" b="1" dirty="0">
                <a:solidFill>
                  <a:srgbClr val="000000"/>
                </a:solidFill>
              </a:rPr>
              <a:t>Input</a:t>
            </a:r>
            <a:r>
              <a:rPr lang="en-US" altLang="cs-CZ" dirty="0"/>
              <a:t> </a:t>
            </a:r>
            <a:r>
              <a:rPr lang="en-US" altLang="cs-CZ" dirty="0" smtClean="0">
                <a:solidFill>
                  <a:schemeClr val="accent2"/>
                </a:solidFill>
              </a:rPr>
              <a:t>array </a:t>
            </a:r>
            <a:r>
              <a:rPr lang="en-US" altLang="cs-CZ" b="1" i="1" dirty="0">
                <a:solidFill>
                  <a:schemeClr val="accent2"/>
                </a:solidFill>
              </a:rPr>
              <a:t>A</a:t>
            </a:r>
            <a:r>
              <a:rPr lang="en-US" altLang="cs-CZ" dirty="0">
                <a:solidFill>
                  <a:schemeClr val="accent2"/>
                </a:solidFill>
              </a:rPr>
              <a:t> </a:t>
            </a:r>
            <a:r>
              <a:rPr lang="en-US" altLang="cs-CZ" dirty="0" smtClean="0">
                <a:solidFill>
                  <a:schemeClr val="accent2"/>
                </a:solidFill>
              </a:rPr>
              <a:t>of </a:t>
            </a:r>
            <a:r>
              <a:rPr lang="en-US" altLang="cs-CZ" b="1" i="1" dirty="0">
                <a:solidFill>
                  <a:schemeClr val="accent2"/>
                </a:solidFill>
              </a:rPr>
              <a:t>n</a:t>
            </a:r>
            <a:r>
              <a:rPr lang="en-US" altLang="cs-CZ" dirty="0">
                <a:solidFill>
                  <a:schemeClr val="accent2"/>
                </a:solidFill>
              </a:rPr>
              <a:t> </a:t>
            </a:r>
            <a:r>
              <a:rPr lang="en-US" altLang="cs-CZ" dirty="0" smtClean="0">
                <a:solidFill>
                  <a:schemeClr val="accent2"/>
                </a:solidFill>
              </a:rPr>
              <a:t>integers</a:t>
            </a:r>
            <a:endParaRPr lang="en-US" altLang="cs-CZ" dirty="0">
              <a:solidFill>
                <a:schemeClr val="accent2"/>
              </a:solidFill>
            </a:endParaRPr>
          </a:p>
          <a:p>
            <a:r>
              <a:rPr lang="en-US" altLang="cs-CZ" b="1" dirty="0">
                <a:solidFill>
                  <a:schemeClr val="tx2"/>
                </a:solidFill>
              </a:rPr>
              <a:t>	</a:t>
            </a:r>
            <a:r>
              <a:rPr lang="en-US" altLang="cs-CZ" b="1" dirty="0">
                <a:solidFill>
                  <a:srgbClr val="000000"/>
                </a:solidFill>
              </a:rPr>
              <a:t>Output</a:t>
            </a:r>
            <a:r>
              <a:rPr lang="en-US" altLang="cs-CZ" dirty="0"/>
              <a:t> </a:t>
            </a:r>
            <a:r>
              <a:rPr lang="en-US" altLang="cs-CZ" dirty="0" smtClean="0">
                <a:solidFill>
                  <a:schemeClr val="accent2"/>
                </a:solidFill>
              </a:rPr>
              <a:t>max </a:t>
            </a:r>
            <a:r>
              <a:rPr lang="en-US" altLang="cs-CZ" b="1" i="1" dirty="0" smtClean="0">
                <a:solidFill>
                  <a:schemeClr val="accent2"/>
                </a:solidFill>
              </a:rPr>
              <a:t>A</a:t>
            </a:r>
            <a:endParaRPr lang="en-US" altLang="cs-CZ" b="1" i="1" dirty="0">
              <a:solidFill>
                <a:schemeClr val="accent2"/>
              </a:solidFill>
            </a:endParaRPr>
          </a:p>
          <a:p>
            <a:pPr>
              <a:spcBef>
                <a:spcPct val="50000"/>
              </a:spcBef>
            </a:pPr>
            <a:r>
              <a:rPr lang="en-US" altLang="cs-CZ" dirty="0">
                <a:solidFill>
                  <a:schemeClr val="tx2"/>
                </a:solidFill>
              </a:rPr>
              <a:t>	</a:t>
            </a:r>
            <a:r>
              <a:rPr lang="en-US" altLang="cs-CZ" b="1" i="1" dirty="0" err="1">
                <a:solidFill>
                  <a:schemeClr val="accent2"/>
                </a:solidFill>
              </a:rPr>
              <a:t>currentMax</a:t>
            </a:r>
            <a:r>
              <a:rPr lang="en-US" altLang="cs-CZ" dirty="0">
                <a:solidFill>
                  <a:schemeClr val="tx2"/>
                </a:solidFill>
              </a:rPr>
              <a:t> </a:t>
            </a:r>
            <a:r>
              <a:rPr lang="en-US" altLang="cs-CZ" dirty="0">
                <a:solidFill>
                  <a:srgbClr val="000000"/>
                </a:solidFill>
                <a:sym typeface="Symbol" pitchFamily="18" charset="2"/>
              </a:rPr>
              <a:t></a:t>
            </a:r>
            <a:r>
              <a:rPr lang="en-US" altLang="cs-CZ" dirty="0">
                <a:solidFill>
                  <a:schemeClr val="tx2"/>
                </a:solidFill>
                <a:sym typeface="Symbol" pitchFamily="18" charset="2"/>
              </a:rPr>
              <a:t> </a:t>
            </a:r>
            <a:r>
              <a:rPr lang="en-US" altLang="cs-CZ" b="1" i="1" dirty="0">
                <a:solidFill>
                  <a:schemeClr val="accent2"/>
                </a:solidFill>
                <a:sym typeface="Symbol" pitchFamily="18" charset="2"/>
              </a:rPr>
              <a:t>A</a:t>
            </a:r>
            <a:r>
              <a:rPr lang="en-US" altLang="cs-CZ" dirty="0">
                <a:solidFill>
                  <a:schemeClr val="accent2"/>
                </a:solidFill>
                <a:sym typeface="Symbol" pitchFamily="18" charset="2"/>
              </a:rPr>
              <a:t>[0]</a:t>
            </a:r>
            <a:endParaRPr lang="en-US" altLang="cs-CZ" dirty="0">
              <a:solidFill>
                <a:schemeClr val="accent2"/>
              </a:solidFill>
            </a:endParaRPr>
          </a:p>
          <a:p>
            <a:r>
              <a:rPr lang="en-US" altLang="cs-CZ" dirty="0"/>
              <a:t>	</a:t>
            </a:r>
            <a:r>
              <a:rPr lang="en-US" altLang="cs-CZ" b="1" dirty="0">
                <a:solidFill>
                  <a:srgbClr val="000000"/>
                </a:solidFill>
              </a:rPr>
              <a:t>for</a:t>
            </a:r>
            <a:r>
              <a:rPr lang="en-US" altLang="cs-CZ" dirty="0"/>
              <a:t> </a:t>
            </a:r>
            <a:r>
              <a:rPr lang="en-US" altLang="cs-CZ" b="1" i="1" dirty="0" err="1">
                <a:solidFill>
                  <a:schemeClr val="accent2"/>
                </a:solidFill>
              </a:rPr>
              <a:t>i</a:t>
            </a:r>
            <a:r>
              <a:rPr lang="en-US" altLang="cs-CZ" dirty="0">
                <a:solidFill>
                  <a:schemeClr val="tx2"/>
                </a:solidFill>
              </a:rPr>
              <a:t> </a:t>
            </a:r>
            <a:r>
              <a:rPr lang="en-US" altLang="cs-CZ" dirty="0">
                <a:solidFill>
                  <a:srgbClr val="000000"/>
                </a:solidFill>
                <a:sym typeface="Symbol" pitchFamily="18" charset="2"/>
              </a:rPr>
              <a:t></a:t>
            </a:r>
            <a:r>
              <a:rPr lang="en-US" altLang="cs-CZ" dirty="0">
                <a:solidFill>
                  <a:schemeClr val="tx2"/>
                </a:solidFill>
                <a:sym typeface="Symbol" pitchFamily="18" charset="2"/>
              </a:rPr>
              <a:t> </a:t>
            </a:r>
            <a:r>
              <a:rPr lang="en-US" altLang="cs-CZ" dirty="0">
                <a:solidFill>
                  <a:schemeClr val="accent2"/>
                </a:solidFill>
                <a:sym typeface="Symbol" pitchFamily="18" charset="2"/>
              </a:rPr>
              <a:t>1</a:t>
            </a:r>
            <a:r>
              <a:rPr lang="en-US" altLang="cs-CZ" dirty="0">
                <a:sym typeface="Symbol" pitchFamily="18" charset="2"/>
              </a:rPr>
              <a:t> </a:t>
            </a:r>
            <a:r>
              <a:rPr lang="en-US" altLang="cs-CZ" b="1" dirty="0">
                <a:solidFill>
                  <a:srgbClr val="000000"/>
                </a:solidFill>
                <a:sym typeface="Symbol" pitchFamily="18" charset="2"/>
              </a:rPr>
              <a:t>to</a:t>
            </a:r>
            <a:r>
              <a:rPr lang="en-US" altLang="cs-CZ" dirty="0">
                <a:sym typeface="Symbol" pitchFamily="18" charset="2"/>
              </a:rPr>
              <a:t> </a:t>
            </a:r>
            <a:r>
              <a:rPr lang="en-US" altLang="cs-CZ" b="1" i="1" dirty="0">
                <a:solidFill>
                  <a:schemeClr val="accent2"/>
                </a:solidFill>
                <a:sym typeface="Symbol" pitchFamily="18" charset="2"/>
              </a:rPr>
              <a:t>n</a:t>
            </a:r>
            <a:r>
              <a:rPr lang="en-US" altLang="cs-CZ" dirty="0">
                <a:solidFill>
                  <a:schemeClr val="accent2"/>
                </a:solidFill>
                <a:sym typeface="Symbol" pitchFamily="18" charset="2"/>
              </a:rPr>
              <a:t>  1</a:t>
            </a:r>
            <a:r>
              <a:rPr lang="en-US" altLang="cs-CZ" dirty="0">
                <a:sym typeface="Symbol" pitchFamily="18" charset="2"/>
              </a:rPr>
              <a:t> </a:t>
            </a:r>
            <a:r>
              <a:rPr lang="en-US" altLang="cs-CZ" b="1" dirty="0">
                <a:solidFill>
                  <a:srgbClr val="000000"/>
                </a:solidFill>
                <a:sym typeface="Symbol" pitchFamily="18" charset="2"/>
              </a:rPr>
              <a:t>do</a:t>
            </a:r>
          </a:p>
          <a:p>
            <a:r>
              <a:rPr lang="en-US" altLang="cs-CZ" dirty="0">
                <a:sym typeface="Symbol" pitchFamily="18" charset="2"/>
              </a:rPr>
              <a:t>		</a:t>
            </a:r>
            <a:r>
              <a:rPr lang="en-US" altLang="cs-CZ" b="1" dirty="0">
                <a:solidFill>
                  <a:srgbClr val="000000"/>
                </a:solidFill>
                <a:sym typeface="Symbol" pitchFamily="18" charset="2"/>
              </a:rPr>
              <a:t>if</a:t>
            </a:r>
            <a:r>
              <a:rPr lang="en-US" altLang="cs-CZ" dirty="0">
                <a:sym typeface="Symbol" pitchFamily="18" charset="2"/>
              </a:rPr>
              <a:t> </a:t>
            </a:r>
            <a:r>
              <a:rPr lang="en-US" altLang="cs-CZ" b="1" i="1" dirty="0">
                <a:solidFill>
                  <a:schemeClr val="accent2"/>
                </a:solidFill>
                <a:sym typeface="Symbol" pitchFamily="18" charset="2"/>
              </a:rPr>
              <a:t>A</a:t>
            </a:r>
            <a:r>
              <a:rPr lang="en-US" altLang="cs-CZ" dirty="0">
                <a:solidFill>
                  <a:schemeClr val="accent2"/>
                </a:solidFill>
                <a:sym typeface="Symbol" pitchFamily="18" charset="2"/>
              </a:rPr>
              <a:t>[</a:t>
            </a:r>
            <a:r>
              <a:rPr lang="en-US" altLang="cs-CZ" i="1" dirty="0" err="1">
                <a:solidFill>
                  <a:schemeClr val="accent2"/>
                </a:solidFill>
                <a:sym typeface="Symbol" pitchFamily="18" charset="2"/>
              </a:rPr>
              <a:t>i</a:t>
            </a:r>
            <a:r>
              <a:rPr lang="en-US" altLang="cs-CZ" dirty="0">
                <a:solidFill>
                  <a:schemeClr val="accent2"/>
                </a:solidFill>
                <a:sym typeface="Symbol" pitchFamily="18" charset="2"/>
              </a:rPr>
              <a:t>]  </a:t>
            </a:r>
            <a:r>
              <a:rPr lang="en-US" altLang="cs-CZ" b="1" i="1" dirty="0" err="1">
                <a:solidFill>
                  <a:schemeClr val="accent2"/>
                </a:solidFill>
                <a:sym typeface="Symbol" pitchFamily="18" charset="2"/>
              </a:rPr>
              <a:t>currentMax</a:t>
            </a:r>
            <a:r>
              <a:rPr lang="en-US" altLang="cs-CZ" dirty="0">
                <a:sym typeface="Symbol" pitchFamily="18" charset="2"/>
              </a:rPr>
              <a:t> </a:t>
            </a:r>
            <a:r>
              <a:rPr lang="en-US" altLang="cs-CZ" b="1" dirty="0">
                <a:solidFill>
                  <a:srgbClr val="000000"/>
                </a:solidFill>
                <a:sym typeface="Symbol" pitchFamily="18" charset="2"/>
              </a:rPr>
              <a:t>then</a:t>
            </a:r>
          </a:p>
          <a:p>
            <a:r>
              <a:rPr lang="en-US" altLang="cs-CZ" dirty="0">
                <a:sym typeface="Symbol" pitchFamily="18" charset="2"/>
              </a:rPr>
              <a:t>			</a:t>
            </a:r>
            <a:r>
              <a:rPr lang="en-US" altLang="cs-CZ" b="1" i="1" dirty="0" err="1">
                <a:solidFill>
                  <a:schemeClr val="accent2"/>
                </a:solidFill>
                <a:sym typeface="Symbol" pitchFamily="18" charset="2"/>
              </a:rPr>
              <a:t>currentMax</a:t>
            </a:r>
            <a:r>
              <a:rPr lang="en-US" altLang="cs-CZ" dirty="0">
                <a:solidFill>
                  <a:schemeClr val="tx2"/>
                </a:solidFill>
                <a:sym typeface="Symbol" pitchFamily="18" charset="2"/>
              </a:rPr>
              <a:t> </a:t>
            </a:r>
            <a:r>
              <a:rPr lang="en-US" altLang="cs-CZ" dirty="0">
                <a:solidFill>
                  <a:srgbClr val="000000"/>
                </a:solidFill>
                <a:sym typeface="Symbol" pitchFamily="18" charset="2"/>
              </a:rPr>
              <a:t></a:t>
            </a:r>
            <a:r>
              <a:rPr lang="en-US" altLang="cs-CZ" dirty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en-US" altLang="cs-CZ" b="1" i="1" dirty="0">
                <a:solidFill>
                  <a:schemeClr val="accent2"/>
                </a:solidFill>
                <a:sym typeface="Symbol" pitchFamily="18" charset="2"/>
              </a:rPr>
              <a:t>A</a:t>
            </a:r>
            <a:r>
              <a:rPr lang="en-US" altLang="cs-CZ" dirty="0">
                <a:solidFill>
                  <a:schemeClr val="accent2"/>
                </a:solidFill>
                <a:sym typeface="Symbol" pitchFamily="18" charset="2"/>
              </a:rPr>
              <a:t>[</a:t>
            </a:r>
            <a:r>
              <a:rPr lang="en-US" altLang="cs-CZ" b="1" i="1" dirty="0" err="1">
                <a:solidFill>
                  <a:schemeClr val="accent2"/>
                </a:solidFill>
                <a:sym typeface="Symbol" pitchFamily="18" charset="2"/>
              </a:rPr>
              <a:t>i</a:t>
            </a:r>
            <a:r>
              <a:rPr lang="en-US" altLang="cs-CZ" dirty="0">
                <a:solidFill>
                  <a:schemeClr val="accent2"/>
                </a:solidFill>
                <a:sym typeface="Symbol" pitchFamily="18" charset="2"/>
              </a:rPr>
              <a:t>]</a:t>
            </a:r>
          </a:p>
          <a:p>
            <a:r>
              <a:rPr lang="en-US" altLang="cs-CZ" dirty="0">
                <a:sym typeface="Symbol" pitchFamily="18" charset="2"/>
              </a:rPr>
              <a:t>	</a:t>
            </a:r>
            <a:r>
              <a:rPr lang="en-US" altLang="cs-CZ" b="1" dirty="0">
                <a:solidFill>
                  <a:srgbClr val="000000"/>
                </a:solidFill>
                <a:sym typeface="Symbol" pitchFamily="18" charset="2"/>
              </a:rPr>
              <a:t>return</a:t>
            </a:r>
            <a:r>
              <a:rPr lang="en-US" altLang="cs-CZ" dirty="0">
                <a:sym typeface="Symbol" pitchFamily="18" charset="2"/>
              </a:rPr>
              <a:t> </a:t>
            </a:r>
            <a:r>
              <a:rPr lang="en-US" altLang="cs-CZ" b="1" i="1" dirty="0" err="1">
                <a:solidFill>
                  <a:schemeClr val="accent2"/>
                </a:solidFill>
                <a:sym typeface="Symbol" pitchFamily="18" charset="2"/>
              </a:rPr>
              <a:t>currentMax</a:t>
            </a:r>
            <a:r>
              <a:rPr lang="en-US" altLang="cs-CZ" dirty="0">
                <a:sym typeface="Symbol" pitchFamily="18" charset="2"/>
              </a:rPr>
              <a:t> </a:t>
            </a:r>
            <a:endParaRPr lang="en-US" altLang="cs-CZ" dirty="0"/>
          </a:p>
        </p:txBody>
      </p:sp>
      <p:pic>
        <p:nvPicPr>
          <p:cNvPr id="5" name="Obrázek 4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ek 5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7" name="Obrázek 6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ek 7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87805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Theoretical</a:t>
            </a:r>
            <a:r>
              <a:rPr lang="cs-CZ" dirty="0"/>
              <a:t> </a:t>
            </a:r>
            <a:r>
              <a:rPr lang="cs-CZ" dirty="0" err="1"/>
              <a:t>analysis</a:t>
            </a:r>
            <a:r>
              <a:rPr lang="cs-CZ" dirty="0"/>
              <a:t> - </a:t>
            </a:r>
            <a:r>
              <a:rPr lang="cs-CZ" dirty="0" err="1"/>
              <a:t>Pseudo-code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5227749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Running controls</a:t>
            </a:r>
            <a:endParaRPr lang="cs-CZ" dirty="0" smtClean="0"/>
          </a:p>
          <a:p>
            <a:pPr lvl="1"/>
            <a:r>
              <a:rPr lang="cs-CZ" b="1" dirty="0" err="1" smtClean="0"/>
              <a:t>If</a:t>
            </a:r>
            <a:r>
              <a:rPr lang="cs-CZ" b="1" dirty="0"/>
              <a:t> </a:t>
            </a:r>
            <a:r>
              <a:rPr lang="cs-CZ" dirty="0" smtClean="0"/>
              <a:t>… </a:t>
            </a:r>
            <a:r>
              <a:rPr lang="cs-CZ" b="1" dirty="0" err="1" smtClean="0"/>
              <a:t>then</a:t>
            </a:r>
            <a:r>
              <a:rPr lang="cs-CZ" dirty="0" smtClean="0"/>
              <a:t> … </a:t>
            </a:r>
            <a:r>
              <a:rPr lang="cs-CZ" b="1" dirty="0" err="1" smtClean="0"/>
              <a:t>else</a:t>
            </a:r>
            <a:endParaRPr lang="cs-CZ" b="1" dirty="0" smtClean="0"/>
          </a:p>
          <a:p>
            <a:pPr lvl="1"/>
            <a:r>
              <a:rPr lang="cs-CZ" b="1" dirty="0" err="1" smtClean="0"/>
              <a:t>While</a:t>
            </a:r>
            <a:r>
              <a:rPr lang="cs-CZ" dirty="0" smtClean="0"/>
              <a:t> … </a:t>
            </a:r>
            <a:r>
              <a:rPr lang="cs-CZ" b="1" dirty="0" smtClean="0"/>
              <a:t>do</a:t>
            </a:r>
          </a:p>
          <a:p>
            <a:pPr lvl="1"/>
            <a:r>
              <a:rPr lang="cs-CZ" b="1" dirty="0" err="1" smtClean="0"/>
              <a:t>Repeat</a:t>
            </a:r>
            <a:r>
              <a:rPr lang="cs-CZ" b="1" dirty="0" smtClean="0"/>
              <a:t> </a:t>
            </a:r>
            <a:r>
              <a:rPr lang="cs-CZ" dirty="0" smtClean="0"/>
              <a:t>… </a:t>
            </a:r>
            <a:r>
              <a:rPr lang="cs-CZ" b="1" dirty="0" err="1" smtClean="0"/>
              <a:t>until</a:t>
            </a:r>
            <a:endParaRPr lang="cs-CZ" b="1" dirty="0" smtClean="0"/>
          </a:p>
          <a:p>
            <a:pPr lvl="1"/>
            <a:r>
              <a:rPr lang="cs-CZ" b="1" dirty="0" err="1" smtClean="0"/>
              <a:t>For</a:t>
            </a:r>
            <a:r>
              <a:rPr lang="cs-CZ" b="1" dirty="0" smtClean="0"/>
              <a:t> </a:t>
            </a:r>
            <a:r>
              <a:rPr lang="cs-CZ" dirty="0" smtClean="0"/>
              <a:t>… </a:t>
            </a:r>
            <a:r>
              <a:rPr lang="cs-CZ" b="1" dirty="0" smtClean="0"/>
              <a:t>do</a:t>
            </a:r>
          </a:p>
          <a:p>
            <a:r>
              <a:rPr lang="cs-CZ" dirty="0" err="1"/>
              <a:t>Method</a:t>
            </a:r>
            <a:r>
              <a:rPr lang="cs-CZ" dirty="0"/>
              <a:t> (</a:t>
            </a:r>
            <a:r>
              <a:rPr lang="cs-CZ" dirty="0" err="1"/>
              <a:t>procedures</a:t>
            </a:r>
            <a:r>
              <a:rPr lang="cs-CZ" dirty="0"/>
              <a:t>, </a:t>
            </a:r>
            <a:r>
              <a:rPr lang="cs-CZ" dirty="0" err="1"/>
              <a:t>algorithm</a:t>
            </a:r>
            <a:r>
              <a:rPr lang="cs-CZ" dirty="0" smtClean="0"/>
              <a:t>)</a:t>
            </a:r>
            <a:r>
              <a:rPr lang="en-US" dirty="0" smtClean="0"/>
              <a:t> </a:t>
            </a:r>
            <a:r>
              <a:rPr lang="cs-CZ" dirty="0" err="1" smtClean="0"/>
              <a:t>head</a:t>
            </a:r>
            <a:r>
              <a:rPr lang="en-US" dirty="0" err="1" smtClean="0"/>
              <a:t>er</a:t>
            </a:r>
            <a:endParaRPr lang="en-US" dirty="0" smtClean="0"/>
          </a:p>
          <a:p>
            <a:pPr lvl="1"/>
            <a:r>
              <a:rPr lang="cs-CZ" b="1" dirty="0" err="1" smtClean="0"/>
              <a:t>Algorithm</a:t>
            </a:r>
            <a:r>
              <a:rPr lang="cs-CZ" b="1" dirty="0" smtClean="0"/>
              <a:t> </a:t>
            </a:r>
            <a:r>
              <a:rPr lang="en-US" i="1" dirty="0" smtClean="0"/>
              <a:t>Name</a:t>
            </a:r>
            <a:r>
              <a:rPr lang="cs-CZ" i="1" dirty="0" smtClean="0"/>
              <a:t> </a:t>
            </a:r>
            <a:r>
              <a:rPr lang="cs-CZ" i="1" dirty="0" smtClean="0"/>
              <a:t>(Arg1, Arg2,…)</a:t>
            </a:r>
          </a:p>
          <a:p>
            <a:pPr marL="914400" lvl="2" indent="0">
              <a:buNone/>
            </a:pPr>
            <a:r>
              <a:rPr lang="cs-CZ" sz="2400" b="1" dirty="0" smtClean="0"/>
              <a:t>Input</a:t>
            </a:r>
          </a:p>
          <a:p>
            <a:pPr marL="914400" lvl="2" indent="0">
              <a:buNone/>
            </a:pPr>
            <a:r>
              <a:rPr lang="cs-CZ" sz="2400" b="1" dirty="0" smtClean="0"/>
              <a:t>Output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6218348" y="1823478"/>
            <a:ext cx="5227749" cy="435133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Calling</a:t>
            </a:r>
            <a:r>
              <a:rPr lang="cs-CZ" dirty="0" smtClean="0"/>
              <a:t> </a:t>
            </a:r>
            <a:r>
              <a:rPr lang="en-US" dirty="0" smtClean="0"/>
              <a:t>method</a:t>
            </a:r>
            <a:r>
              <a:rPr lang="cs-CZ" dirty="0" smtClean="0"/>
              <a:t> (</a:t>
            </a:r>
            <a:r>
              <a:rPr lang="en-US" dirty="0" smtClean="0"/>
              <a:t>procedures</a:t>
            </a:r>
            <a:r>
              <a:rPr lang="cs-CZ" dirty="0" smtClean="0"/>
              <a:t>, </a:t>
            </a:r>
            <a:r>
              <a:rPr lang="en-US" dirty="0" smtClean="0"/>
              <a:t>algorithm</a:t>
            </a:r>
            <a:r>
              <a:rPr lang="cs-CZ" dirty="0" smtClean="0"/>
              <a:t>)</a:t>
            </a:r>
            <a:endParaRPr lang="en-US" dirty="0" smtClean="0"/>
          </a:p>
          <a:p>
            <a:pPr lvl="1"/>
            <a:r>
              <a:rPr lang="cs-CZ" i="1" dirty="0" smtClean="0"/>
              <a:t>var.</a:t>
            </a:r>
            <a:r>
              <a:rPr lang="en-US" i="1" dirty="0" smtClean="0"/>
              <a:t>Name</a:t>
            </a:r>
            <a:r>
              <a:rPr lang="cs-CZ" i="1" dirty="0" smtClean="0"/>
              <a:t>(Arg1</a:t>
            </a:r>
            <a:r>
              <a:rPr lang="cs-CZ" i="1" dirty="0" smtClean="0"/>
              <a:t>, Arg2,…)</a:t>
            </a:r>
            <a:endParaRPr lang="cs-CZ" i="1" dirty="0"/>
          </a:p>
          <a:p>
            <a:r>
              <a:rPr lang="en-US" dirty="0" smtClean="0"/>
              <a:t>Return values</a:t>
            </a:r>
            <a:endParaRPr lang="cs-CZ" dirty="0" smtClean="0"/>
          </a:p>
          <a:p>
            <a:pPr marL="457200" lvl="1" indent="0">
              <a:buNone/>
            </a:pPr>
            <a:r>
              <a:rPr lang="cs-CZ" b="1" dirty="0" smtClean="0"/>
              <a:t>return </a:t>
            </a:r>
            <a:r>
              <a:rPr lang="en-US" dirty="0" smtClean="0"/>
              <a:t>Expression</a:t>
            </a:r>
            <a:endParaRPr lang="cs-CZ" b="1" dirty="0"/>
          </a:p>
          <a:p>
            <a:r>
              <a:rPr lang="en-US" dirty="0" smtClean="0"/>
              <a:t>Expressions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	</a:t>
            </a:r>
            <a:r>
              <a:rPr lang="cs-CZ" sz="2400" dirty="0" smtClean="0"/>
              <a:t>←		</a:t>
            </a:r>
            <a:r>
              <a:rPr lang="en-US" sz="2400" dirty="0" smtClean="0"/>
              <a:t>Assignment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400" dirty="0" smtClean="0"/>
              <a:t>=		</a:t>
            </a:r>
            <a:r>
              <a:rPr lang="en-US" sz="2400" dirty="0" smtClean="0"/>
              <a:t>Equality</a:t>
            </a:r>
            <a:endParaRPr lang="cs-CZ" sz="2400" dirty="0" smtClean="0"/>
          </a:p>
          <a:p>
            <a:pPr marL="0" indent="0">
              <a:buNone/>
            </a:pPr>
            <a:r>
              <a:rPr lang="cs-CZ" dirty="0" smtClean="0"/>
              <a:t>	+, -, </a:t>
            </a:r>
            <a:r>
              <a:rPr lang="cs-CZ" sz="2400" dirty="0" smtClean="0"/>
              <a:t>n</a:t>
            </a:r>
            <a:r>
              <a:rPr lang="cs-CZ" sz="2400" baseline="30000" dirty="0" smtClean="0"/>
              <a:t>2	</a:t>
            </a:r>
            <a:r>
              <a:rPr lang="cs-CZ" sz="2400" dirty="0" smtClean="0"/>
              <a:t>,…	</a:t>
            </a:r>
            <a:r>
              <a:rPr lang="en-US" sz="2400" dirty="0" smtClean="0"/>
              <a:t>Mathematical 				operations</a:t>
            </a:r>
            <a:endParaRPr lang="cs-CZ" baseline="30000" dirty="0"/>
          </a:p>
        </p:txBody>
      </p:sp>
      <p:pic>
        <p:nvPicPr>
          <p:cNvPr id="5" name="Obrázek 4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ek 5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7" name="Obrázek 6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ek 7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8748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Theoretical</a:t>
            </a:r>
            <a:r>
              <a:rPr lang="cs-CZ" dirty="0"/>
              <a:t> </a:t>
            </a:r>
            <a:r>
              <a:rPr lang="cs-CZ" dirty="0" err="1"/>
              <a:t>analysis</a:t>
            </a:r>
            <a:r>
              <a:rPr lang="cs-CZ" dirty="0"/>
              <a:t> - Primitive </a:t>
            </a:r>
            <a:r>
              <a:rPr lang="cs-CZ" dirty="0" err="1"/>
              <a:t>operations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5535482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Primitive operations</a:t>
            </a:r>
          </a:p>
          <a:p>
            <a:pPr lvl="1"/>
            <a:r>
              <a:rPr lang="en-US" dirty="0"/>
              <a:t>Basic operations performed by the algorithm</a:t>
            </a:r>
          </a:p>
          <a:p>
            <a:pPr lvl="1"/>
            <a:r>
              <a:rPr lang="en-US" dirty="0"/>
              <a:t>Identifiable in </a:t>
            </a:r>
            <a:r>
              <a:rPr lang="en-US" dirty="0" smtClean="0"/>
              <a:t>pseudo-code</a:t>
            </a:r>
            <a:endParaRPr lang="en-US" dirty="0"/>
          </a:p>
          <a:p>
            <a:pPr lvl="1"/>
            <a:r>
              <a:rPr lang="en-US" dirty="0"/>
              <a:t>Independent of the programming language</a:t>
            </a:r>
          </a:p>
          <a:p>
            <a:pPr lvl="1"/>
            <a:r>
              <a:rPr lang="en-US" dirty="0"/>
              <a:t>It should be precisely </a:t>
            </a:r>
            <a:r>
              <a:rPr lang="en-US" dirty="0" smtClean="0"/>
              <a:t>defined</a:t>
            </a:r>
          </a:p>
          <a:p>
            <a:r>
              <a:rPr lang="cs-CZ" dirty="0" smtClean="0"/>
              <a:t>Příklady</a:t>
            </a:r>
            <a:r>
              <a:rPr lang="cs-CZ" dirty="0" smtClean="0"/>
              <a:t>:</a:t>
            </a:r>
          </a:p>
          <a:p>
            <a:pPr lvl="1"/>
            <a:r>
              <a:rPr lang="en-US" dirty="0"/>
              <a:t>Evaluation of the </a:t>
            </a:r>
            <a:r>
              <a:rPr lang="en-US" dirty="0" smtClean="0"/>
              <a:t>expression</a:t>
            </a:r>
            <a:endParaRPr lang="en-US" dirty="0"/>
          </a:p>
          <a:p>
            <a:pPr lvl="1"/>
            <a:r>
              <a:rPr lang="en-US" dirty="0"/>
              <a:t>Assign the value to the variable</a:t>
            </a:r>
          </a:p>
          <a:p>
            <a:pPr lvl="1"/>
            <a:r>
              <a:rPr lang="en-US" dirty="0"/>
              <a:t>Indexing in the field</a:t>
            </a:r>
          </a:p>
          <a:p>
            <a:pPr lvl="1"/>
            <a:r>
              <a:rPr lang="en-US" dirty="0"/>
              <a:t>Call, return from method (procedures, algorithm)</a:t>
            </a:r>
            <a:endParaRPr lang="cs-CZ" dirty="0"/>
          </a:p>
        </p:txBody>
      </p:sp>
      <p:sp>
        <p:nvSpPr>
          <p:cNvPr id="4" name="Rectangle 4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>
          <a:xfrm>
            <a:off x="5975798" y="2202294"/>
            <a:ext cx="6177565" cy="2292441"/>
          </a:xfrm>
          <a:prstGeom prst="rect">
            <a:avLst/>
          </a:prstGeo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cs-CZ" sz="1800" b="1" dirty="0" smtClean="0">
                <a:solidFill>
                  <a:srgbClr val="000000"/>
                </a:solidFill>
                <a:latin typeface="Times New Roman" pitchFamily="18" charset="0"/>
              </a:rPr>
              <a:t>Algorithm</a:t>
            </a:r>
            <a:r>
              <a:rPr lang="en-US" altLang="cs-CZ" sz="1800" dirty="0" smtClean="0">
                <a:latin typeface="Times New Roman" pitchFamily="18" charset="0"/>
              </a:rPr>
              <a:t> </a:t>
            </a:r>
            <a:r>
              <a:rPr lang="en-US" altLang="cs-CZ" sz="1800" b="1" i="1" dirty="0" err="1" smtClean="0">
                <a:solidFill>
                  <a:schemeClr val="tx2"/>
                </a:solidFill>
                <a:latin typeface="Times New Roman" pitchFamily="18" charset="0"/>
              </a:rPr>
              <a:t>arrayMax</a:t>
            </a:r>
            <a:r>
              <a:rPr lang="en-US" altLang="cs-CZ" sz="1800" dirty="0" smtClean="0">
                <a:solidFill>
                  <a:schemeClr val="tx2"/>
                </a:solidFill>
                <a:latin typeface="Times New Roman" pitchFamily="18" charset="0"/>
              </a:rPr>
              <a:t>(</a:t>
            </a:r>
            <a:r>
              <a:rPr lang="en-US" altLang="cs-CZ" sz="1800" b="1" i="1" dirty="0" smtClean="0">
                <a:solidFill>
                  <a:schemeClr val="tx2"/>
                </a:solidFill>
                <a:latin typeface="Times New Roman" pitchFamily="18" charset="0"/>
              </a:rPr>
              <a:t>A</a:t>
            </a:r>
            <a:r>
              <a:rPr lang="en-US" altLang="cs-CZ" sz="1800" dirty="0" smtClean="0">
                <a:solidFill>
                  <a:schemeClr val="tx2"/>
                </a:solidFill>
                <a:latin typeface="Times New Roman" pitchFamily="18" charset="0"/>
              </a:rPr>
              <a:t>, </a:t>
            </a:r>
            <a:r>
              <a:rPr lang="en-US" altLang="cs-CZ" sz="1800" b="1" i="1" dirty="0" smtClean="0">
                <a:solidFill>
                  <a:schemeClr val="tx2"/>
                </a:solidFill>
                <a:latin typeface="Times New Roman" pitchFamily="18" charset="0"/>
              </a:rPr>
              <a:t>n</a:t>
            </a:r>
            <a:r>
              <a:rPr lang="en-US" altLang="cs-CZ" sz="1800" dirty="0" smtClean="0">
                <a:solidFill>
                  <a:schemeClr val="tx2"/>
                </a:solidFill>
                <a:latin typeface="Times New Roman" pitchFamily="18" charset="0"/>
              </a:rPr>
              <a:t>)</a:t>
            </a:r>
            <a:r>
              <a:rPr lang="cs-CZ" altLang="cs-CZ" sz="1800" dirty="0" smtClean="0">
                <a:solidFill>
                  <a:schemeClr val="tx2"/>
                </a:solidFill>
                <a:latin typeface="Times New Roman" pitchFamily="18" charset="0"/>
              </a:rPr>
              <a:t>		</a:t>
            </a:r>
            <a:r>
              <a:rPr lang="en-US" altLang="cs-CZ" sz="1800" dirty="0" smtClean="0"/>
              <a:t>Number of ops.</a:t>
            </a:r>
            <a:endParaRPr lang="en-US" altLang="cs-CZ" sz="1800" dirty="0" smtClean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cs-CZ" sz="1800" dirty="0" smtClean="0">
                <a:solidFill>
                  <a:schemeClr val="tx2"/>
                </a:solidFill>
                <a:latin typeface="Times New Roman" pitchFamily="18" charset="0"/>
              </a:rPr>
              <a:t>	</a:t>
            </a:r>
            <a:r>
              <a:rPr lang="en-US" altLang="cs-CZ" sz="1800" b="1" i="1" dirty="0" err="1" smtClean="0">
                <a:solidFill>
                  <a:schemeClr val="accent2"/>
                </a:solidFill>
                <a:latin typeface="Times New Roman" pitchFamily="18" charset="0"/>
              </a:rPr>
              <a:t>currentMax</a:t>
            </a:r>
            <a:r>
              <a:rPr lang="en-US" altLang="cs-CZ" sz="18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cs-CZ" sz="1800" dirty="0" smtClean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</a:t>
            </a:r>
            <a:r>
              <a:rPr lang="en-US" altLang="cs-CZ" sz="1800" dirty="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altLang="cs-CZ" sz="1800" b="1" i="1" dirty="0" smtClean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A</a:t>
            </a:r>
            <a:r>
              <a:rPr lang="en-US" altLang="cs-CZ" sz="1800" dirty="0" smtClean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[0]</a:t>
            </a:r>
            <a:r>
              <a:rPr lang="cs-CZ" altLang="cs-CZ" sz="1800" dirty="0" smtClean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			</a:t>
            </a:r>
            <a:r>
              <a:rPr lang="en-US" altLang="cs-CZ" sz="1800" dirty="0" smtClean="0">
                <a:latin typeface="Times New Roman" pitchFamily="18" charset="0"/>
                <a:sym typeface="Symbol" pitchFamily="18" charset="2"/>
              </a:rPr>
              <a:t>2</a:t>
            </a:r>
            <a:endParaRPr lang="en-US" altLang="cs-CZ" sz="1800" dirty="0" smtClean="0">
              <a:latin typeface="Times New Roman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cs-CZ" sz="1800" dirty="0" smtClean="0">
                <a:latin typeface="Times New Roman" pitchFamily="18" charset="0"/>
              </a:rPr>
              <a:t>	</a:t>
            </a:r>
            <a:r>
              <a:rPr lang="en-US" altLang="cs-CZ" sz="1800" b="1" dirty="0" smtClean="0">
                <a:solidFill>
                  <a:srgbClr val="000000"/>
                </a:solidFill>
                <a:latin typeface="Times New Roman" pitchFamily="18" charset="0"/>
              </a:rPr>
              <a:t>for</a:t>
            </a:r>
            <a:r>
              <a:rPr lang="en-US" altLang="cs-CZ" sz="1800" dirty="0" smtClean="0">
                <a:latin typeface="Times New Roman" pitchFamily="18" charset="0"/>
              </a:rPr>
              <a:t> </a:t>
            </a:r>
            <a:r>
              <a:rPr lang="en-US" altLang="cs-CZ" sz="1800" b="1" i="1" dirty="0" err="1" smtClean="0">
                <a:solidFill>
                  <a:schemeClr val="accent2"/>
                </a:solidFill>
                <a:latin typeface="Times New Roman" pitchFamily="18" charset="0"/>
              </a:rPr>
              <a:t>i</a:t>
            </a:r>
            <a:r>
              <a:rPr lang="en-US" altLang="cs-CZ" sz="18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cs-CZ" sz="1800" dirty="0" smtClean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</a:t>
            </a:r>
            <a:r>
              <a:rPr lang="en-US" altLang="cs-CZ" sz="1800" dirty="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altLang="cs-CZ" sz="1800" dirty="0" smtClean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1</a:t>
            </a:r>
            <a:r>
              <a:rPr lang="en-US" altLang="cs-CZ" sz="18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altLang="cs-CZ" sz="1800" b="1" dirty="0" smtClean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to</a:t>
            </a:r>
            <a:r>
              <a:rPr lang="en-US" altLang="cs-CZ" sz="18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altLang="cs-CZ" sz="1800" b="1" i="1" dirty="0" smtClean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n</a:t>
            </a:r>
            <a:r>
              <a:rPr lang="en-US" altLang="cs-CZ" sz="1800" dirty="0" smtClean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altLang="cs-CZ" sz="1800" dirty="0" smtClean="0">
                <a:solidFill>
                  <a:schemeClr val="accent2"/>
                </a:solidFill>
                <a:latin typeface="Symbol" pitchFamily="18" charset="2"/>
                <a:sym typeface="Symbol" pitchFamily="18" charset="2"/>
              </a:rPr>
              <a:t></a:t>
            </a:r>
            <a:r>
              <a:rPr lang="en-US" altLang="cs-CZ" sz="1800" dirty="0" smtClean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 1</a:t>
            </a:r>
            <a:r>
              <a:rPr lang="en-US" altLang="cs-CZ" sz="18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altLang="cs-CZ" sz="1800" b="1" dirty="0" smtClean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do</a:t>
            </a:r>
            <a:r>
              <a:rPr lang="cs-CZ" altLang="cs-CZ" sz="1800" b="1" dirty="0" smtClean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			</a:t>
            </a:r>
            <a:r>
              <a:rPr lang="en-US" altLang="cs-CZ" sz="1800" dirty="0" smtClean="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altLang="cs-CZ" sz="1800" b="1" dirty="0" smtClean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altLang="cs-CZ" sz="1800" dirty="0" smtClean="0">
                <a:latin typeface="Symbol" pitchFamily="18" charset="2"/>
                <a:sym typeface="Symbol" pitchFamily="18" charset="2"/>
              </a:rPr>
              <a:t>+</a:t>
            </a:r>
            <a:r>
              <a:rPr lang="en-US" altLang="cs-CZ" sz="18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altLang="cs-CZ" sz="1800" b="1" i="1" dirty="0" smtClean="0">
                <a:latin typeface="Times New Roman" pitchFamily="18" charset="0"/>
                <a:sym typeface="Symbol" pitchFamily="18" charset="2"/>
              </a:rPr>
              <a:t>n</a:t>
            </a:r>
            <a:endParaRPr lang="en-US" altLang="cs-CZ" sz="1800" b="1" dirty="0" smtClean="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cs-CZ" sz="1800" dirty="0" smtClean="0">
                <a:latin typeface="Times New Roman" pitchFamily="18" charset="0"/>
                <a:sym typeface="Symbol" pitchFamily="18" charset="2"/>
              </a:rPr>
              <a:t>		</a:t>
            </a:r>
            <a:r>
              <a:rPr lang="en-US" altLang="cs-CZ" sz="1800" b="1" dirty="0" smtClean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if</a:t>
            </a:r>
            <a:r>
              <a:rPr lang="en-US" altLang="cs-CZ" sz="18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altLang="cs-CZ" sz="1800" b="1" i="1" dirty="0" smtClean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A</a:t>
            </a:r>
            <a:r>
              <a:rPr lang="en-US" altLang="cs-CZ" sz="1800" dirty="0" smtClean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[</a:t>
            </a:r>
            <a:r>
              <a:rPr lang="en-US" altLang="cs-CZ" sz="1800" i="1" dirty="0" err="1" smtClean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i</a:t>
            </a:r>
            <a:r>
              <a:rPr lang="en-US" altLang="cs-CZ" sz="1800" dirty="0" smtClean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]  </a:t>
            </a:r>
            <a:r>
              <a:rPr lang="en-US" altLang="cs-CZ" sz="1800" b="1" i="1" dirty="0" err="1" smtClean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currentMax</a:t>
            </a:r>
            <a:r>
              <a:rPr lang="en-US" altLang="cs-CZ" sz="18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altLang="cs-CZ" sz="1800" b="1" dirty="0" smtClean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then</a:t>
            </a:r>
            <a:r>
              <a:rPr lang="cs-CZ" altLang="cs-CZ" sz="1800" b="1" dirty="0" smtClean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		</a:t>
            </a:r>
            <a:r>
              <a:rPr lang="en-US" altLang="cs-CZ" sz="1800" dirty="0" smtClean="0">
                <a:latin typeface="Times New Roman" pitchFamily="18" charset="0"/>
                <a:sym typeface="Symbol" pitchFamily="18" charset="2"/>
              </a:rPr>
              <a:t>2(</a:t>
            </a:r>
            <a:r>
              <a:rPr lang="en-US" altLang="cs-CZ" sz="1800" b="1" i="1" dirty="0" smtClean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altLang="cs-CZ" sz="18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altLang="cs-CZ" sz="1800" dirty="0" smtClean="0">
                <a:latin typeface="Symbol" pitchFamily="18" charset="2"/>
                <a:sym typeface="Symbol" pitchFamily="18" charset="2"/>
              </a:rPr>
              <a:t></a:t>
            </a:r>
            <a:r>
              <a:rPr lang="en-US" altLang="cs-CZ" sz="1800" dirty="0" smtClean="0">
                <a:latin typeface="Times New Roman" pitchFamily="18" charset="0"/>
                <a:sym typeface="Symbol" pitchFamily="18" charset="2"/>
              </a:rPr>
              <a:t> 1)</a:t>
            </a:r>
            <a:endParaRPr lang="en-US" altLang="cs-CZ" sz="1800" b="1" dirty="0" smtClean="0">
              <a:latin typeface="Times New Roman" pitchFamily="18" charset="0"/>
              <a:sym typeface="Symbol" pitchFamily="18" charset="2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cs-CZ" sz="1800" dirty="0" smtClean="0">
                <a:latin typeface="Times New Roman" pitchFamily="18" charset="0"/>
                <a:sym typeface="Symbol" pitchFamily="18" charset="2"/>
              </a:rPr>
              <a:t>			</a:t>
            </a:r>
            <a:r>
              <a:rPr lang="en-US" altLang="cs-CZ" sz="1800" b="1" i="1" dirty="0" err="1" smtClean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currentMax</a:t>
            </a:r>
            <a:r>
              <a:rPr lang="en-US" altLang="cs-CZ" sz="1800" dirty="0" smtClean="0">
                <a:solidFill>
                  <a:schemeClr val="tx2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altLang="cs-CZ" sz="1800" dirty="0" smtClean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</a:t>
            </a:r>
            <a:r>
              <a:rPr lang="en-US" altLang="cs-CZ" sz="1800" dirty="0" smtClean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altLang="cs-CZ" sz="1800" b="1" i="1" dirty="0" smtClean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A</a:t>
            </a:r>
            <a:r>
              <a:rPr lang="en-US" altLang="cs-CZ" sz="1800" dirty="0" smtClean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[</a:t>
            </a:r>
            <a:r>
              <a:rPr lang="en-US" altLang="cs-CZ" sz="1800" b="1" i="1" dirty="0" err="1" smtClean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i</a:t>
            </a:r>
            <a:r>
              <a:rPr lang="en-US" altLang="cs-CZ" sz="1800" dirty="0" smtClean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]</a:t>
            </a:r>
            <a:r>
              <a:rPr lang="cs-CZ" altLang="cs-CZ" sz="1800" dirty="0" smtClean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	</a:t>
            </a:r>
            <a:r>
              <a:rPr lang="en-US" altLang="cs-CZ" sz="1800" dirty="0" smtClean="0">
                <a:latin typeface="Times New Roman" pitchFamily="18" charset="0"/>
                <a:sym typeface="Symbol" pitchFamily="18" charset="2"/>
              </a:rPr>
              <a:t>2(</a:t>
            </a:r>
            <a:r>
              <a:rPr lang="en-US" altLang="cs-CZ" sz="1800" b="1" i="1" dirty="0" smtClean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altLang="cs-CZ" sz="18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altLang="cs-CZ" sz="1800" dirty="0" smtClean="0">
                <a:latin typeface="Symbol" pitchFamily="18" charset="2"/>
                <a:sym typeface="Symbol" pitchFamily="18" charset="2"/>
              </a:rPr>
              <a:t></a:t>
            </a:r>
            <a:r>
              <a:rPr lang="en-US" altLang="cs-CZ" sz="1800" dirty="0" smtClean="0">
                <a:latin typeface="Times New Roman" pitchFamily="18" charset="0"/>
                <a:sym typeface="Symbol" pitchFamily="18" charset="2"/>
              </a:rPr>
              <a:t> 1)</a:t>
            </a:r>
            <a:endParaRPr lang="en-US" altLang="cs-CZ" sz="1800" dirty="0" smtClean="0">
              <a:solidFill>
                <a:schemeClr val="accent2"/>
              </a:solidFill>
              <a:latin typeface="Times New Roman" pitchFamily="18" charset="0"/>
              <a:sym typeface="Symbol" pitchFamily="18" charset="2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cs-CZ" sz="1800" dirty="0" smtClean="0">
                <a:latin typeface="Times New Roman" pitchFamily="18" charset="0"/>
                <a:sym typeface="Symbol" pitchFamily="18" charset="2"/>
              </a:rPr>
              <a:t>	{ increment counter </a:t>
            </a:r>
            <a:r>
              <a:rPr lang="en-US" altLang="cs-CZ" sz="1800" b="1" i="1" dirty="0" err="1" smtClean="0">
                <a:latin typeface="Times New Roman" pitchFamily="18" charset="0"/>
                <a:sym typeface="Symbol" pitchFamily="18" charset="2"/>
              </a:rPr>
              <a:t>i</a:t>
            </a:r>
            <a:r>
              <a:rPr lang="en-US" altLang="cs-CZ" sz="1800" dirty="0" smtClean="0">
                <a:latin typeface="Times New Roman" pitchFamily="18" charset="0"/>
                <a:sym typeface="Symbol" pitchFamily="18" charset="2"/>
              </a:rPr>
              <a:t> }</a:t>
            </a:r>
            <a:r>
              <a:rPr lang="cs-CZ" altLang="cs-CZ" sz="1800" dirty="0" smtClean="0">
                <a:latin typeface="Times New Roman" pitchFamily="18" charset="0"/>
                <a:sym typeface="Symbol" pitchFamily="18" charset="2"/>
              </a:rPr>
              <a:t>			</a:t>
            </a:r>
            <a:r>
              <a:rPr lang="en-US" altLang="cs-CZ" sz="1800" dirty="0" smtClean="0">
                <a:latin typeface="Times New Roman" pitchFamily="18" charset="0"/>
                <a:sym typeface="Symbol" pitchFamily="18" charset="2"/>
              </a:rPr>
              <a:t>2(</a:t>
            </a:r>
            <a:r>
              <a:rPr lang="en-US" altLang="cs-CZ" sz="1800" b="1" i="1" dirty="0" smtClean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altLang="cs-CZ" sz="18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altLang="cs-CZ" sz="1800" dirty="0" smtClean="0">
                <a:latin typeface="Symbol" pitchFamily="18" charset="2"/>
                <a:sym typeface="Symbol" pitchFamily="18" charset="2"/>
              </a:rPr>
              <a:t></a:t>
            </a:r>
            <a:r>
              <a:rPr lang="en-US" altLang="cs-CZ" sz="1800" dirty="0" smtClean="0">
                <a:latin typeface="Times New Roman" pitchFamily="18" charset="0"/>
                <a:sym typeface="Symbol" pitchFamily="18" charset="2"/>
              </a:rPr>
              <a:t> 1)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cs-CZ" sz="1800" b="1" dirty="0" smtClean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	return</a:t>
            </a:r>
            <a:r>
              <a:rPr lang="en-US" altLang="cs-CZ" sz="18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altLang="cs-CZ" sz="1800" b="1" i="1" dirty="0" err="1" smtClean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currentMax</a:t>
            </a:r>
            <a:r>
              <a:rPr lang="cs-CZ" altLang="cs-CZ" sz="1800" b="1" i="1" dirty="0" smtClean="0">
                <a:solidFill>
                  <a:schemeClr val="accent2"/>
                </a:solidFill>
                <a:latin typeface="Times New Roman" pitchFamily="18" charset="0"/>
                <a:sym typeface="Symbol" pitchFamily="18" charset="2"/>
              </a:rPr>
              <a:t>			</a:t>
            </a:r>
            <a:r>
              <a:rPr lang="en-US" altLang="cs-CZ" sz="1800" dirty="0" smtClean="0">
                <a:latin typeface="Times New Roman" pitchFamily="18" charset="0"/>
                <a:sym typeface="Symbol" pitchFamily="18" charset="2"/>
              </a:rPr>
              <a:t>1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cs-CZ" sz="1800" dirty="0" smtClean="0">
                <a:latin typeface="Times New Roman" pitchFamily="18" charset="0"/>
                <a:sym typeface="Symbol" pitchFamily="18" charset="2"/>
              </a:rPr>
              <a:t>					</a:t>
            </a:r>
            <a:r>
              <a:rPr lang="en-US" altLang="cs-CZ" sz="1800" dirty="0" smtClean="0">
                <a:sym typeface="Symbol" pitchFamily="18" charset="2"/>
              </a:rPr>
              <a:t>Total</a:t>
            </a:r>
            <a:r>
              <a:rPr lang="en-US" altLang="cs-CZ" sz="1800" dirty="0" smtClean="0">
                <a:latin typeface="Times New Roman" pitchFamily="18" charset="0"/>
                <a:sym typeface="Symbol" pitchFamily="18" charset="2"/>
              </a:rPr>
              <a:t>	7</a:t>
            </a:r>
            <a:r>
              <a:rPr lang="en-US" altLang="cs-CZ" sz="1800" b="1" i="1" dirty="0" smtClean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altLang="cs-CZ" sz="1800" dirty="0" smtClean="0">
                <a:latin typeface="Times New Roman" pitchFamily="18" charset="0"/>
                <a:sym typeface="Symbol" pitchFamily="18" charset="2"/>
              </a:rPr>
              <a:t> </a:t>
            </a:r>
            <a:r>
              <a:rPr lang="en-US" altLang="cs-CZ" sz="1800" dirty="0" smtClean="0">
                <a:latin typeface="Symbol" pitchFamily="18" charset="2"/>
                <a:sym typeface="Symbol" pitchFamily="18" charset="2"/>
              </a:rPr>
              <a:t></a:t>
            </a:r>
            <a:r>
              <a:rPr lang="en-US" altLang="cs-CZ" sz="1800" dirty="0" smtClean="0">
                <a:latin typeface="Times New Roman" pitchFamily="18" charset="0"/>
                <a:sym typeface="Symbol" pitchFamily="18" charset="2"/>
              </a:rPr>
              <a:t> 1</a:t>
            </a:r>
            <a:endParaRPr lang="en-US" altLang="cs-CZ" sz="1800" dirty="0">
              <a:latin typeface="Times New Roman" pitchFamily="18" charset="0"/>
              <a:sym typeface="Symbol" pitchFamily="18" charset="2"/>
            </a:endParaRPr>
          </a:p>
        </p:txBody>
      </p:sp>
      <p:pic>
        <p:nvPicPr>
          <p:cNvPr id="5" name="Obrázek 4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ek 5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7" name="Obrázek 6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ek 7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7419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Theoretical</a:t>
            </a:r>
            <a:r>
              <a:rPr lang="cs-CZ" dirty="0"/>
              <a:t> </a:t>
            </a:r>
            <a:r>
              <a:rPr lang="cs-CZ" dirty="0" err="1"/>
              <a:t>analysis</a:t>
            </a:r>
            <a:r>
              <a:rPr lang="cs-CZ" dirty="0"/>
              <a:t> - </a:t>
            </a:r>
            <a:r>
              <a:rPr lang="cs-CZ" dirty="0" err="1"/>
              <a:t>Asymptotic</a:t>
            </a:r>
            <a:r>
              <a:rPr lang="cs-CZ" dirty="0"/>
              <a:t> </a:t>
            </a:r>
            <a:r>
              <a:rPr lang="cs-CZ" dirty="0" err="1"/>
              <a:t>notation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cs-CZ" dirty="0" smtClean="0"/>
                  <a:t>Big O </a:t>
                </a:r>
                <a:r>
                  <a:rPr lang="cs-CZ" dirty="0" smtClean="0"/>
                  <a:t>not</a:t>
                </a:r>
                <a:r>
                  <a:rPr lang="en-US" dirty="0" err="1" smtClean="0"/>
                  <a:t>ation</a:t>
                </a:r>
                <a:r>
                  <a:rPr lang="cs-CZ" dirty="0" smtClean="0"/>
                  <a:t> </a:t>
                </a:r>
                <a:r>
                  <a:rPr lang="cs-CZ" dirty="0" smtClean="0"/>
                  <a:t>(</a:t>
                </a:r>
                <a:r>
                  <a:rPr lang="en-US" dirty="0"/>
                  <a:t>Bachmann–Landau </a:t>
                </a:r>
                <a:r>
                  <a:rPr lang="en-US" dirty="0" smtClean="0"/>
                  <a:t>notation</a:t>
                </a:r>
                <a:r>
                  <a:rPr lang="cs-CZ" dirty="0" smtClean="0"/>
                  <a:t>)</a:t>
                </a:r>
              </a:p>
              <a:p>
                <a:r>
                  <a:rPr lang="en-US" dirty="0"/>
                  <a:t>We say that </a:t>
                </a:r>
                <a:r>
                  <a:rPr lang="cs-CZ" i="1" dirty="0" smtClean="0"/>
                  <a:t>f(n</a:t>
                </a:r>
                <a:r>
                  <a:rPr lang="cs-CZ" i="1" dirty="0" smtClean="0"/>
                  <a:t>) </a:t>
                </a:r>
                <a:r>
                  <a:rPr lang="en-US" dirty="0" smtClean="0"/>
                  <a:t>is</a:t>
                </a:r>
                <a:r>
                  <a:rPr lang="cs-CZ" dirty="0" smtClean="0"/>
                  <a:t> </a:t>
                </a:r>
                <a:r>
                  <a:rPr lang="cs-CZ" i="1" dirty="0" smtClean="0"/>
                  <a:t>O(g(n))</a:t>
                </a:r>
                <a:r>
                  <a:rPr lang="cs-CZ" dirty="0" smtClean="0"/>
                  <a:t> </a:t>
                </a:r>
                <a:r>
                  <a:rPr lang="en-US" dirty="0"/>
                  <a:t>for given functions </a:t>
                </a:r>
                <a:r>
                  <a:rPr lang="cs-CZ" i="1" dirty="0" smtClean="0"/>
                  <a:t>f(n</a:t>
                </a:r>
                <a:r>
                  <a:rPr lang="cs-CZ" i="1" dirty="0" smtClean="0"/>
                  <a:t>)</a:t>
                </a:r>
                <a:r>
                  <a:rPr lang="cs-CZ" dirty="0" smtClean="0"/>
                  <a:t> a </a:t>
                </a:r>
                <a:r>
                  <a:rPr lang="cs-CZ" i="1" dirty="0" smtClean="0"/>
                  <a:t>g(n)</a:t>
                </a:r>
                <a:r>
                  <a:rPr lang="cs-CZ" dirty="0" smtClean="0"/>
                  <a:t>, jestliže </a:t>
                </a:r>
                <a:r>
                  <a:rPr lang="en-US" dirty="0"/>
                  <a:t>if there is a positive constant </a:t>
                </a:r>
                <a:r>
                  <a:rPr lang="cs-CZ" i="1" dirty="0" smtClean="0"/>
                  <a:t>c </a:t>
                </a:r>
                <a:r>
                  <a:rPr lang="cs-CZ" dirty="0" smtClean="0"/>
                  <a:t>a </a:t>
                </a:r>
                <a:r>
                  <a:rPr lang="cs-CZ" i="1" dirty="0" smtClean="0"/>
                  <a:t>n</a:t>
                </a:r>
                <a:r>
                  <a:rPr lang="cs-CZ" i="1" baseline="-25000" dirty="0" smtClean="0"/>
                  <a:t>0</a:t>
                </a:r>
                <a:r>
                  <a:rPr lang="cs-CZ" dirty="0" smtClean="0"/>
                  <a:t> </a:t>
                </a:r>
                <a:r>
                  <a:rPr lang="en-US" dirty="0" smtClean="0"/>
                  <a:t>such</a:t>
                </a:r>
                <a:endParaRPr lang="cs-CZ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cs-CZ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</a:rPr>
                          <m:t>𝑛</m:t>
                        </m:r>
                      </m:e>
                    </m:d>
                    <m:r>
                      <a:rPr lang="cs-CZ" b="0" i="1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cs-CZ" b="0" i="1" smtClean="0">
                        <a:latin typeface="Cambria Math"/>
                        <a:ea typeface="Cambria Math"/>
                      </a:rPr>
                      <m:t>𝑐</m:t>
                    </m:r>
                    <m:r>
                      <a:rPr lang="cs-CZ" b="0" i="1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cs-CZ" b="0" i="1" smtClean="0">
                        <a:latin typeface="Cambria Math"/>
                        <a:ea typeface="Cambria Math"/>
                      </a:rPr>
                      <m:t>𝑔</m:t>
                    </m:r>
                    <m:d>
                      <m:dPr>
                        <m:ctrlPr>
                          <a:rPr lang="cs-CZ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</m:e>
                    </m:d>
                  </m:oMath>
                </a14:m>
                <a:r>
                  <a:rPr lang="cs-CZ" dirty="0" smtClean="0"/>
                  <a:t> pro 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𝑛</m:t>
                    </m:r>
                    <m:r>
                      <a:rPr lang="cs-CZ" b="0" i="1" smtClean="0">
                        <a:latin typeface="Cambria Math"/>
                        <a:ea typeface="Cambria Math"/>
                      </a:rPr>
                      <m:t>≥</m:t>
                    </m:r>
                    <m:sSub>
                      <m:sSubPr>
                        <m:ctrlPr>
                          <a:rPr lang="cs-CZ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</m:e>
                      <m:sub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0</m:t>
                        </m:r>
                      </m:sub>
                    </m:sSub>
                  </m:oMath>
                </a14:m>
                <a:endParaRPr lang="cs-CZ" dirty="0" smtClean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4" name="Tabulka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508380"/>
              </p:ext>
            </p:extLst>
          </p:nvPr>
        </p:nvGraphicFramePr>
        <p:xfrm>
          <a:off x="5821249" y="3201643"/>
          <a:ext cx="6155743" cy="27719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8146"/>
                <a:gridCol w="1371918"/>
                <a:gridCol w="3365679"/>
              </a:tblGrid>
              <a:tr h="346498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Nota</a:t>
                      </a:r>
                      <a:r>
                        <a:rPr lang="en-US" sz="1600" dirty="0" err="1" smtClean="0"/>
                        <a:t>tion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Name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Example</a:t>
                      </a:r>
                      <a:endParaRPr lang="cs-CZ" sz="1600" dirty="0"/>
                    </a:p>
                  </a:txBody>
                  <a:tcPr/>
                </a:tc>
              </a:tr>
              <a:tr h="346498">
                <a:tc>
                  <a:txBody>
                    <a:bodyPr/>
                    <a:lstStyle/>
                    <a:p>
                      <a:r>
                        <a:rPr lang="cs-CZ" sz="1600" i="1" dirty="0" smtClean="0"/>
                        <a:t>O(1)</a:t>
                      </a:r>
                      <a:endParaRPr lang="cs-CZ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err="1" smtClean="0"/>
                        <a:t>Constant</a:t>
                      </a:r>
                      <a:endParaRPr lang="cs-CZ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Determining an even / odd number</a:t>
                      </a:r>
                      <a:endParaRPr lang="cs-CZ" sz="1600" dirty="0"/>
                    </a:p>
                  </a:txBody>
                  <a:tcPr/>
                </a:tc>
              </a:tr>
              <a:tr h="346498">
                <a:tc>
                  <a:txBody>
                    <a:bodyPr/>
                    <a:lstStyle/>
                    <a:p>
                      <a:r>
                        <a:rPr lang="cs-CZ" sz="1600" i="1" dirty="0" smtClean="0"/>
                        <a:t>O(</a:t>
                      </a:r>
                      <a:r>
                        <a:rPr lang="cs-CZ" sz="1600" i="0" dirty="0" smtClean="0"/>
                        <a:t>log </a:t>
                      </a:r>
                      <a:r>
                        <a:rPr lang="cs-CZ" sz="1600" i="1" dirty="0" smtClean="0"/>
                        <a:t>n)</a:t>
                      </a:r>
                      <a:endParaRPr lang="cs-CZ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err="1" smtClean="0"/>
                        <a:t>Logarithmic</a:t>
                      </a:r>
                      <a:endParaRPr lang="cs-CZ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Binary </a:t>
                      </a:r>
                      <a:r>
                        <a:rPr lang="en-US" sz="1600" dirty="0" smtClean="0"/>
                        <a:t>array</a:t>
                      </a:r>
                      <a:r>
                        <a:rPr lang="cs-CZ" sz="1600" dirty="0" smtClean="0"/>
                        <a:t> </a:t>
                      </a:r>
                      <a:r>
                        <a:rPr lang="cs-CZ" sz="1600" dirty="0" err="1" smtClean="0"/>
                        <a:t>sorting</a:t>
                      </a:r>
                      <a:endParaRPr lang="cs-CZ" sz="1600" dirty="0"/>
                    </a:p>
                  </a:txBody>
                  <a:tcPr/>
                </a:tc>
              </a:tr>
              <a:tr h="346498">
                <a:tc>
                  <a:txBody>
                    <a:bodyPr/>
                    <a:lstStyle/>
                    <a:p>
                      <a:r>
                        <a:rPr lang="cs-CZ" sz="1600" i="1" dirty="0" smtClean="0"/>
                        <a:t>O(n)</a:t>
                      </a:r>
                      <a:endParaRPr lang="cs-CZ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err="1" smtClean="0"/>
                        <a:t>Linear</a:t>
                      </a:r>
                      <a:endParaRPr lang="cs-CZ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err="1" smtClean="0"/>
                        <a:t>Search</a:t>
                      </a:r>
                      <a:r>
                        <a:rPr lang="cs-CZ" sz="1600" dirty="0" smtClean="0"/>
                        <a:t> in </a:t>
                      </a:r>
                      <a:r>
                        <a:rPr lang="cs-CZ" sz="1600" dirty="0" err="1" smtClean="0"/>
                        <a:t>unsorted</a:t>
                      </a:r>
                      <a:r>
                        <a:rPr lang="cs-CZ" sz="1600" dirty="0" smtClean="0"/>
                        <a:t> list</a:t>
                      </a:r>
                      <a:endParaRPr lang="cs-CZ" sz="1600" dirty="0"/>
                    </a:p>
                  </a:txBody>
                  <a:tcPr/>
                </a:tc>
              </a:tr>
              <a:tr h="3464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/>
                        <a:t>O(</a:t>
                      </a:r>
                      <a:r>
                        <a:rPr lang="cs-CZ" sz="1600" i="1" dirty="0" err="1" smtClean="0"/>
                        <a:t>n</a:t>
                      </a:r>
                      <a:r>
                        <a:rPr lang="cs-CZ" sz="1600" i="0" dirty="0" err="1" smtClean="0"/>
                        <a:t>log</a:t>
                      </a:r>
                      <a:r>
                        <a:rPr lang="cs-CZ" sz="1600" i="0" dirty="0" smtClean="0"/>
                        <a:t> </a:t>
                      </a:r>
                      <a:r>
                        <a:rPr lang="cs-CZ" sz="1600" i="1" dirty="0" smtClean="0"/>
                        <a:t>n)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Log-</a:t>
                      </a:r>
                      <a:r>
                        <a:rPr lang="cs-CZ" sz="1600" dirty="0" err="1" smtClean="0"/>
                        <a:t>linear</a:t>
                      </a:r>
                      <a:endParaRPr lang="cs-CZ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FFT, </a:t>
                      </a:r>
                      <a:r>
                        <a:rPr lang="cs-CZ" sz="1600" dirty="0" err="1" smtClean="0"/>
                        <a:t>merge</a:t>
                      </a:r>
                      <a:r>
                        <a:rPr lang="cs-CZ" sz="1600" dirty="0" smtClean="0"/>
                        <a:t> sort</a:t>
                      </a:r>
                      <a:endParaRPr lang="cs-CZ" sz="1600" dirty="0"/>
                    </a:p>
                  </a:txBody>
                  <a:tcPr/>
                </a:tc>
              </a:tr>
              <a:tr h="346498">
                <a:tc>
                  <a:txBody>
                    <a:bodyPr/>
                    <a:lstStyle/>
                    <a:p>
                      <a:r>
                        <a:rPr lang="cs-CZ" sz="1600" i="1" dirty="0" smtClean="0"/>
                        <a:t>O(n</a:t>
                      </a:r>
                      <a:r>
                        <a:rPr lang="cs-CZ" sz="1600" i="1" baseline="30000" dirty="0" smtClean="0"/>
                        <a:t>2</a:t>
                      </a:r>
                      <a:r>
                        <a:rPr lang="cs-CZ" sz="1600" i="1" dirty="0" smtClean="0"/>
                        <a:t>)</a:t>
                      </a:r>
                      <a:endParaRPr lang="cs-CZ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err="1" smtClean="0"/>
                        <a:t>Quadratic</a:t>
                      </a:r>
                      <a:endParaRPr lang="cs-CZ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err="1" smtClean="0"/>
                        <a:t>Bubble</a:t>
                      </a:r>
                      <a:r>
                        <a:rPr lang="cs-CZ" sz="1600" dirty="0" smtClean="0"/>
                        <a:t> sort, </a:t>
                      </a:r>
                      <a:r>
                        <a:rPr lang="cs-CZ" sz="1600" dirty="0" err="1" smtClean="0"/>
                        <a:t>border</a:t>
                      </a:r>
                      <a:r>
                        <a:rPr lang="en-US" sz="1600" dirty="0" smtClean="0"/>
                        <a:t>s</a:t>
                      </a:r>
                      <a:r>
                        <a:rPr lang="cs-CZ" sz="1600" dirty="0" smtClean="0"/>
                        <a:t> </a:t>
                      </a:r>
                      <a:r>
                        <a:rPr lang="cs-CZ" sz="1600" dirty="0" err="1" smtClean="0"/>
                        <a:t>for</a:t>
                      </a:r>
                      <a:r>
                        <a:rPr lang="cs-CZ" sz="1600" dirty="0" smtClean="0"/>
                        <a:t> </a:t>
                      </a:r>
                      <a:r>
                        <a:rPr lang="cs-CZ" sz="1600" dirty="0" err="1" smtClean="0"/>
                        <a:t>quicksort</a:t>
                      </a:r>
                      <a:endParaRPr lang="cs-CZ" sz="1600" dirty="0"/>
                    </a:p>
                  </a:txBody>
                  <a:tcPr/>
                </a:tc>
              </a:tr>
              <a:tr h="346498">
                <a:tc>
                  <a:txBody>
                    <a:bodyPr/>
                    <a:lstStyle/>
                    <a:p>
                      <a:r>
                        <a:rPr lang="cs-CZ" sz="1600" i="1" dirty="0" smtClean="0"/>
                        <a:t>O(</a:t>
                      </a:r>
                      <a:r>
                        <a:rPr lang="cs-CZ" sz="1600" i="1" dirty="0" err="1" smtClean="0"/>
                        <a:t>c</a:t>
                      </a:r>
                      <a:r>
                        <a:rPr lang="cs-CZ" sz="1600" i="1" baseline="30000" dirty="0" err="1" smtClean="0"/>
                        <a:t>n</a:t>
                      </a:r>
                      <a:r>
                        <a:rPr lang="cs-CZ" sz="1600" i="1" dirty="0" smtClean="0"/>
                        <a:t>), </a:t>
                      </a:r>
                      <a:r>
                        <a:rPr lang="en-US" sz="1600" i="0" dirty="0" smtClean="0"/>
                        <a:t>for</a:t>
                      </a:r>
                      <a:r>
                        <a:rPr lang="cs-CZ" sz="1600" i="0" dirty="0" smtClean="0"/>
                        <a:t> </a:t>
                      </a:r>
                      <a:r>
                        <a:rPr lang="cs-CZ" sz="1600" i="1" dirty="0" smtClean="0"/>
                        <a:t>c</a:t>
                      </a:r>
                      <a:r>
                        <a:rPr lang="en-US" sz="1600" i="0" dirty="0" smtClean="0"/>
                        <a:t>&gt;1</a:t>
                      </a:r>
                      <a:endParaRPr lang="cs-CZ" sz="16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err="1" smtClean="0"/>
                        <a:t>Exponential</a:t>
                      </a:r>
                      <a:endParaRPr lang="cs-CZ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err="1" smtClean="0"/>
                        <a:t>Traveling</a:t>
                      </a:r>
                      <a:r>
                        <a:rPr lang="cs-CZ" sz="1600" dirty="0" smtClean="0"/>
                        <a:t> </a:t>
                      </a:r>
                      <a:r>
                        <a:rPr lang="cs-CZ" sz="1600" dirty="0" err="1" smtClean="0"/>
                        <a:t>Salesman</a:t>
                      </a:r>
                      <a:r>
                        <a:rPr lang="cs-CZ" sz="1600" dirty="0" smtClean="0"/>
                        <a:t> </a:t>
                      </a:r>
                      <a:r>
                        <a:rPr lang="cs-CZ" sz="1600" dirty="0" err="1" smtClean="0"/>
                        <a:t>Problem</a:t>
                      </a:r>
                      <a:endParaRPr lang="cs-CZ" sz="1600" dirty="0" smtClean="0"/>
                    </a:p>
                  </a:txBody>
                  <a:tcPr/>
                </a:tc>
              </a:tr>
              <a:tr h="346498">
                <a:tc>
                  <a:txBody>
                    <a:bodyPr/>
                    <a:lstStyle/>
                    <a:p>
                      <a:r>
                        <a:rPr lang="cs-CZ" sz="1600" i="1" dirty="0" smtClean="0"/>
                        <a:t>O(n!)</a:t>
                      </a:r>
                      <a:endParaRPr lang="cs-CZ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err="1" smtClean="0"/>
                        <a:t>Factorial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err="1" smtClean="0"/>
                        <a:t>Traveling</a:t>
                      </a:r>
                      <a:r>
                        <a:rPr lang="cs-CZ" sz="1600" dirty="0" smtClean="0"/>
                        <a:t> </a:t>
                      </a:r>
                      <a:r>
                        <a:rPr lang="cs-CZ" sz="1600" dirty="0" err="1" smtClean="0"/>
                        <a:t>Salesman</a:t>
                      </a:r>
                      <a:r>
                        <a:rPr lang="cs-CZ" sz="1600" dirty="0" smtClean="0"/>
                        <a:t> </a:t>
                      </a:r>
                      <a:r>
                        <a:rPr lang="cs-CZ" sz="1600" dirty="0" err="1" smtClean="0"/>
                        <a:t>Problem</a:t>
                      </a:r>
                      <a:endParaRPr lang="cs-CZ" sz="16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Obrázek 4" descr="C:\Users\21536\AppData\Local\Temp\7zOCBEF4013\interreg_Rakousko_Ceska_Republika_RGB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ek 5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7" name="Obrázek 6" descr="https://www.email.cz/download/k/vPwBms0jPnQoTvgo0jFvvGwDhdh9Jlfl9rKdiuyzDRyHOOMId1HvJLvOPRBH2skc4uZVKBw/image001.pn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ek 7" descr="Fachhochschulen Oberösterreich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9661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533</Words>
  <Application>Microsoft Office PowerPoint</Application>
  <PresentationFormat>Vlastní</PresentationFormat>
  <Paragraphs>116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Office</vt:lpstr>
      <vt:lpstr>Analysis of algorithms</vt:lpstr>
      <vt:lpstr>Analysis of algorithms</vt:lpstr>
      <vt:lpstr>Experimental analysis of time requirements</vt:lpstr>
      <vt:lpstr>Experimental analysis of time requirements</vt:lpstr>
      <vt:lpstr>Theoretical analysis</vt:lpstr>
      <vt:lpstr>Theoretical analysis - Pseudo-code</vt:lpstr>
      <vt:lpstr>Theoretical analysis - Pseudo-code</vt:lpstr>
      <vt:lpstr>Theoretical analysis - Primitive operations</vt:lpstr>
      <vt:lpstr>Theoretical analysis - Asymptotic notation</vt:lpstr>
      <vt:lpstr>Theoretical analysis - Asymptotic analysis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Tomáš Náhlík</cp:lastModifiedBy>
  <cp:revision>21</cp:revision>
  <dcterms:created xsi:type="dcterms:W3CDTF">2017-05-10T10:51:34Z</dcterms:created>
  <dcterms:modified xsi:type="dcterms:W3CDTF">2017-06-29T08:38:08Z</dcterms:modified>
</cp:coreProperties>
</file>