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Genetic</a:t>
            </a:r>
            <a:r>
              <a:rPr lang="cs-CZ" dirty="0" smtClean="0"/>
              <a:t> </a:t>
            </a:r>
            <a:r>
              <a:rPr lang="cs-CZ" dirty="0" err="1" smtClean="0"/>
              <a:t>algorithms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Genetic</a:t>
            </a:r>
            <a:r>
              <a:rPr lang="cs-CZ" dirty="0" smtClean="0"/>
              <a:t> </a:t>
            </a:r>
            <a:r>
              <a:rPr lang="cs-CZ" dirty="0" err="1" smtClean="0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heuristic process belongs to evolutionary algorithms</a:t>
            </a:r>
          </a:p>
          <a:p>
            <a:r>
              <a:rPr lang="en-US" dirty="0"/>
              <a:t>It belongs to artificial intelligence</a:t>
            </a:r>
          </a:p>
          <a:p>
            <a:r>
              <a:rPr lang="en-US" dirty="0"/>
              <a:t>Applying knowledge from evolutionary biology seeks to solve complex problems for which there is no exact algorithm</a:t>
            </a:r>
          </a:p>
          <a:p>
            <a:r>
              <a:rPr lang="en-US" dirty="0"/>
              <a:t>It mimics the techniques of evolutionary biology</a:t>
            </a:r>
          </a:p>
          <a:p>
            <a:pPr lvl="1"/>
            <a:r>
              <a:rPr lang="en-US" dirty="0"/>
              <a:t>Heredity</a:t>
            </a:r>
          </a:p>
          <a:p>
            <a:pPr lvl="1"/>
            <a:r>
              <a:rPr lang="en-US" dirty="0"/>
              <a:t>Mutation</a:t>
            </a:r>
          </a:p>
          <a:p>
            <a:pPr lvl="1"/>
            <a:r>
              <a:rPr lang="en-US" dirty="0"/>
              <a:t>Natural selection</a:t>
            </a:r>
          </a:p>
          <a:p>
            <a:pPr lvl="1"/>
            <a:r>
              <a:rPr lang="en-US" dirty="0" smtClean="0"/>
              <a:t>Cross</a:t>
            </a:r>
            <a:r>
              <a:rPr lang="cs-CZ" dirty="0" err="1" smtClean="0"/>
              <a:t>over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0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/>
              <a:t>Initialization</a:t>
            </a:r>
            <a:r>
              <a:rPr lang="en-US" dirty="0" smtClean="0"/>
              <a:t> – generate 0th generation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err="1" smtClean="0"/>
              <a:t>Begining</a:t>
            </a:r>
            <a:r>
              <a:rPr lang="en-US" u="sng" dirty="0" smtClean="0"/>
              <a:t> of cycle</a:t>
            </a:r>
            <a:r>
              <a:rPr lang="en-US" dirty="0" smtClean="0"/>
              <a:t>– Choose (randomly) several individuals from whole population based on fitness score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Make new generation</a:t>
            </a:r>
          </a:p>
          <a:p>
            <a:pPr marL="457200" lvl="1" indent="0">
              <a:buNone/>
            </a:pPr>
            <a:r>
              <a:rPr lang="en-US" dirty="0" smtClean="0"/>
              <a:t>		</a:t>
            </a:r>
            <a:r>
              <a:rPr lang="en-US" sz="2200" u="sng" dirty="0" smtClean="0"/>
              <a:t>crossover</a:t>
            </a:r>
            <a:r>
              <a:rPr lang="en-US" sz="2200" dirty="0" smtClean="0"/>
              <a:t> - „swap“ parts of few individuals</a:t>
            </a:r>
          </a:p>
          <a:p>
            <a:pPr marL="914400" lvl="2" indent="0">
              <a:buNone/>
            </a:pPr>
            <a:r>
              <a:rPr lang="en-US" sz="2200" dirty="0" smtClean="0"/>
              <a:t>	</a:t>
            </a:r>
            <a:r>
              <a:rPr lang="en-US" sz="2200" u="sng" dirty="0" smtClean="0"/>
              <a:t>mutation</a:t>
            </a:r>
            <a:r>
              <a:rPr lang="en-US" sz="2200" dirty="0" smtClean="0"/>
              <a:t> – </a:t>
            </a:r>
            <a:r>
              <a:rPr lang="cs-CZ" sz="2200" dirty="0" err="1" smtClean="0"/>
              <a:t>randomly</a:t>
            </a:r>
            <a:r>
              <a:rPr lang="cs-CZ" sz="2200" dirty="0" smtClean="0"/>
              <a:t> </a:t>
            </a:r>
            <a:r>
              <a:rPr lang="cs-CZ" sz="2200" dirty="0" err="1" smtClean="0"/>
              <a:t>change</a:t>
            </a:r>
            <a:r>
              <a:rPr lang="cs-CZ" sz="2200" dirty="0" smtClean="0"/>
              <a:t> </a:t>
            </a:r>
            <a:r>
              <a:rPr lang="cs-CZ" sz="2200" dirty="0" err="1" smtClean="0"/>
              <a:t>some</a:t>
            </a:r>
            <a:r>
              <a:rPr lang="cs-CZ" sz="2200" dirty="0" smtClean="0"/>
              <a:t> </a:t>
            </a:r>
            <a:r>
              <a:rPr lang="cs-CZ" sz="2200" dirty="0" err="1" smtClean="0"/>
              <a:t>genes</a:t>
            </a:r>
            <a:endParaRPr lang="en-US" sz="2200" dirty="0" smtClean="0"/>
          </a:p>
          <a:p>
            <a:pPr marL="1371600" lvl="3" indent="0">
              <a:buNone/>
            </a:pPr>
            <a:r>
              <a:rPr lang="en-US" sz="2200" dirty="0" smtClean="0"/>
              <a:t>	</a:t>
            </a:r>
            <a:r>
              <a:rPr lang="en-US" sz="2200" u="sng" dirty="0" smtClean="0"/>
              <a:t>reproduction</a:t>
            </a:r>
            <a:r>
              <a:rPr lang="en-US" sz="2200" dirty="0" smtClean="0"/>
              <a:t> – copy individuals without changes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Calculate fitness of new generation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u="sng" dirty="0" smtClean="0"/>
              <a:t>Termination</a:t>
            </a:r>
            <a:r>
              <a:rPr lang="en-US" dirty="0" smtClean="0"/>
              <a:t>- Repeat from point 2 until the termination condition is reached</a:t>
            </a:r>
          </a:p>
        </p:txBody>
      </p:sp>
    </p:spTree>
    <p:extLst>
      <p:ext uri="{BB962C8B-B14F-4D97-AF65-F5344CB8AC3E}">
        <p14:creationId xmlns:p14="http://schemas.microsoft.com/office/powerpoint/2010/main" val="109143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Terminology:</a:t>
            </a:r>
            <a:endParaRPr lang="cs-CZ" dirty="0"/>
          </a:p>
          <a:p>
            <a:pPr lvl="1"/>
            <a:r>
              <a:rPr lang="cs-CZ" dirty="0" err="1" smtClean="0"/>
              <a:t>Phenotype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individual</a:t>
            </a:r>
            <a:endParaRPr lang="cs-CZ" dirty="0" smtClean="0"/>
          </a:p>
          <a:p>
            <a:pPr lvl="1"/>
            <a:r>
              <a:rPr lang="en-US" dirty="0"/>
              <a:t>Genotype, genome, chromosome - representation of phenotype</a:t>
            </a:r>
          </a:p>
          <a:p>
            <a:pPr lvl="1"/>
            <a:r>
              <a:rPr lang="en-US" dirty="0"/>
              <a:t>Chromosome - divided into individual linearly-ordered genes (</a:t>
            </a:r>
            <a:r>
              <a:rPr lang="en-US" dirty="0" err="1"/>
              <a:t>i-th</a:t>
            </a:r>
            <a:r>
              <a:rPr lang="en-US" dirty="0"/>
              <a:t> chromosome gene of the same type represents the same characteristic)</a:t>
            </a:r>
          </a:p>
          <a:p>
            <a:pPr lvl="1"/>
            <a:r>
              <a:rPr lang="en-US" dirty="0" err="1" smtClean="0"/>
              <a:t>Alle</a:t>
            </a:r>
            <a:r>
              <a:rPr lang="cs-CZ" dirty="0" smtClean="0"/>
              <a:t>les</a:t>
            </a:r>
            <a:r>
              <a:rPr lang="en-US" dirty="0" smtClean="0"/>
              <a:t> </a:t>
            </a:r>
            <a:r>
              <a:rPr lang="en-US" dirty="0"/>
              <a:t>- Various gene values</a:t>
            </a:r>
          </a:p>
          <a:p>
            <a:pPr lvl="1"/>
            <a:r>
              <a:rPr lang="en-US" dirty="0"/>
              <a:t>Fitness value - ranging from 0-1, expresses the quality of each individual</a:t>
            </a:r>
          </a:p>
          <a:p>
            <a:r>
              <a:rPr lang="en-US" dirty="0"/>
              <a:t>Individuals can be encoded (genetically described) in different ways</a:t>
            </a:r>
          </a:p>
          <a:p>
            <a:r>
              <a:rPr lang="en-US" dirty="0"/>
              <a:t>By way of description, it may be important for the success or failure of solving a particular task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61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en-US" dirty="0" err="1" smtClean="0"/>
              <a:t>O</a:t>
            </a:r>
            <a:r>
              <a:rPr lang="en-US" baseline="30000" dirty="0" err="1" smtClean="0"/>
              <a:t>th</a:t>
            </a:r>
            <a:r>
              <a:rPr lang="en-US" baseline="30000" dirty="0" smtClean="0"/>
              <a:t> </a:t>
            </a:r>
            <a:r>
              <a:rPr lang="en-US" dirty="0" smtClean="0"/>
              <a:t>generation </a:t>
            </a:r>
            <a:r>
              <a:rPr lang="cs-CZ" dirty="0" smtClean="0"/>
              <a:t>(fitness </a:t>
            </a:r>
            <a:r>
              <a:rPr lang="en-US" dirty="0" smtClean="0"/>
              <a:t>value</a:t>
            </a:r>
            <a:r>
              <a:rPr lang="cs-CZ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# of</a:t>
            </a:r>
            <a:r>
              <a:rPr lang="cs-CZ" dirty="0" smtClean="0"/>
              <a:t> </a:t>
            </a:r>
            <a:r>
              <a:rPr lang="cs-CZ" dirty="0" smtClean="0"/>
              <a:t>„1“):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0100011011		</a:t>
            </a:r>
            <a:r>
              <a:rPr lang="cs-CZ" i="1" dirty="0" smtClean="0"/>
              <a:t>f</a:t>
            </a:r>
            <a:r>
              <a:rPr lang="cs-CZ" dirty="0" smtClean="0"/>
              <a:t>=0,5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0101000100		</a:t>
            </a:r>
            <a:r>
              <a:rPr lang="cs-CZ" i="1" dirty="0" smtClean="0"/>
              <a:t>f</a:t>
            </a:r>
            <a:r>
              <a:rPr lang="cs-CZ" dirty="0" smtClean="0"/>
              <a:t>=0,3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1010110000		</a:t>
            </a:r>
            <a:r>
              <a:rPr lang="cs-CZ" i="1" dirty="0" smtClean="0"/>
              <a:t>f</a:t>
            </a:r>
            <a:r>
              <a:rPr lang="cs-CZ" dirty="0" smtClean="0"/>
              <a:t>=0,4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1110111000		</a:t>
            </a:r>
            <a:r>
              <a:rPr lang="cs-CZ" i="1" dirty="0" smtClean="0"/>
              <a:t>f</a:t>
            </a:r>
            <a:r>
              <a:rPr lang="cs-CZ" dirty="0" smtClean="0"/>
              <a:t>=0,6</a:t>
            </a:r>
          </a:p>
        </p:txBody>
      </p:sp>
    </p:spTree>
    <p:extLst>
      <p:ext uri="{BB962C8B-B14F-4D97-AF65-F5344CB8AC3E}">
        <p14:creationId xmlns:p14="http://schemas.microsoft.com/office/powerpoint/2010/main" val="61577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Selection</a:t>
                </a:r>
                <a:endParaRPr lang="en-US" dirty="0"/>
              </a:p>
              <a:p>
                <a:pPr lvl="1"/>
                <a:r>
                  <a:rPr lang="en-US" dirty="0" smtClean="0"/>
                  <a:t>Weighted roulette: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dirty="0"/>
              </a:p>
              <a:p>
                <a:pPr lvl="2"/>
                <a:r>
                  <a:rPr lang="en-US" dirty="0" smtClean="0"/>
                  <a:t>Probability of being a parent</a:t>
                </a:r>
                <a:endParaRPr lang="en-US" dirty="0" smtClean="0"/>
              </a:p>
              <a:p>
                <a:pPr lvl="1"/>
                <a:r>
                  <a:rPr lang="en-US" dirty="0"/>
                  <a:t>Tournament method</a:t>
                </a:r>
              </a:p>
              <a:p>
                <a:pPr lvl="2"/>
                <a:r>
                  <a:rPr lang="en-US" dirty="0"/>
                  <a:t>Random selection of groups from each parent group becomes the person with the highest fitness value</a:t>
                </a:r>
              </a:p>
              <a:p>
                <a:pPr lvl="1"/>
                <a:r>
                  <a:rPr lang="en-US" dirty="0"/>
                  <a:t>Trimming</a:t>
                </a:r>
              </a:p>
              <a:p>
                <a:pPr lvl="2"/>
                <a:r>
                  <a:rPr lang="en-US" dirty="0"/>
                  <a:t>We sort all the individuals according to the</a:t>
                </a:r>
                <a:r>
                  <a:rPr lang="en-US" i="1" dirty="0"/>
                  <a:t> f </a:t>
                </a:r>
                <a:r>
                  <a:rPr lang="en-US" dirty="0"/>
                  <a:t>value, cut the low value part, select the parents from the rest</a:t>
                </a:r>
              </a:p>
              <a:p>
                <a:pPr lvl="1"/>
                <a:r>
                  <a:rPr lang="en-US" dirty="0"/>
                  <a:t>Random choose</a:t>
                </a:r>
              </a:p>
              <a:p>
                <a:pPr lvl="2"/>
                <a:r>
                  <a:rPr lang="en-US" dirty="0"/>
                  <a:t>The simplest method, </a:t>
                </a:r>
                <a:r>
                  <a:rPr lang="en-US" i="1" dirty="0"/>
                  <a:t>f</a:t>
                </a:r>
                <a:r>
                  <a:rPr lang="en-US" dirty="0"/>
                  <a:t> value does not play a role in selecting a parent for parenting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777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Crossover</a:t>
            </a:r>
            <a:endParaRPr lang="cs-CZ" dirty="0" smtClean="0"/>
          </a:p>
          <a:p>
            <a:pPr lvl="1"/>
            <a:r>
              <a:rPr lang="en-US" dirty="0" smtClean="0"/>
              <a:t>Parents exchange parts of theirs code</a:t>
            </a:r>
            <a:endParaRPr lang="cs-CZ" dirty="0" smtClean="0"/>
          </a:p>
          <a:p>
            <a:pPr lvl="1"/>
            <a:r>
              <a:rPr lang="en-US" dirty="0" smtClean="0"/>
              <a:t>Simplest method</a:t>
            </a:r>
            <a:r>
              <a:rPr lang="cs-CZ" dirty="0" smtClean="0"/>
              <a:t>– </a:t>
            </a:r>
            <a:r>
              <a:rPr lang="en-US" dirty="0" smtClean="0"/>
              <a:t>one point crossover</a:t>
            </a:r>
            <a:endParaRPr lang="cs-CZ" dirty="0" smtClean="0"/>
          </a:p>
          <a:p>
            <a:pPr lvl="1"/>
            <a:r>
              <a:rPr lang="en-US" dirty="0" smtClean="0"/>
              <a:t>Place for cutting – randomly chosen</a:t>
            </a:r>
            <a:endParaRPr lang="cs-CZ" dirty="0" smtClean="0"/>
          </a:p>
          <a:p>
            <a:pPr lvl="2"/>
            <a:r>
              <a:rPr lang="cs-CZ" dirty="0" smtClean="0"/>
              <a:t>X: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010001</a:t>
            </a:r>
            <a:r>
              <a:rPr lang="en-US" dirty="0" smtClean="0"/>
              <a:t>|</a:t>
            </a:r>
            <a:r>
              <a:rPr lang="cs-CZ" dirty="0" smtClean="0">
                <a:solidFill>
                  <a:srgbClr val="FF0000"/>
                </a:solidFill>
              </a:rPr>
              <a:t>1011 </a:t>
            </a:r>
          </a:p>
          <a:p>
            <a:pPr lvl="2"/>
            <a:r>
              <a:rPr lang="cs-CZ" dirty="0" smtClean="0"/>
              <a:t>Y: </a:t>
            </a:r>
            <a:r>
              <a:rPr lang="cs-CZ" dirty="0" smtClean="0">
                <a:solidFill>
                  <a:schemeClr val="accent6"/>
                </a:solidFill>
              </a:rPr>
              <a:t>111011</a:t>
            </a:r>
            <a:r>
              <a:rPr lang="en-US" dirty="0" smtClean="0"/>
              <a:t>|</a:t>
            </a:r>
            <a:r>
              <a:rPr lang="cs-CZ" dirty="0" smtClean="0">
                <a:solidFill>
                  <a:schemeClr val="accent6"/>
                </a:solidFill>
              </a:rPr>
              <a:t>1000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r>
              <a:rPr lang="cs-CZ" dirty="0" smtClean="0"/>
              <a:t>P: </a:t>
            </a:r>
            <a:r>
              <a:rPr lang="cs-CZ" dirty="0" smtClean="0">
                <a:solidFill>
                  <a:srgbClr val="FF0000"/>
                </a:solidFill>
              </a:rPr>
              <a:t>010001</a:t>
            </a:r>
            <a:r>
              <a:rPr lang="cs-CZ" dirty="0" smtClean="0">
                <a:solidFill>
                  <a:schemeClr val="accent6"/>
                </a:solidFill>
              </a:rPr>
              <a:t>1000		</a:t>
            </a:r>
            <a:r>
              <a:rPr lang="cs-CZ" i="1" dirty="0" smtClean="0"/>
              <a:t>f=</a:t>
            </a:r>
            <a:r>
              <a:rPr lang="cs-CZ" dirty="0" smtClean="0"/>
              <a:t>0,3</a:t>
            </a:r>
          </a:p>
          <a:p>
            <a:pPr lvl="1"/>
            <a:r>
              <a:rPr lang="cs-CZ" dirty="0" smtClean="0"/>
              <a:t>Q: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dirty="0" smtClean="0">
                <a:solidFill>
                  <a:schemeClr val="accent6"/>
                </a:solidFill>
              </a:rPr>
              <a:t>111011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1011		</a:t>
            </a:r>
            <a:r>
              <a:rPr lang="cs-CZ" i="1" dirty="0" smtClean="0"/>
              <a:t>f=0,8</a:t>
            </a:r>
          </a:p>
          <a:p>
            <a:pPr lvl="1"/>
            <a:r>
              <a:rPr lang="en-US" dirty="0" smtClean="0"/>
              <a:t>Crossover at more points</a:t>
            </a:r>
            <a:r>
              <a:rPr lang="cs-CZ" dirty="0" smtClean="0"/>
              <a:t>, </a:t>
            </a:r>
            <a:r>
              <a:rPr lang="en-US" dirty="0" smtClean="0"/>
              <a:t>more than two parents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58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Muta</a:t>
            </a:r>
            <a:r>
              <a:rPr lang="en-US" dirty="0" err="1" smtClean="0"/>
              <a:t>tion</a:t>
            </a:r>
            <a:endParaRPr lang="cs-CZ" dirty="0" smtClean="0"/>
          </a:p>
          <a:p>
            <a:pPr lvl="1"/>
            <a:r>
              <a:rPr lang="en-US" dirty="0"/>
              <a:t>Random change of the random gene in an individual</a:t>
            </a:r>
          </a:p>
          <a:p>
            <a:pPr lvl="1"/>
            <a:r>
              <a:rPr lang="en-US" dirty="0"/>
              <a:t>Very low </a:t>
            </a:r>
            <a:r>
              <a:rPr lang="en-US" dirty="0" smtClean="0"/>
              <a:t>probability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011011</a:t>
            </a:r>
            <a:r>
              <a:rPr lang="cs-CZ" dirty="0" smtClean="0"/>
              <a:t>	</a:t>
            </a:r>
            <a:r>
              <a:rPr lang="cs-CZ" dirty="0" smtClean="0">
                <a:latin typeface="Cambria Math"/>
                <a:ea typeface="Cambria Math"/>
              </a:rPr>
              <a:t>⇒	</a:t>
            </a:r>
            <a:r>
              <a:rPr lang="cs-CZ" dirty="0"/>
              <a:t> </a:t>
            </a:r>
            <a:r>
              <a:rPr lang="cs-CZ" dirty="0" smtClean="0"/>
              <a:t>010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011011 </a:t>
            </a:r>
            <a:r>
              <a:rPr lang="cs-CZ" dirty="0"/>
              <a:t>		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0101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00100</a:t>
            </a:r>
            <a:r>
              <a:rPr lang="cs-CZ" dirty="0"/>
              <a:t>	</a:t>
            </a:r>
            <a:r>
              <a:rPr lang="cs-CZ" dirty="0" smtClean="0">
                <a:latin typeface="Cambria Math"/>
                <a:ea typeface="Cambria Math"/>
              </a:rPr>
              <a:t>⇒ 	</a:t>
            </a:r>
            <a:r>
              <a:rPr lang="cs-CZ" dirty="0"/>
              <a:t> </a:t>
            </a:r>
            <a:r>
              <a:rPr lang="cs-CZ" dirty="0" smtClean="0"/>
              <a:t>0101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00100 </a:t>
            </a:r>
            <a:r>
              <a:rPr lang="cs-CZ" dirty="0"/>
              <a:t>	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1010110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00</a:t>
            </a:r>
            <a:r>
              <a:rPr lang="cs-CZ" dirty="0"/>
              <a:t>	</a:t>
            </a:r>
            <a:r>
              <a:rPr lang="cs-CZ" dirty="0" smtClean="0">
                <a:latin typeface="Cambria Math"/>
                <a:ea typeface="Cambria Math"/>
              </a:rPr>
              <a:t>⇒ </a:t>
            </a:r>
            <a:r>
              <a:rPr lang="cs-CZ" dirty="0"/>
              <a:t>	 </a:t>
            </a:r>
            <a:r>
              <a:rPr lang="cs-CZ" dirty="0" smtClean="0"/>
              <a:t>1010110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00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10111000	</a:t>
            </a:r>
            <a:r>
              <a:rPr lang="cs-CZ" dirty="0" smtClean="0">
                <a:latin typeface="Cambria Math"/>
                <a:ea typeface="Cambria Math"/>
              </a:rPr>
              <a:t>⇒	</a:t>
            </a:r>
            <a:r>
              <a:rPr lang="cs-CZ" dirty="0"/>
              <a:t> </a:t>
            </a:r>
            <a:r>
              <a:rPr lang="cs-CZ" dirty="0" smtClean="0"/>
              <a:t>1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10111000</a:t>
            </a:r>
          </a:p>
          <a:p>
            <a:r>
              <a:rPr lang="en-US" dirty="0" smtClean="0"/>
              <a:t>It is possible to reach properties which are not in the original generation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216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Termination</a:t>
            </a:r>
          </a:p>
          <a:p>
            <a:pPr lvl="1"/>
            <a:r>
              <a:rPr lang="en-US" dirty="0"/>
              <a:t>This generational process is repeated until a termination condition has been reached. Common terminating conditions are:</a:t>
            </a:r>
          </a:p>
          <a:p>
            <a:pPr lvl="1"/>
            <a:r>
              <a:rPr lang="en-US" dirty="0"/>
              <a:t>A solution is found that satisfies minimum criteria</a:t>
            </a:r>
          </a:p>
          <a:p>
            <a:pPr lvl="1"/>
            <a:r>
              <a:rPr lang="en-US" dirty="0"/>
              <a:t>Fixed number of generations reached</a:t>
            </a:r>
          </a:p>
          <a:p>
            <a:pPr lvl="1"/>
            <a:r>
              <a:rPr lang="en-US" dirty="0"/>
              <a:t>Allocated budget (computation time/money) reached</a:t>
            </a:r>
          </a:p>
          <a:p>
            <a:pPr lvl="1"/>
            <a:r>
              <a:rPr lang="en-US" dirty="0"/>
              <a:t>The highest ranking solution's fitness is reaching or has reached a plateau such that successive iterations no longer produce better results</a:t>
            </a:r>
          </a:p>
          <a:p>
            <a:pPr lvl="1"/>
            <a:r>
              <a:rPr lang="en-US" dirty="0"/>
              <a:t>Manual inspection</a:t>
            </a:r>
          </a:p>
          <a:p>
            <a:pPr lvl="1"/>
            <a:r>
              <a:rPr lang="en-US" dirty="0"/>
              <a:t>Combinations of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352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405</Words>
  <Application>Microsoft Office PowerPoint</Application>
  <PresentationFormat>Vlastní</PresentationFormat>
  <Paragraphs>75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Genetic algorithms</vt:lpstr>
      <vt:lpstr>Genetic algorithm</vt:lpstr>
      <vt:lpstr>Genetic algorithm</vt:lpstr>
      <vt:lpstr>Genetic algorithm</vt:lpstr>
      <vt:lpstr>Genetic algorithm</vt:lpstr>
      <vt:lpstr>Genetic algorithm</vt:lpstr>
      <vt:lpstr>Genetic algorithm</vt:lpstr>
      <vt:lpstr>Genetic algorithm</vt:lpstr>
      <vt:lpstr>Genetic algorithm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55</cp:revision>
  <dcterms:created xsi:type="dcterms:W3CDTF">2017-05-10T10:51:34Z</dcterms:created>
  <dcterms:modified xsi:type="dcterms:W3CDTF">2017-06-29T11:21:53Z</dcterms:modified>
</cp:coreProperties>
</file>