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64" autoAdjust="0"/>
    <p:restoredTop sz="94660"/>
  </p:normalViewPr>
  <p:slideViewPr>
    <p:cSldViewPr snapToGrid="0">
      <p:cViewPr varScale="1">
        <p:scale>
          <a:sx n="74" d="100"/>
          <a:sy n="74" d="100"/>
        </p:scale>
        <p:origin x="-540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29.6.2017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939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29.6.2017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2687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29.6.2017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6891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29.6.2017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3043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29.6.2017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7868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29.6.2017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1075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29.6.2017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9812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29.6.2017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9054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29.6.2017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9975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29.6.2017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5156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29.6.2017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5658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606F1-70A8-4ADC-9334-297B429272E0}" type="datetimeFigureOut">
              <a:rPr lang="cs-CZ" smtClean="0"/>
              <a:t>29.6.2017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4556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Algoritmy a datové struktury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smtClean="0"/>
              <a:t>Metodický koncept k efektivní podpoře klíčových odborných kompetencí s využitím cizího jazyka ATCZ62 - CLIL jako výuková strategie na vysoké škole</a:t>
            </a:r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127124"/>
            <a:ext cx="3907579" cy="173087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7580" y="5377112"/>
            <a:ext cx="3380210" cy="1361574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3148" y="5465511"/>
            <a:ext cx="1284605" cy="1273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2384" y="5426074"/>
            <a:ext cx="2753995" cy="74549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59679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Cíle předmětu opírající se o výstupy z učení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Po úspěšném absolvování bude student schopen: </a:t>
            </a:r>
          </a:p>
          <a:p>
            <a:r>
              <a:rPr lang="cs-CZ" dirty="0" smtClean="0"/>
              <a:t>orientovat </a:t>
            </a:r>
            <a:r>
              <a:rPr lang="cs-CZ" dirty="0"/>
              <a:t>se v základních </a:t>
            </a:r>
            <a:r>
              <a:rPr lang="cs-CZ" dirty="0" smtClean="0"/>
              <a:t>termínech a problémech algoritmizace </a:t>
            </a:r>
            <a:endParaRPr lang="cs-CZ" dirty="0"/>
          </a:p>
          <a:p>
            <a:r>
              <a:rPr lang="cs-CZ" dirty="0" smtClean="0"/>
              <a:t>Navrhovat a analyzovat algoritmy</a:t>
            </a:r>
            <a:endParaRPr lang="cs-CZ" dirty="0"/>
          </a:p>
          <a:p>
            <a:r>
              <a:rPr lang="cs-CZ" dirty="0" smtClean="0"/>
              <a:t>Navrhovat a používat datové struktury</a:t>
            </a:r>
            <a:endParaRPr lang="cs-CZ" dirty="0"/>
          </a:p>
          <a:p>
            <a:r>
              <a:rPr lang="cs-CZ" dirty="0" smtClean="0"/>
              <a:t>aplikovat </a:t>
            </a:r>
            <a:r>
              <a:rPr lang="cs-CZ" dirty="0" smtClean="0"/>
              <a:t>algoritmy a datové struktury na různé problémy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75488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Osnova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572426"/>
            <a:ext cx="10515600" cy="4604537"/>
          </a:xfrm>
        </p:spPr>
        <p:txBody>
          <a:bodyPr>
            <a:normAutofit fontScale="85000" lnSpcReduction="20000"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cs-CZ" dirty="0" smtClean="0"/>
              <a:t>Algoritmus</a:t>
            </a:r>
            <a:r>
              <a:rPr lang="cs-CZ" dirty="0"/>
              <a:t>, </a:t>
            </a:r>
            <a:r>
              <a:rPr lang="cs-CZ" dirty="0" err="1" smtClean="0"/>
              <a:t>adt</a:t>
            </a:r>
            <a:endParaRPr lang="cs-CZ" dirty="0"/>
          </a:p>
          <a:p>
            <a:pPr marL="514350" lvl="0" indent="-514350">
              <a:buFont typeface="+mj-lt"/>
              <a:buAutoNum type="arabicPeriod"/>
            </a:pPr>
            <a:r>
              <a:rPr lang="cs-CZ" dirty="0"/>
              <a:t>Analýza algoritmů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dirty="0"/>
              <a:t>Zásobník, Fronta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dirty="0"/>
              <a:t>Seznamy, Sekvence a vektory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dirty="0"/>
              <a:t>Stromy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dirty="0"/>
              <a:t>Hromada, Prioritní fronta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dirty="0"/>
              <a:t>Slovníky, </a:t>
            </a:r>
            <a:r>
              <a:rPr lang="cs-CZ" dirty="0" err="1"/>
              <a:t>Hashovací</a:t>
            </a:r>
            <a:r>
              <a:rPr lang="cs-CZ" dirty="0"/>
              <a:t> </a:t>
            </a:r>
            <a:r>
              <a:rPr lang="cs-CZ" dirty="0" smtClean="0"/>
              <a:t>tabulky</a:t>
            </a:r>
            <a:endParaRPr lang="cs-CZ" dirty="0"/>
          </a:p>
          <a:p>
            <a:pPr marL="514350" lvl="0" indent="-514350">
              <a:buFont typeface="+mj-lt"/>
              <a:buAutoNum type="arabicPeriod"/>
            </a:pPr>
            <a:r>
              <a:rPr lang="cs-CZ" dirty="0"/>
              <a:t>Řadící algoritmy I.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dirty="0"/>
              <a:t>Řadící algoritmy II.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dirty="0" err="1"/>
              <a:t>Pattern</a:t>
            </a:r>
            <a:r>
              <a:rPr lang="cs-CZ" dirty="0"/>
              <a:t> </a:t>
            </a:r>
            <a:r>
              <a:rPr lang="cs-CZ" dirty="0" err="1"/>
              <a:t>matching</a:t>
            </a:r>
            <a:r>
              <a:rPr lang="cs-CZ" dirty="0"/>
              <a:t>, </a:t>
            </a:r>
            <a:r>
              <a:rPr lang="cs-CZ" dirty="0" err="1" smtClean="0"/>
              <a:t>Trie</a:t>
            </a:r>
            <a:endParaRPr lang="cs-CZ" dirty="0"/>
          </a:p>
          <a:p>
            <a:pPr marL="514350" lvl="0" indent="-514350">
              <a:buFont typeface="+mj-lt"/>
              <a:buAutoNum type="arabicPeriod"/>
            </a:pPr>
            <a:r>
              <a:rPr lang="cs-CZ" dirty="0"/>
              <a:t>Teorie grafů – algoritmy pro grafy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dirty="0"/>
              <a:t>Genetické algoritmy</a:t>
            </a:r>
          </a:p>
          <a:p>
            <a:pPr marL="514350" indent="-514350">
              <a:buFont typeface="+mj-lt"/>
              <a:buAutoNum type="arabicPeriod"/>
            </a:pPr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20554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38935"/>
          </a:xfrm>
        </p:spPr>
        <p:txBody>
          <a:bodyPr/>
          <a:lstStyle/>
          <a:p>
            <a:pPr algn="ctr"/>
            <a:r>
              <a:rPr lang="cs-CZ" dirty="0"/>
              <a:t>Literatura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5297" y="1034041"/>
            <a:ext cx="10738503" cy="5142923"/>
          </a:xfrm>
        </p:spPr>
        <p:txBody>
          <a:bodyPr>
            <a:normAutofit/>
          </a:bodyPr>
          <a:lstStyle/>
          <a:p>
            <a:endParaRPr lang="cs-CZ" dirty="0"/>
          </a:p>
          <a:p>
            <a:r>
              <a:rPr lang="cs-CZ" sz="2000" dirty="0" err="1" smtClean="0"/>
              <a:t>Wróblewski</a:t>
            </a:r>
            <a:r>
              <a:rPr lang="cs-CZ" sz="2000" dirty="0"/>
              <a:t>, P. </a:t>
            </a:r>
            <a:r>
              <a:rPr lang="cs-CZ" sz="2000" i="1" dirty="0"/>
              <a:t>Algoritmy</a:t>
            </a:r>
            <a:r>
              <a:rPr lang="cs-CZ" sz="2000" dirty="0"/>
              <a:t>. Praha: </a:t>
            </a:r>
            <a:r>
              <a:rPr lang="cs-CZ" sz="2000" dirty="0" err="1"/>
              <a:t>Computer</a:t>
            </a:r>
            <a:r>
              <a:rPr lang="cs-CZ" sz="2000" dirty="0"/>
              <a:t> </a:t>
            </a:r>
            <a:r>
              <a:rPr lang="cs-CZ" sz="2000" dirty="0" err="1"/>
              <a:t>Press</a:t>
            </a:r>
            <a:r>
              <a:rPr lang="cs-CZ" sz="2000" dirty="0"/>
              <a:t>, 2015. ISBN 9788025141267. </a:t>
            </a:r>
          </a:p>
          <a:p>
            <a:r>
              <a:rPr lang="cs-CZ" sz="2000" dirty="0" err="1" smtClean="0"/>
              <a:t>Sedgewick</a:t>
            </a:r>
            <a:r>
              <a:rPr lang="cs-CZ" sz="2000" dirty="0"/>
              <a:t>, R. </a:t>
            </a:r>
            <a:r>
              <a:rPr lang="cs-CZ" sz="2000" i="1" dirty="0"/>
              <a:t>Algoritmy v C#.</a:t>
            </a:r>
            <a:r>
              <a:rPr lang="cs-CZ" sz="2000" dirty="0"/>
              <a:t>. New York: </a:t>
            </a:r>
            <a:r>
              <a:rPr lang="cs-CZ" sz="2000" dirty="0" err="1"/>
              <a:t>Softpress</a:t>
            </a:r>
            <a:r>
              <a:rPr lang="cs-CZ" sz="2000" dirty="0"/>
              <a:t>, 2003. </a:t>
            </a:r>
          </a:p>
          <a:p>
            <a:r>
              <a:rPr lang="cs-CZ" sz="2000" dirty="0" smtClean="0"/>
              <a:t>Prokop</a:t>
            </a:r>
            <a:r>
              <a:rPr lang="cs-CZ" sz="2000" dirty="0"/>
              <a:t>, J. </a:t>
            </a:r>
            <a:r>
              <a:rPr lang="cs-CZ" sz="2000" i="1" dirty="0"/>
              <a:t>Algoritmy v jazyku C a C++</a:t>
            </a:r>
            <a:r>
              <a:rPr lang="cs-CZ" sz="2000" dirty="0"/>
              <a:t>. Praha: </a:t>
            </a:r>
            <a:r>
              <a:rPr lang="cs-CZ" sz="2000" dirty="0" err="1"/>
              <a:t>Computer</a:t>
            </a:r>
            <a:r>
              <a:rPr lang="cs-CZ" sz="2000" dirty="0"/>
              <a:t> </a:t>
            </a:r>
            <a:r>
              <a:rPr lang="cs-CZ" sz="2000" dirty="0" err="1"/>
              <a:t>Press</a:t>
            </a:r>
            <a:r>
              <a:rPr lang="cs-CZ" sz="2000" dirty="0"/>
              <a:t>, 2015. ISBN 978-80-247-5467-3. </a:t>
            </a:r>
          </a:p>
          <a:p>
            <a:r>
              <a:rPr lang="cs-CZ" sz="2000" dirty="0" err="1" smtClean="0"/>
              <a:t>Sedgewick</a:t>
            </a:r>
            <a:r>
              <a:rPr lang="cs-CZ" sz="2000" dirty="0"/>
              <a:t>, R. </a:t>
            </a:r>
            <a:r>
              <a:rPr lang="cs-CZ" sz="2000" i="1" dirty="0" err="1"/>
              <a:t>Algorithms</a:t>
            </a:r>
            <a:r>
              <a:rPr lang="cs-CZ" sz="2000" i="1" dirty="0"/>
              <a:t> in Java.</a:t>
            </a:r>
            <a:r>
              <a:rPr lang="cs-CZ" sz="2000" dirty="0"/>
              <a:t>. New York: </a:t>
            </a:r>
            <a:r>
              <a:rPr lang="cs-CZ" sz="2000" dirty="0" err="1"/>
              <a:t>Addison</a:t>
            </a:r>
            <a:r>
              <a:rPr lang="cs-CZ" sz="2000" dirty="0"/>
              <a:t> </a:t>
            </a:r>
            <a:r>
              <a:rPr lang="cs-CZ" sz="2000" dirty="0" err="1"/>
              <a:t>Wesley</a:t>
            </a:r>
            <a:r>
              <a:rPr lang="cs-CZ" sz="2000" dirty="0"/>
              <a:t>, 1999. </a:t>
            </a:r>
          </a:p>
          <a:p>
            <a:r>
              <a:rPr lang="cs-CZ" sz="2000" dirty="0" smtClean="0"/>
              <a:t>MCMILLAN</a:t>
            </a:r>
            <a:r>
              <a:rPr lang="cs-CZ" sz="2000" dirty="0"/>
              <a:t>, M. </a:t>
            </a:r>
            <a:r>
              <a:rPr lang="cs-CZ" sz="2000" i="1" dirty="0"/>
              <a:t>Data </a:t>
            </a:r>
            <a:r>
              <a:rPr lang="cs-CZ" sz="2000" i="1" dirty="0" err="1"/>
              <a:t>Structures</a:t>
            </a:r>
            <a:r>
              <a:rPr lang="cs-CZ" sz="2000" i="1" dirty="0"/>
              <a:t> and </a:t>
            </a:r>
            <a:r>
              <a:rPr lang="cs-CZ" sz="2000" i="1" dirty="0" err="1"/>
              <a:t>Algorithms</a:t>
            </a:r>
            <a:r>
              <a:rPr lang="cs-CZ" sz="2000" i="1" dirty="0"/>
              <a:t> </a:t>
            </a:r>
            <a:r>
              <a:rPr lang="cs-CZ" sz="2000" i="1" dirty="0" err="1"/>
              <a:t>Using</a:t>
            </a:r>
            <a:r>
              <a:rPr lang="cs-CZ" sz="2000" i="1" dirty="0"/>
              <a:t> C#. New York: Cambridge University </a:t>
            </a:r>
            <a:r>
              <a:rPr lang="cs-CZ" sz="2000" i="1" dirty="0" err="1"/>
              <a:t>Press</a:t>
            </a:r>
            <a:r>
              <a:rPr lang="cs-CZ" sz="2000" i="1" dirty="0"/>
              <a:t>, 2007.</a:t>
            </a:r>
            <a:r>
              <a:rPr lang="cs-CZ" sz="2000" dirty="0"/>
              <a:t>. Cambridge: University </a:t>
            </a:r>
            <a:r>
              <a:rPr lang="cs-CZ" sz="2000" dirty="0" err="1"/>
              <a:t>Press</a:t>
            </a:r>
            <a:r>
              <a:rPr lang="cs-CZ" sz="2000" dirty="0"/>
              <a:t>, 2007. ISBN 0-521-54765-2. </a:t>
            </a:r>
          </a:p>
          <a:p>
            <a:r>
              <a:rPr lang="cs-CZ" sz="2000" dirty="0" smtClean="0"/>
              <a:t>Preiss</a:t>
            </a:r>
            <a:r>
              <a:rPr lang="cs-CZ" sz="2000" dirty="0"/>
              <a:t>, B. R. </a:t>
            </a:r>
            <a:r>
              <a:rPr lang="cs-CZ" sz="2000" i="1" dirty="0"/>
              <a:t>Data </a:t>
            </a:r>
            <a:r>
              <a:rPr lang="cs-CZ" sz="2000" i="1" dirty="0" err="1"/>
              <a:t>Structures</a:t>
            </a:r>
            <a:r>
              <a:rPr lang="cs-CZ" sz="2000" i="1" dirty="0"/>
              <a:t> and </a:t>
            </a:r>
            <a:r>
              <a:rPr lang="cs-CZ" sz="2000" i="1" dirty="0" err="1"/>
              <a:t>Algorithms</a:t>
            </a:r>
            <a:r>
              <a:rPr lang="cs-CZ" sz="2000" i="1" dirty="0"/>
              <a:t> </a:t>
            </a:r>
            <a:r>
              <a:rPr lang="cs-CZ" sz="2000" i="1" dirty="0" err="1"/>
              <a:t>whit</a:t>
            </a:r>
            <a:r>
              <a:rPr lang="cs-CZ" sz="2000" i="1" dirty="0"/>
              <a:t> </a:t>
            </a:r>
            <a:r>
              <a:rPr lang="cs-CZ" sz="2000" i="1" dirty="0" err="1"/>
              <a:t>Object-Oriented</a:t>
            </a:r>
            <a:r>
              <a:rPr lang="cs-CZ" sz="2000" i="1" dirty="0"/>
              <a:t> Design </a:t>
            </a:r>
            <a:r>
              <a:rPr lang="cs-CZ" sz="2000" i="1" dirty="0" err="1"/>
              <a:t>Patterns</a:t>
            </a:r>
            <a:r>
              <a:rPr lang="cs-CZ" sz="2000" i="1" dirty="0"/>
              <a:t> in Java</a:t>
            </a:r>
            <a:r>
              <a:rPr lang="cs-CZ" sz="2000" dirty="0"/>
              <a:t>. New York: John </a:t>
            </a:r>
            <a:r>
              <a:rPr lang="cs-CZ" sz="2000" dirty="0" err="1"/>
              <a:t>Wiley</a:t>
            </a:r>
            <a:r>
              <a:rPr lang="cs-CZ" sz="2000" dirty="0"/>
              <a:t> &amp; </a:t>
            </a:r>
            <a:r>
              <a:rPr lang="cs-CZ" sz="2000" dirty="0" err="1"/>
              <a:t>Sons</a:t>
            </a:r>
            <a:r>
              <a:rPr lang="cs-CZ" sz="2000" dirty="0"/>
              <a:t>, 2000. ISBN 0-471-34613-6. </a:t>
            </a:r>
          </a:p>
          <a:p>
            <a:r>
              <a:rPr lang="cs-CZ" sz="2000" dirty="0" smtClean="0"/>
              <a:t>CORMEN</a:t>
            </a:r>
            <a:r>
              <a:rPr lang="cs-CZ" sz="2000" dirty="0"/>
              <a:t>, T. H., LEISERSON, CH. E. RIVEST, R. R. </a:t>
            </a:r>
            <a:r>
              <a:rPr lang="cs-CZ" sz="2000" i="1" dirty="0" err="1"/>
              <a:t>Introduction</a:t>
            </a:r>
            <a:r>
              <a:rPr lang="cs-CZ" sz="2000" i="1" dirty="0"/>
              <a:t> to </a:t>
            </a:r>
            <a:r>
              <a:rPr lang="cs-CZ" sz="2000" i="1" dirty="0" err="1"/>
              <a:t>Algorithms</a:t>
            </a:r>
            <a:r>
              <a:rPr lang="cs-CZ" sz="2000" i="1" dirty="0"/>
              <a:t>.</a:t>
            </a:r>
            <a:r>
              <a:rPr lang="cs-CZ" sz="2000" dirty="0"/>
              <a:t>. Cambridge : MIT </a:t>
            </a:r>
            <a:r>
              <a:rPr lang="cs-CZ" sz="2000" dirty="0" err="1"/>
              <a:t>Press</a:t>
            </a:r>
            <a:r>
              <a:rPr lang="cs-CZ" sz="2000" dirty="0"/>
              <a:t>, 2002. ISBN 0-262-03293-7. </a:t>
            </a:r>
            <a:endParaRPr lang="cs-CZ" sz="2000" dirty="0" smtClean="0"/>
          </a:p>
          <a:p>
            <a:r>
              <a:rPr lang="cs-CZ" sz="2000" dirty="0" err="1" smtClean="0"/>
              <a:t>Wirth</a:t>
            </a:r>
            <a:r>
              <a:rPr lang="cs-CZ" sz="2000" dirty="0"/>
              <a:t>, N. </a:t>
            </a:r>
            <a:r>
              <a:rPr lang="cs-CZ" sz="2000" i="1" dirty="0"/>
              <a:t>Algoritmy a </a:t>
            </a:r>
            <a:r>
              <a:rPr lang="cs-CZ" sz="2000" i="1" dirty="0" err="1"/>
              <a:t>štruktúry</a:t>
            </a:r>
            <a:r>
              <a:rPr lang="cs-CZ" sz="2000" i="1" dirty="0"/>
              <a:t> </a:t>
            </a:r>
            <a:r>
              <a:rPr lang="cs-CZ" sz="2000" i="1" dirty="0" err="1"/>
              <a:t>údajov</a:t>
            </a:r>
            <a:r>
              <a:rPr lang="cs-CZ" sz="2000" i="1" dirty="0"/>
              <a:t>.</a:t>
            </a:r>
            <a:r>
              <a:rPr lang="cs-CZ" sz="2000" dirty="0"/>
              <a:t>. Bratislava: Alfa, 1989. </a:t>
            </a:r>
            <a:endParaRPr lang="cs-CZ" sz="2000" dirty="0" smtClean="0"/>
          </a:p>
          <a:p>
            <a:r>
              <a:rPr lang="cs-CZ" sz="2000" dirty="0" err="1" smtClean="0"/>
              <a:t>Edmonds</a:t>
            </a:r>
            <a:r>
              <a:rPr lang="cs-CZ" sz="2000" dirty="0"/>
              <a:t>, J. </a:t>
            </a:r>
            <a:r>
              <a:rPr lang="cs-CZ" sz="2000" i="1" dirty="0" err="1"/>
              <a:t>How</a:t>
            </a:r>
            <a:r>
              <a:rPr lang="cs-CZ" sz="2000" i="1" dirty="0"/>
              <a:t> to </a:t>
            </a:r>
            <a:r>
              <a:rPr lang="cs-CZ" sz="2000" i="1" dirty="0" err="1"/>
              <a:t>Think</a:t>
            </a:r>
            <a:r>
              <a:rPr lang="cs-CZ" sz="2000" i="1" dirty="0"/>
              <a:t> </a:t>
            </a:r>
            <a:r>
              <a:rPr lang="cs-CZ" sz="2000" i="1" dirty="0" err="1"/>
              <a:t>about</a:t>
            </a:r>
            <a:r>
              <a:rPr lang="cs-CZ" sz="2000" i="1" dirty="0"/>
              <a:t> </a:t>
            </a:r>
            <a:r>
              <a:rPr lang="cs-CZ" sz="2000" i="1" dirty="0" err="1"/>
              <a:t>Algorithms</a:t>
            </a:r>
            <a:r>
              <a:rPr lang="cs-CZ" sz="2000" i="1" dirty="0"/>
              <a:t>.</a:t>
            </a:r>
            <a:r>
              <a:rPr lang="cs-CZ" sz="2000" dirty="0"/>
              <a:t>. Cambridge: University </a:t>
            </a:r>
            <a:r>
              <a:rPr lang="cs-CZ" sz="2000" dirty="0" err="1"/>
              <a:t>Press</a:t>
            </a:r>
            <a:r>
              <a:rPr lang="cs-CZ" sz="2000" dirty="0"/>
              <a:t>, 2008.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20554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20554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20554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lc="http://schemas.openxmlformats.org/drawingml/2006/lockedCanvas" xmlns:a16="http://schemas.microsoft.com/office/drawing/2014/main" xmlns:xdr="http://schemas.openxmlformats.org/drawingml/2006/spreadsheetDrawing" xmlns="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20554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113</Words>
  <Application>Microsoft Office PowerPoint</Application>
  <PresentationFormat>Vlastní</PresentationFormat>
  <Paragraphs>34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Motiv Office</vt:lpstr>
      <vt:lpstr>Algoritmy a datové struktury</vt:lpstr>
      <vt:lpstr>Cíle předmětu opírající se o výstupy z učení</vt:lpstr>
      <vt:lpstr>Osnova </vt:lpstr>
      <vt:lpstr>Literatura </vt:lpstr>
      <vt:lpstr>Prezentace aplikace PowerPoint</vt:lpstr>
      <vt:lpstr>Prezentace aplikace PowerPoint</vt:lpstr>
      <vt:lpstr>Prezentace aplikace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předmětu dle IS</dc:title>
  <dc:creator>Kratka</dc:creator>
  <cp:lastModifiedBy>Tomáš Náhlík</cp:lastModifiedBy>
  <cp:revision>14</cp:revision>
  <dcterms:created xsi:type="dcterms:W3CDTF">2017-05-10T10:51:34Z</dcterms:created>
  <dcterms:modified xsi:type="dcterms:W3CDTF">2017-06-29T07:54:42Z</dcterms:modified>
</cp:coreProperties>
</file>