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8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Řadící algoritmy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Counting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199743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Vhodný pro velké soubory s malým množstvím diskrétních hodnot</a:t>
            </a:r>
          </a:p>
          <a:p>
            <a:r>
              <a:rPr lang="cs-CZ" dirty="0" smtClean="0"/>
              <a:t>Stabilní</a:t>
            </a:r>
          </a:p>
          <a:p>
            <a:r>
              <a:rPr lang="cs-CZ" dirty="0"/>
              <a:t>Časová náročnost: </a:t>
            </a:r>
            <a:r>
              <a:rPr lang="cs-CZ" i="1" dirty="0" smtClean="0"/>
              <a:t>O(N+M)</a:t>
            </a:r>
          </a:p>
          <a:p>
            <a:r>
              <a:rPr lang="cs-CZ" dirty="0" smtClean="0"/>
              <a:t>Paměťová náročnost: </a:t>
            </a:r>
            <a:r>
              <a:rPr lang="cs-CZ" i="1" dirty="0" smtClean="0"/>
              <a:t>O(M)</a:t>
            </a:r>
            <a:endParaRPr lang="cs-CZ" dirty="0" smtClean="0"/>
          </a:p>
          <a:p>
            <a:r>
              <a:rPr lang="cs-CZ" dirty="0" smtClean="0"/>
              <a:t>Předpoklady:</a:t>
            </a:r>
          </a:p>
          <a:p>
            <a:pPr lvl="1"/>
            <a:r>
              <a:rPr lang="cs-CZ" dirty="0"/>
              <a:t>Počet různých </a:t>
            </a:r>
            <a:r>
              <a:rPr lang="cs-CZ" dirty="0" smtClean="0"/>
              <a:t>hodnot (</a:t>
            </a:r>
            <a:r>
              <a:rPr lang="cs-CZ" i="1" dirty="0"/>
              <a:t>M</a:t>
            </a:r>
            <a:r>
              <a:rPr lang="cs-CZ" dirty="0"/>
              <a:t>) </a:t>
            </a:r>
            <a:r>
              <a:rPr lang="cs-CZ" dirty="0" smtClean="0"/>
              <a:t>významně </a:t>
            </a:r>
            <a:r>
              <a:rPr lang="cs-CZ" dirty="0"/>
              <a:t>menší než celkový počet prvků (</a:t>
            </a:r>
            <a:r>
              <a:rPr lang="cs-CZ" i="1" dirty="0"/>
              <a:t>N</a:t>
            </a:r>
            <a:r>
              <a:rPr lang="cs-CZ" dirty="0"/>
              <a:t>).</a:t>
            </a:r>
          </a:p>
          <a:p>
            <a:pPr lvl="1"/>
            <a:r>
              <a:rPr lang="cs-CZ" dirty="0" smtClean="0"/>
              <a:t>Pomocné pole – zápis a čtení </a:t>
            </a:r>
            <a:r>
              <a:rPr lang="cs-CZ" dirty="0"/>
              <a:t>v konstantním </a:t>
            </a:r>
            <a:r>
              <a:rPr lang="cs-CZ" dirty="0" smtClean="0"/>
              <a:t>čase (pole </a:t>
            </a:r>
            <a:r>
              <a:rPr lang="cs-CZ" dirty="0"/>
              <a:t>indexované hodnotou nebo </a:t>
            </a:r>
            <a:r>
              <a:rPr lang="cs-CZ" dirty="0" err="1"/>
              <a:t>hashem</a:t>
            </a:r>
            <a:r>
              <a:rPr lang="cs-CZ" dirty="0"/>
              <a:t> </a:t>
            </a:r>
            <a:r>
              <a:rPr lang="cs-CZ" dirty="0" smtClean="0"/>
              <a:t>hodnoty)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5999" y="1825625"/>
            <a:ext cx="5733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Algoritmus:</a:t>
            </a:r>
          </a:p>
          <a:p>
            <a:pPr lvl="1"/>
            <a:r>
              <a:rPr lang="cs-CZ" dirty="0" smtClean="0"/>
              <a:t>zleva (či zprava) projde vstupní pole</a:t>
            </a:r>
          </a:p>
          <a:p>
            <a:pPr lvl="1"/>
            <a:r>
              <a:rPr lang="cs-CZ" dirty="0" smtClean="0"/>
              <a:t>pro každý prvek zvýší v pom. poli četnost výskytu tohoto prvku</a:t>
            </a:r>
          </a:p>
          <a:p>
            <a:pPr lvl="1"/>
            <a:r>
              <a:rPr lang="cs-CZ" dirty="0" smtClean="0"/>
              <a:t>ke každé položce přičte počet výskytů všech předchozích položek (získá přesnou pozici hranice)</a:t>
            </a:r>
          </a:p>
          <a:p>
            <a:pPr lvl="1"/>
            <a:r>
              <a:rPr lang="cs-CZ" dirty="0" smtClean="0"/>
              <a:t>začne zprava procházet neseřazené pole</a:t>
            </a:r>
          </a:p>
          <a:p>
            <a:pPr lvl="1"/>
            <a:r>
              <a:rPr lang="cs-CZ" dirty="0" smtClean="0"/>
              <a:t>pro každý prvek se podívá do pomocného pole na horní hranici pro umístění</a:t>
            </a:r>
          </a:p>
          <a:p>
            <a:pPr lvl="1"/>
            <a:r>
              <a:rPr lang="cs-CZ" dirty="0" smtClean="0"/>
              <a:t>na tuto hranici ho umístí a zároveň ji sníží o jedna</a:t>
            </a:r>
          </a:p>
          <a:p>
            <a:pPr lvl="1"/>
            <a:r>
              <a:rPr lang="cs-CZ" dirty="0" smtClean="0"/>
              <a:t>takto postupuje, dokud neprojde celé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5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Merge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Rozděl a panuj</a:t>
            </a:r>
          </a:p>
          <a:p>
            <a:r>
              <a:rPr lang="cs-CZ" dirty="0" smtClean="0"/>
              <a:t>Nejhorší i průměrná časová složitost </a:t>
            </a:r>
            <a:r>
              <a:rPr lang="cs-CZ" i="1" dirty="0" smtClean="0"/>
              <a:t>O(</a:t>
            </a:r>
            <a:r>
              <a:rPr lang="cs-CZ" i="1" dirty="0" err="1" smtClean="0"/>
              <a:t>N</a:t>
            </a:r>
            <a:r>
              <a:rPr lang="cs-CZ" dirty="0" err="1" smtClean="0"/>
              <a:t>log</a:t>
            </a:r>
            <a:r>
              <a:rPr lang="cs-CZ" i="1" dirty="0" err="1" smtClean="0"/>
              <a:t>N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Potřebuje navíc pole o velikosti </a:t>
            </a:r>
            <a:r>
              <a:rPr lang="cs-CZ" i="1" dirty="0" smtClean="0"/>
              <a:t>N</a:t>
            </a:r>
          </a:p>
          <a:p>
            <a:r>
              <a:rPr lang="cs-CZ" dirty="0" smtClean="0"/>
              <a:t>Stabilní, </a:t>
            </a:r>
            <a:r>
              <a:rPr lang="cs-CZ" dirty="0" err="1" smtClean="0"/>
              <a:t>paralelizovatelný</a:t>
            </a:r>
            <a:endParaRPr lang="cs-CZ" dirty="0" smtClean="0"/>
          </a:p>
          <a:p>
            <a:r>
              <a:rPr lang="cs-CZ" dirty="0" smtClean="0"/>
              <a:t>Postup: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Rozdělí </a:t>
            </a:r>
            <a:r>
              <a:rPr lang="cs-CZ" dirty="0"/>
              <a:t>neseřazenou množinu dat na dvě podmnožiny o přibližně stejné velikosti.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Seřadí obě podmnožiny.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Spojí seřazené podmnožiny do jedné seřazené množiny.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1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Merge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243286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Algoritmus</a:t>
            </a:r>
          </a:p>
          <a:p>
            <a:pPr marL="0" indent="0">
              <a:buNone/>
            </a:pPr>
            <a:r>
              <a:rPr lang="en-US" dirty="0" err="1" smtClean="0"/>
              <a:t>mergesort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list left, right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n-US" dirty="0" smtClean="0"/>
              <a:t>if </a:t>
            </a:r>
            <a:r>
              <a:rPr lang="en-US" dirty="0"/>
              <a:t>length(m) ≤ </a:t>
            </a:r>
            <a:r>
              <a:rPr lang="en-US" dirty="0" smtClean="0"/>
              <a:t>1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 </a:t>
            </a:r>
            <a:r>
              <a:rPr lang="en-US" dirty="0"/>
              <a:t>return m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n-US" dirty="0" smtClean="0"/>
              <a:t>else</a:t>
            </a:r>
            <a:endParaRPr lang="en-US" dirty="0"/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en-US" dirty="0" smtClean="0"/>
              <a:t>middle </a:t>
            </a:r>
            <a:r>
              <a:rPr lang="en-US" dirty="0"/>
              <a:t>= length(m) / 2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en-US" dirty="0" smtClean="0"/>
              <a:t>for </a:t>
            </a:r>
            <a:r>
              <a:rPr lang="en-US" dirty="0"/>
              <a:t>each x in m up to </a:t>
            </a:r>
            <a:r>
              <a:rPr lang="en-US" dirty="0" smtClean="0"/>
              <a:t>middle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en-US" dirty="0" smtClean="0"/>
              <a:t>add </a:t>
            </a:r>
            <a:r>
              <a:rPr lang="en-US" dirty="0"/>
              <a:t>x to left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en-US" dirty="0" smtClean="0"/>
              <a:t>for each x in m after middle</a:t>
            </a:r>
          </a:p>
          <a:p>
            <a:pPr marL="0" indent="0">
              <a:buNone/>
            </a:pPr>
            <a:r>
              <a:rPr lang="cs-CZ" dirty="0" smtClean="0"/>
              <a:t>			</a:t>
            </a:r>
            <a:r>
              <a:rPr lang="en-US" dirty="0" smtClean="0"/>
              <a:t>add x to right</a:t>
            </a:r>
            <a:endParaRPr lang="en-US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33886" y="2569029"/>
            <a:ext cx="5243286" cy="36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/>
              <a:t>		</a:t>
            </a:r>
            <a:r>
              <a:rPr lang="en-US" sz="2200" dirty="0" smtClean="0"/>
              <a:t>left = </a:t>
            </a:r>
            <a:r>
              <a:rPr lang="en-US" sz="2200" dirty="0" err="1" smtClean="0"/>
              <a:t>mergesort</a:t>
            </a:r>
            <a:r>
              <a:rPr lang="en-US" sz="2200" dirty="0" smtClean="0"/>
              <a:t>(left)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/>
              <a:t>		</a:t>
            </a:r>
            <a:r>
              <a:rPr lang="en-US" sz="2200" dirty="0" smtClean="0"/>
              <a:t>right = </a:t>
            </a:r>
            <a:r>
              <a:rPr lang="en-US" sz="2200" dirty="0" err="1" smtClean="0"/>
              <a:t>mergesort</a:t>
            </a:r>
            <a:r>
              <a:rPr lang="en-US" sz="2200" dirty="0" smtClean="0"/>
              <a:t>(right)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/>
              <a:t>		</a:t>
            </a:r>
            <a:r>
              <a:rPr lang="en-US" sz="2200" dirty="0" smtClean="0"/>
              <a:t>result = merge(left, right)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/>
              <a:t>		</a:t>
            </a:r>
            <a:r>
              <a:rPr lang="en-US" sz="2200" dirty="0" smtClean="0"/>
              <a:t>return result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612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Quicksort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z nejrychlejších běžných algoritmů řazení založený na porovnávání prvků</a:t>
            </a:r>
          </a:p>
          <a:p>
            <a:r>
              <a:rPr lang="cs-CZ" dirty="0" smtClean="0"/>
              <a:t>Časová složitost </a:t>
            </a:r>
            <a:r>
              <a:rPr lang="cs-CZ" i="1" dirty="0"/>
              <a:t>O(</a:t>
            </a:r>
            <a:r>
              <a:rPr lang="cs-CZ" i="1" dirty="0" err="1"/>
              <a:t>N</a:t>
            </a:r>
            <a:r>
              <a:rPr lang="cs-CZ" dirty="0" err="1"/>
              <a:t>log</a:t>
            </a:r>
            <a:r>
              <a:rPr lang="cs-CZ" i="1" dirty="0" err="1"/>
              <a:t>N</a:t>
            </a:r>
            <a:r>
              <a:rPr lang="cs-CZ" i="1" dirty="0" smtClean="0"/>
              <a:t>) </a:t>
            </a:r>
            <a:r>
              <a:rPr lang="cs-CZ" dirty="0"/>
              <a:t>–</a:t>
            </a:r>
            <a:r>
              <a:rPr lang="cs-CZ" i="1" dirty="0" smtClean="0"/>
              <a:t> O(N</a:t>
            </a:r>
            <a:r>
              <a:rPr lang="cs-CZ" i="1" baseline="30000" dirty="0" smtClean="0"/>
              <a:t>2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dirty="0" smtClean="0"/>
              <a:t>Metoda Rozděl a panuj</a:t>
            </a:r>
          </a:p>
          <a:p>
            <a:r>
              <a:rPr lang="cs-CZ" dirty="0" smtClean="0"/>
              <a:t>Rekurzivní algoritmus</a:t>
            </a:r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/>
              <a:t>výběr pivot – rozdělení posloupnosti na dvě části – větší a menší než pivot</a:t>
            </a:r>
          </a:p>
          <a:p>
            <a:pPr lvl="1"/>
            <a:r>
              <a:rPr lang="cs-CZ" dirty="0" smtClean="0"/>
              <a:t>Seřaď obě části stejným způsobem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54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Quicksort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Volba pivotu – ideální medián</a:t>
            </a:r>
          </a:p>
          <a:p>
            <a:pPr lvl="1"/>
            <a:r>
              <a:rPr lang="cs-CZ" dirty="0"/>
              <a:t>První prvek (jakákoli fixní pozice</a:t>
            </a:r>
            <a:r>
              <a:rPr lang="cs-CZ" dirty="0" smtClean="0"/>
              <a:t>) – nevýhodné na částečně seřazených množinách</a:t>
            </a:r>
          </a:p>
          <a:p>
            <a:pPr lvl="1"/>
            <a:r>
              <a:rPr lang="cs-CZ" dirty="0" smtClean="0"/>
              <a:t>Náhodný prvek – ve skutečnosti pseudonáhodný</a:t>
            </a:r>
          </a:p>
          <a:p>
            <a:pPr lvl="1"/>
            <a:r>
              <a:rPr lang="cs-CZ" dirty="0" smtClean="0"/>
              <a:t>Medián tří (pěti…) – či jiného počtu prvků z fixních nebo náhodných pozic</a:t>
            </a:r>
          </a:p>
          <a:p>
            <a:r>
              <a:rPr lang="cs-CZ" dirty="0" smtClean="0"/>
              <a:t>Při správné implementaci nepotřebuje paměť navíc</a:t>
            </a:r>
          </a:p>
          <a:p>
            <a:r>
              <a:rPr lang="cs-CZ" dirty="0" smtClean="0"/>
              <a:t>Nestabilní algoritmus</a:t>
            </a:r>
          </a:p>
          <a:p>
            <a:r>
              <a:rPr lang="cs-CZ" dirty="0" smtClean="0"/>
              <a:t>Způsob volby pivotu má vliv na řazení</a:t>
            </a:r>
            <a:endParaRPr lang="cs-CZ" dirty="0"/>
          </a:p>
          <a:p>
            <a:r>
              <a:rPr lang="cs-CZ" dirty="0"/>
              <a:t>v průměru jde o nejrychlejší známý univerzální algoritmus pro řazení polí v operační paměti počítače</a:t>
            </a:r>
          </a:p>
        </p:txBody>
      </p:sp>
    </p:spTree>
    <p:extLst>
      <p:ext uri="{BB962C8B-B14F-4D97-AF65-F5344CB8AC3E}">
        <p14:creationId xmlns:p14="http://schemas.microsoft.com/office/powerpoint/2010/main" val="4220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Selection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Jednoduchý algoritmus</a:t>
            </a:r>
          </a:p>
          <a:p>
            <a:r>
              <a:rPr lang="cs-CZ" dirty="0"/>
              <a:t>Časová složitost </a:t>
            </a:r>
            <a:r>
              <a:rPr lang="cs-CZ" i="1" dirty="0" smtClean="0"/>
              <a:t>O(N</a:t>
            </a:r>
            <a:r>
              <a:rPr lang="cs-CZ" i="1" baseline="30000" dirty="0" smtClean="0"/>
              <a:t>2</a:t>
            </a:r>
            <a:r>
              <a:rPr lang="cs-CZ" i="1" dirty="0"/>
              <a:t>)</a:t>
            </a:r>
          </a:p>
          <a:p>
            <a:r>
              <a:rPr lang="cs-CZ" dirty="0" smtClean="0"/>
              <a:t>Vhodný pro malé množství dat</a:t>
            </a:r>
          </a:p>
          <a:p>
            <a:r>
              <a:rPr lang="cs-CZ" dirty="0" smtClean="0"/>
              <a:t>Univerzální, lokální, nestabilní</a:t>
            </a:r>
          </a:p>
          <a:p>
            <a:r>
              <a:rPr lang="cs-CZ" dirty="0" smtClean="0"/>
              <a:t>Postup: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Rozdělíme si posloupnost na seřazenou a neseřazenou část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Najdeme prvek s nejmenší hodnotou v neseřazené části posloupnosti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Zaměníme ho s prvkem na první pozici neseřazené části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První prvek neseřazené části zahrneme do seřazené části a zároveň neseřazenou část zmenšíme o 1 prvek zleva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Zbytek posloupnosti se uspořádá opakováním kroků 2 až 5 pro zbylou neseřazenou část</a:t>
            </a:r>
          </a:p>
        </p:txBody>
      </p:sp>
    </p:spTree>
    <p:extLst>
      <p:ext uri="{BB962C8B-B14F-4D97-AF65-F5344CB8AC3E}">
        <p14:creationId xmlns:p14="http://schemas.microsoft.com/office/powerpoint/2010/main" val="5873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řadících algoritmů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29242"/>
              </p:ext>
            </p:extLst>
          </p:nvPr>
        </p:nvGraphicFramePr>
        <p:xfrm>
          <a:off x="1059541" y="1524002"/>
          <a:ext cx="10000341" cy="4339769"/>
        </p:xfrm>
        <a:graphic>
          <a:graphicData uri="http://schemas.openxmlformats.org/drawingml/2006/table">
            <a:tbl>
              <a:tblPr/>
              <a:tblGrid>
                <a:gridCol w="1111149"/>
                <a:gridCol w="1111149"/>
                <a:gridCol w="1111149"/>
                <a:gridCol w="1111149"/>
                <a:gridCol w="1111149"/>
                <a:gridCol w="1111149"/>
                <a:gridCol w="1111149"/>
                <a:gridCol w="1111149"/>
                <a:gridCol w="1111149"/>
              </a:tblGrid>
              <a:tr h="32753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Název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Časová složitost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Dodatečná paměť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Stabilní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Přirozená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Metoda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327530"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Anglicky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Česky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Minimum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Průměrně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Maximum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3177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Bubble</a:t>
                      </a:r>
                      <a:r>
                        <a:rPr lang="cs-CZ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Bublinkové řazení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záměna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73177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Heapsort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Řazení </a:t>
                      </a:r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haldou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halda, záměna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73177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Insertion</a:t>
                      </a:r>
                      <a:r>
                        <a:rPr lang="cs-CZ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Řazení vkládáním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vkládání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818824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Merge</a:t>
                      </a:r>
                      <a:r>
                        <a:rPr lang="cs-CZ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Řazení slučováním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 dirty="0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(log n)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slučování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73177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Quicksort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Rychlé řazení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(log </a:t>
                      </a:r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záměna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73177">
                <a:tc>
                  <a:txBody>
                    <a:bodyPr/>
                    <a:lstStyle/>
                    <a:p>
                      <a:pPr algn="ctr"/>
                      <a:r>
                        <a:rPr lang="cs-CZ" sz="16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Selection</a:t>
                      </a:r>
                      <a:r>
                        <a:rPr lang="cs-CZ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sort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Řazení výběrem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O(n²)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(1)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zprav. 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výběr</a:t>
                      </a:r>
                    </a:p>
                  </a:txBody>
                  <a:tcPr marL="57254" marR="57254" marT="28627" marB="28627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2" descr="{\displaystyle O(n^{1+{\frac {c}{\sqrt {m}}}})}"/>
          <p:cNvSpPr>
            <a:spLocks noChangeAspect="1" noChangeArrowheads="1"/>
          </p:cNvSpPr>
          <p:nvPr/>
        </p:nvSpPr>
        <p:spPr bwMode="auto">
          <a:xfrm>
            <a:off x="2803525" y="1825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593943" y="6301655"/>
            <a:ext cx="2456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www.wikipedia.cz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78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Bucket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Rozděluje data do několika přihrádek</a:t>
            </a:r>
          </a:p>
          <a:p>
            <a:r>
              <a:rPr lang="cs-CZ" dirty="0" smtClean="0"/>
              <a:t>Časová náročnost: </a:t>
            </a:r>
            <a:r>
              <a:rPr lang="cs-CZ" i="1" dirty="0" smtClean="0"/>
              <a:t>O(n*k)</a:t>
            </a:r>
            <a:r>
              <a:rPr lang="cs-CZ" dirty="0" smtClean="0"/>
              <a:t>, </a:t>
            </a:r>
            <a:r>
              <a:rPr lang="cs-CZ" dirty="0"/>
              <a:t>kde </a:t>
            </a:r>
            <a:r>
              <a:rPr lang="cs-CZ" i="1" dirty="0" smtClean="0"/>
              <a:t>k=n/m,</a:t>
            </a:r>
            <a:r>
              <a:rPr lang="cs-CZ" dirty="0" smtClean="0"/>
              <a:t> vstupní data </a:t>
            </a:r>
            <a:r>
              <a:rPr lang="cs-CZ" i="1" dirty="0" smtClean="0"/>
              <a:t>n,</a:t>
            </a:r>
            <a:r>
              <a:rPr lang="cs-CZ" dirty="0" smtClean="0"/>
              <a:t> počet </a:t>
            </a:r>
            <a:r>
              <a:rPr lang="cs-CZ" dirty="0"/>
              <a:t>přihrádek </a:t>
            </a:r>
            <a:r>
              <a:rPr lang="cs-CZ" i="1" dirty="0" smtClean="0"/>
              <a:t>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Předpoklady:</a:t>
            </a:r>
          </a:p>
          <a:p>
            <a:pPr lvl="1"/>
            <a:r>
              <a:rPr lang="cs-CZ" dirty="0" smtClean="0"/>
              <a:t>Vhodný </a:t>
            </a:r>
            <a:r>
              <a:rPr lang="cs-CZ" dirty="0"/>
              <a:t>pro rovnoměrně rozložené hodnoty vstupních dat.</a:t>
            </a:r>
          </a:p>
          <a:p>
            <a:pPr lvl="1"/>
            <a:r>
              <a:rPr lang="cs-CZ" dirty="0" smtClean="0"/>
              <a:t>Algoritmus pro </a:t>
            </a:r>
            <a:r>
              <a:rPr lang="cs-CZ" dirty="0"/>
              <a:t>seřazení přihrádek musí být stabilní</a:t>
            </a:r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stupní data jsou </a:t>
            </a:r>
            <a:r>
              <a:rPr lang="cs-CZ" dirty="0"/>
              <a:t>rozdělena do předem definovaného počtu přihrádek.</a:t>
            </a:r>
          </a:p>
          <a:p>
            <a:pPr lvl="1"/>
            <a:r>
              <a:rPr lang="cs-CZ" dirty="0" smtClean="0"/>
              <a:t>Na každou </a:t>
            </a:r>
            <a:r>
              <a:rPr lang="cs-CZ" dirty="0"/>
              <a:t>přihrádku volán stabilní řadicí algoritmus.</a:t>
            </a:r>
          </a:p>
          <a:p>
            <a:pPr lvl="1"/>
            <a:r>
              <a:rPr lang="cs-CZ" dirty="0" smtClean="0"/>
              <a:t>Jednotlivé </a:t>
            </a:r>
            <a:r>
              <a:rPr lang="cs-CZ" dirty="0"/>
              <a:t>přihrádky postupně kopírovány do výstupního pole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Výhody: dobře </a:t>
            </a:r>
            <a:r>
              <a:rPr lang="cs-CZ" dirty="0" err="1" smtClean="0"/>
              <a:t>paralelizovatelný</a:t>
            </a:r>
            <a:r>
              <a:rPr lang="cs-CZ" dirty="0" smtClean="0"/>
              <a:t>, nemusí mít všechna data v paměti najednou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3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Radix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Řadí celá čísla procházením všech číslic</a:t>
            </a:r>
          </a:p>
          <a:p>
            <a:r>
              <a:rPr lang="cs-CZ" dirty="0" smtClean="0"/>
              <a:t>LSD (Least </a:t>
            </a:r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Digit</a:t>
            </a:r>
            <a:r>
              <a:rPr lang="cs-CZ" dirty="0" smtClean="0"/>
              <a:t>) – řazení podle nejméně významných číslic (odzadu)</a:t>
            </a:r>
          </a:p>
          <a:p>
            <a:r>
              <a:rPr lang="cs-CZ" dirty="0" smtClean="0"/>
              <a:t>MSD (Most </a:t>
            </a:r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Digit</a:t>
            </a:r>
            <a:r>
              <a:rPr lang="cs-CZ" dirty="0" smtClean="0"/>
              <a:t>) – nejvíce významné číslice (odpředu)</a:t>
            </a:r>
          </a:p>
          <a:p>
            <a:r>
              <a:rPr lang="cs-CZ" dirty="0" smtClean="0"/>
              <a:t>Časová složitost: </a:t>
            </a:r>
            <a:r>
              <a:rPr lang="cs-CZ" dirty="0"/>
              <a:t>O( (</a:t>
            </a:r>
            <a:r>
              <a:rPr lang="cs-CZ" dirty="0" err="1"/>
              <a:t>z+n</a:t>
            </a:r>
            <a:r>
              <a:rPr lang="cs-CZ" dirty="0"/>
              <a:t>)*</a:t>
            </a:r>
            <a:r>
              <a:rPr lang="cs-CZ" dirty="0" err="1"/>
              <a:t>log</a:t>
            </a:r>
            <a:r>
              <a:rPr lang="cs-CZ" baseline="-25000" dirty="0" err="1"/>
              <a:t>z</a:t>
            </a:r>
            <a:r>
              <a:rPr lang="cs-CZ" dirty="0" err="1"/>
              <a:t>u</a:t>
            </a:r>
            <a:r>
              <a:rPr lang="cs-CZ" dirty="0"/>
              <a:t>), kde z je základ zvolené číselné soustavy, n počet čísel na vstupu a u je maximální rozmezí čísel na </a:t>
            </a:r>
            <a:r>
              <a:rPr lang="cs-CZ" dirty="0" smtClean="0"/>
              <a:t>vstupu</a:t>
            </a:r>
          </a:p>
          <a:p>
            <a:r>
              <a:rPr lang="cs-CZ" dirty="0" smtClean="0"/>
              <a:t>Nehodí se pro neomezeně velké vstupy</a:t>
            </a:r>
          </a:p>
          <a:p>
            <a:r>
              <a:rPr lang="cs-CZ" dirty="0" smtClean="0"/>
              <a:t>Příklad LSD radix: </a:t>
            </a:r>
            <a:r>
              <a:rPr lang="en-US" dirty="0" smtClean="0"/>
              <a:t>170</a:t>
            </a:r>
            <a:r>
              <a:rPr lang="en-US" dirty="0"/>
              <a:t>, 45, 75, 90, 802, 2, 24, </a:t>
            </a:r>
            <a:r>
              <a:rPr lang="en-US" dirty="0" smtClean="0"/>
              <a:t>66</a:t>
            </a:r>
            <a:r>
              <a:rPr lang="cs-CZ" dirty="0" smtClean="0"/>
              <a:t> </a:t>
            </a:r>
            <a:r>
              <a:rPr lang="cs-CZ" dirty="0" smtClean="0">
                <a:latin typeface="Cambria Math"/>
                <a:ea typeface="Cambria Math"/>
              </a:rPr>
              <a:t>⇒ </a:t>
            </a:r>
            <a:r>
              <a:rPr lang="en-US" dirty="0" smtClean="0"/>
              <a:t>17</a:t>
            </a:r>
            <a:r>
              <a:rPr lang="en-US" u="sng" dirty="0" smtClean="0"/>
              <a:t>0</a:t>
            </a:r>
            <a:r>
              <a:rPr lang="en-US" dirty="0"/>
              <a:t>, 9</a:t>
            </a:r>
            <a:r>
              <a:rPr lang="en-US" u="sng" dirty="0"/>
              <a:t>0</a:t>
            </a:r>
            <a:r>
              <a:rPr lang="en-US" dirty="0"/>
              <a:t>, 80</a:t>
            </a:r>
            <a:r>
              <a:rPr lang="en-US" u="sng" dirty="0"/>
              <a:t>2</a:t>
            </a:r>
            <a:r>
              <a:rPr lang="en-US" dirty="0"/>
              <a:t>, </a:t>
            </a:r>
            <a:r>
              <a:rPr lang="en-US" u="sng" dirty="0"/>
              <a:t>2</a:t>
            </a:r>
            <a:r>
              <a:rPr lang="en-US" dirty="0"/>
              <a:t>, 2</a:t>
            </a:r>
            <a:r>
              <a:rPr lang="en-US" u="sng" dirty="0"/>
              <a:t>4</a:t>
            </a:r>
            <a:r>
              <a:rPr lang="en-US" dirty="0"/>
              <a:t>, 4</a:t>
            </a:r>
            <a:r>
              <a:rPr lang="en-US" u="sng" dirty="0"/>
              <a:t>5</a:t>
            </a:r>
            <a:r>
              <a:rPr lang="en-US" dirty="0"/>
              <a:t>, 7</a:t>
            </a:r>
            <a:r>
              <a:rPr lang="en-US" u="sng" dirty="0"/>
              <a:t>5</a:t>
            </a:r>
            <a:r>
              <a:rPr lang="en-US" dirty="0"/>
              <a:t>, </a:t>
            </a:r>
            <a:r>
              <a:rPr lang="en-US" dirty="0" smtClean="0"/>
              <a:t>6</a:t>
            </a:r>
            <a:r>
              <a:rPr lang="en-US" u="sng" dirty="0" smtClean="0"/>
              <a:t>6</a:t>
            </a:r>
            <a:r>
              <a:rPr lang="cs-CZ" dirty="0" smtClean="0"/>
              <a:t> </a:t>
            </a:r>
            <a:r>
              <a:rPr lang="cs-CZ" dirty="0" smtClean="0">
                <a:latin typeface="Cambria Math"/>
                <a:ea typeface="Cambria Math"/>
              </a:rPr>
              <a:t>⇒ </a:t>
            </a:r>
            <a:r>
              <a:rPr lang="en-US" dirty="0" smtClean="0"/>
              <a:t>8</a:t>
            </a:r>
            <a:r>
              <a:rPr lang="en-US" u="sng" dirty="0" smtClean="0"/>
              <a:t>0</a:t>
            </a:r>
            <a:r>
              <a:rPr lang="en-US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2</a:t>
            </a:r>
            <a:r>
              <a:rPr lang="en-US" dirty="0"/>
              <a:t>, </a:t>
            </a:r>
            <a:r>
              <a:rPr lang="en-US" u="sng" dirty="0"/>
              <a:t>2</a:t>
            </a:r>
            <a:r>
              <a:rPr lang="en-US" dirty="0"/>
              <a:t>4, </a:t>
            </a:r>
            <a:r>
              <a:rPr lang="en-US" u="sng" dirty="0"/>
              <a:t>4</a:t>
            </a:r>
            <a:r>
              <a:rPr lang="en-US" dirty="0"/>
              <a:t>5, </a:t>
            </a:r>
            <a:r>
              <a:rPr lang="en-US" u="sng" dirty="0"/>
              <a:t>6</a:t>
            </a:r>
            <a:r>
              <a:rPr lang="en-US" dirty="0"/>
              <a:t>6, 1</a:t>
            </a:r>
            <a:r>
              <a:rPr lang="en-US" u="sng" dirty="0"/>
              <a:t>7</a:t>
            </a:r>
            <a:r>
              <a:rPr lang="en-US" dirty="0"/>
              <a:t>0, </a:t>
            </a:r>
            <a:r>
              <a:rPr lang="en-US" u="sng" dirty="0"/>
              <a:t>7</a:t>
            </a:r>
            <a:r>
              <a:rPr lang="en-US" dirty="0"/>
              <a:t>5, </a:t>
            </a:r>
            <a:r>
              <a:rPr lang="en-US" u="sng" dirty="0" smtClean="0"/>
              <a:t>9</a:t>
            </a:r>
            <a:r>
              <a:rPr lang="en-US" dirty="0" smtClean="0"/>
              <a:t>0</a:t>
            </a:r>
            <a:r>
              <a:rPr lang="cs-CZ" dirty="0" smtClean="0"/>
              <a:t> </a:t>
            </a:r>
            <a:r>
              <a:rPr lang="cs-CZ" dirty="0" smtClean="0">
                <a:latin typeface="Cambria Math"/>
                <a:ea typeface="Cambria Math"/>
              </a:rPr>
              <a:t>⇒</a:t>
            </a:r>
            <a:r>
              <a:rPr lang="en-US" dirty="0" smtClean="0"/>
              <a:t>2</a:t>
            </a:r>
            <a:r>
              <a:rPr lang="en-US" dirty="0"/>
              <a:t>, 24, 45, 66, 75, 90, </a:t>
            </a:r>
            <a:r>
              <a:rPr lang="en-US" u="sng" dirty="0"/>
              <a:t>1</a:t>
            </a:r>
            <a:r>
              <a:rPr lang="en-US" dirty="0"/>
              <a:t>70, </a:t>
            </a:r>
            <a:r>
              <a:rPr lang="en-US" u="sng" dirty="0"/>
              <a:t>8</a:t>
            </a:r>
            <a:r>
              <a:rPr lang="en-US" dirty="0"/>
              <a:t>02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8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653</Words>
  <Application>Microsoft Office PowerPoint</Application>
  <PresentationFormat>Vlastní</PresentationFormat>
  <Paragraphs>158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Řadící algoritmy II.</vt:lpstr>
      <vt:lpstr>Merge sort</vt:lpstr>
      <vt:lpstr>Merge sort</vt:lpstr>
      <vt:lpstr>Quicksort</vt:lpstr>
      <vt:lpstr>Quicksort</vt:lpstr>
      <vt:lpstr>Selection sort</vt:lpstr>
      <vt:lpstr>Porovnání řadících algoritmů</vt:lpstr>
      <vt:lpstr>Bucket sort</vt:lpstr>
      <vt:lpstr>Radix sort</vt:lpstr>
      <vt:lpstr>Counting sort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57</cp:revision>
  <dcterms:created xsi:type="dcterms:W3CDTF">2017-05-10T10:51:34Z</dcterms:created>
  <dcterms:modified xsi:type="dcterms:W3CDTF">2017-06-28T10:19:57Z</dcterms:modified>
</cp:coreProperties>
</file>