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Vektory, Seznamy a Sekvence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Vektory - 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Rozšiřují pojem pole ukládáním sekvence libovolných objektů</a:t>
            </a:r>
          </a:p>
          <a:p>
            <a:r>
              <a:rPr lang="cs-CZ" dirty="0" smtClean="0"/>
              <a:t>Prvek může být čten, vkládán a odebírán pomocí určení jeho pořadí</a:t>
            </a:r>
          </a:p>
          <a:p>
            <a:r>
              <a:rPr lang="cs-CZ" dirty="0" smtClean="0"/>
              <a:t>Operace s vektorem:</a:t>
            </a:r>
          </a:p>
          <a:p>
            <a:pPr marL="457200" lvl="1" indent="0">
              <a:buNone/>
            </a:pPr>
            <a:r>
              <a:rPr lang="cs-CZ" b="1" dirty="0" err="1" smtClean="0"/>
              <a:t>object</a:t>
            </a:r>
            <a:r>
              <a:rPr lang="cs-CZ" b="1" dirty="0" smtClean="0"/>
              <a:t> </a:t>
            </a:r>
            <a:r>
              <a:rPr lang="cs-CZ" b="1" dirty="0" err="1" smtClean="0"/>
              <a:t>elemAtRank</a:t>
            </a:r>
            <a:r>
              <a:rPr lang="cs-CZ" b="1" dirty="0"/>
              <a:t> </a:t>
            </a:r>
            <a:r>
              <a:rPr lang="cs-CZ" b="1" dirty="0" smtClean="0"/>
              <a:t>(</a:t>
            </a:r>
            <a:r>
              <a:rPr lang="cs-CZ" b="1" dirty="0" err="1" smtClean="0"/>
              <a:t>integer</a:t>
            </a:r>
            <a:r>
              <a:rPr lang="cs-CZ" b="1" dirty="0" smtClean="0"/>
              <a:t> r)</a:t>
            </a:r>
          </a:p>
          <a:p>
            <a:pPr marL="457200" lvl="1" indent="0">
              <a:buNone/>
            </a:pPr>
            <a:r>
              <a:rPr lang="cs-CZ" b="1" dirty="0" err="1" smtClean="0"/>
              <a:t>object</a:t>
            </a:r>
            <a:r>
              <a:rPr lang="cs-CZ" b="1" dirty="0" smtClean="0"/>
              <a:t> </a:t>
            </a:r>
            <a:r>
              <a:rPr lang="cs-CZ" b="1" dirty="0" err="1" smtClean="0"/>
              <a:t>replaceAtRank</a:t>
            </a:r>
            <a:r>
              <a:rPr lang="cs-CZ" b="1" dirty="0" smtClean="0"/>
              <a:t> (</a:t>
            </a:r>
            <a:r>
              <a:rPr lang="cs-CZ" b="1" dirty="0" err="1" smtClean="0"/>
              <a:t>integer</a:t>
            </a:r>
            <a:r>
              <a:rPr lang="cs-CZ" b="1" dirty="0" smtClean="0"/>
              <a:t> r, </a:t>
            </a:r>
            <a:r>
              <a:rPr lang="cs-CZ" b="1" dirty="0" err="1" smtClean="0"/>
              <a:t>object</a:t>
            </a:r>
            <a:r>
              <a:rPr lang="cs-CZ" b="1" dirty="0" smtClean="0"/>
              <a:t> o)</a:t>
            </a:r>
          </a:p>
          <a:p>
            <a:pPr marL="457200" lvl="1" indent="0">
              <a:buNone/>
            </a:pPr>
            <a:r>
              <a:rPr lang="cs-CZ" b="1" dirty="0" err="1" smtClean="0"/>
              <a:t>insertAtRank</a:t>
            </a:r>
            <a:r>
              <a:rPr lang="cs-CZ" b="1" dirty="0" smtClean="0"/>
              <a:t>(</a:t>
            </a:r>
            <a:r>
              <a:rPr lang="cs-CZ" b="1" dirty="0" err="1" smtClean="0"/>
              <a:t>integer</a:t>
            </a:r>
            <a:r>
              <a:rPr lang="cs-CZ" b="1" dirty="0" smtClean="0"/>
              <a:t> r, </a:t>
            </a:r>
            <a:r>
              <a:rPr lang="cs-CZ" b="1" dirty="0" err="1" smtClean="0"/>
              <a:t>object</a:t>
            </a:r>
            <a:r>
              <a:rPr lang="cs-CZ" b="1" dirty="0" smtClean="0"/>
              <a:t> o)</a:t>
            </a:r>
          </a:p>
          <a:p>
            <a:pPr marL="457200" lvl="1" indent="0">
              <a:buNone/>
            </a:pPr>
            <a:r>
              <a:rPr lang="cs-CZ" b="1" dirty="0" err="1" smtClean="0"/>
              <a:t>object</a:t>
            </a:r>
            <a:r>
              <a:rPr lang="cs-CZ" b="1" dirty="0" smtClean="0"/>
              <a:t> </a:t>
            </a:r>
            <a:r>
              <a:rPr lang="cs-CZ" b="1" dirty="0" err="1" smtClean="0"/>
              <a:t>removeAtRank</a:t>
            </a:r>
            <a:r>
              <a:rPr lang="cs-CZ" b="1" dirty="0" smtClean="0"/>
              <a:t>(</a:t>
            </a:r>
            <a:r>
              <a:rPr lang="cs-CZ" b="1" dirty="0" err="1" smtClean="0"/>
              <a:t>integer</a:t>
            </a:r>
            <a:r>
              <a:rPr lang="cs-CZ" b="1" dirty="0" smtClean="0"/>
              <a:t> r)</a:t>
            </a:r>
          </a:p>
          <a:p>
            <a:r>
              <a:rPr lang="cs-CZ" dirty="0" smtClean="0"/>
              <a:t>Pomocné operace</a:t>
            </a:r>
          </a:p>
          <a:p>
            <a:pPr marL="457200" lvl="1" indent="0">
              <a:buNone/>
            </a:pPr>
            <a:r>
              <a:rPr lang="cs-CZ" b="1" dirty="0" err="1" smtClean="0"/>
              <a:t>integer</a:t>
            </a:r>
            <a:r>
              <a:rPr lang="cs-CZ" b="1" dirty="0" smtClean="0"/>
              <a:t> </a:t>
            </a:r>
            <a:r>
              <a:rPr lang="cs-CZ" b="1" dirty="0" err="1" smtClean="0"/>
              <a:t>size</a:t>
            </a:r>
            <a:r>
              <a:rPr lang="cs-CZ" b="1" dirty="0" smtClean="0"/>
              <a:t>()	</a:t>
            </a:r>
            <a:r>
              <a:rPr lang="cs-CZ" b="1" dirty="0" err="1" smtClean="0"/>
              <a:t>boolean</a:t>
            </a:r>
            <a:r>
              <a:rPr lang="cs-CZ" b="1" dirty="0" smtClean="0"/>
              <a:t> </a:t>
            </a:r>
            <a:r>
              <a:rPr lang="cs-CZ" b="1" dirty="0" err="1" smtClean="0"/>
              <a:t>isEmpty</a:t>
            </a:r>
            <a:r>
              <a:rPr lang="cs-CZ" b="1" dirty="0" smtClean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417107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Vektory - ADT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Výjimky</a:t>
            </a:r>
          </a:p>
          <a:p>
            <a:pPr lvl="1"/>
            <a:r>
              <a:rPr lang="cs-CZ" dirty="0" smtClean="0"/>
              <a:t>Nesprávný index prvku (záporný index…)</a:t>
            </a:r>
          </a:p>
          <a:p>
            <a:r>
              <a:rPr lang="cs-CZ" dirty="0" smtClean="0"/>
              <a:t>Aplikace</a:t>
            </a:r>
          </a:p>
          <a:p>
            <a:pPr lvl="1"/>
            <a:r>
              <a:rPr lang="cs-CZ" dirty="0" smtClean="0"/>
              <a:t>Přímé</a:t>
            </a:r>
          </a:p>
          <a:p>
            <a:pPr lvl="2"/>
            <a:r>
              <a:rPr lang="cs-CZ" dirty="0" smtClean="0"/>
              <a:t>Tříděná kolekce objektů (základní databáze)</a:t>
            </a:r>
          </a:p>
          <a:p>
            <a:pPr lvl="1"/>
            <a:r>
              <a:rPr lang="cs-CZ" dirty="0" smtClean="0"/>
              <a:t>Nepřímé</a:t>
            </a:r>
          </a:p>
          <a:p>
            <a:pPr lvl="2"/>
            <a:r>
              <a:rPr lang="cs-CZ" dirty="0" smtClean="0"/>
              <a:t>Pomocná datová struktura pro algoritmy</a:t>
            </a:r>
          </a:p>
          <a:p>
            <a:pPr lvl="2"/>
            <a:r>
              <a:rPr lang="cs-CZ" dirty="0"/>
              <a:t>Části jiných datových </a:t>
            </a:r>
            <a:r>
              <a:rPr lang="cs-CZ" dirty="0" smtClean="0"/>
              <a:t>struktur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93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Vektory </a:t>
            </a:r>
            <a:r>
              <a:rPr lang="cs-CZ" dirty="0" smtClean="0"/>
              <a:t>– implementace pomocí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Použití pole </a:t>
            </a:r>
            <a:r>
              <a:rPr lang="cs-CZ" b="1" i="1" dirty="0" smtClean="0"/>
              <a:t>V</a:t>
            </a:r>
            <a:r>
              <a:rPr lang="cs-CZ" dirty="0" smtClean="0"/>
              <a:t> o délce </a:t>
            </a:r>
            <a:r>
              <a:rPr lang="cs-CZ" b="1" i="1" dirty="0" smtClean="0"/>
              <a:t>N</a:t>
            </a:r>
            <a:endParaRPr lang="cs-CZ" dirty="0" smtClean="0"/>
          </a:p>
          <a:p>
            <a:r>
              <a:rPr lang="cs-CZ" dirty="0" smtClean="0"/>
              <a:t>Proměnná </a:t>
            </a:r>
            <a:r>
              <a:rPr lang="cs-CZ" b="1" i="1" dirty="0" smtClean="0"/>
              <a:t>n </a:t>
            </a:r>
            <a:r>
              <a:rPr lang="cs-CZ" dirty="0" smtClean="0"/>
              <a:t>určuje délku vektoru</a:t>
            </a:r>
          </a:p>
          <a:p>
            <a:r>
              <a:rPr lang="cs-CZ" dirty="0" smtClean="0"/>
              <a:t>Operace </a:t>
            </a:r>
            <a:r>
              <a:rPr lang="cs-CZ" i="1" dirty="0" err="1" smtClean="0"/>
              <a:t>isEmpty</a:t>
            </a:r>
            <a:r>
              <a:rPr lang="cs-CZ" i="1" dirty="0" smtClean="0"/>
              <a:t>(), </a:t>
            </a:r>
            <a:r>
              <a:rPr lang="cs-CZ" i="1" dirty="0" err="1" smtClean="0"/>
              <a:t>elemAtRank</a:t>
            </a:r>
            <a:r>
              <a:rPr lang="cs-CZ" i="1" dirty="0" smtClean="0"/>
              <a:t>(r), </a:t>
            </a:r>
            <a:r>
              <a:rPr lang="cs-CZ" i="1" dirty="0" err="1" smtClean="0"/>
              <a:t>replaceAtRank</a:t>
            </a:r>
            <a:r>
              <a:rPr lang="cs-CZ" i="1" dirty="0" smtClean="0"/>
              <a:t>(r, O) </a:t>
            </a:r>
            <a:r>
              <a:rPr lang="cs-CZ" dirty="0" smtClean="0"/>
              <a:t>- časová náročnost </a:t>
            </a:r>
            <a:r>
              <a:rPr lang="cs-CZ" i="1" dirty="0" smtClean="0"/>
              <a:t>O(1)</a:t>
            </a:r>
          </a:p>
          <a:p>
            <a:r>
              <a:rPr lang="cs-CZ" dirty="0"/>
              <a:t>Operace </a:t>
            </a:r>
            <a:r>
              <a:rPr lang="cs-CZ" i="1" dirty="0" err="1" smtClean="0"/>
              <a:t>insertAtRank</a:t>
            </a:r>
            <a:r>
              <a:rPr lang="cs-CZ" i="1" dirty="0" smtClean="0"/>
              <a:t>(r, O) </a:t>
            </a:r>
            <a:r>
              <a:rPr lang="cs-CZ" dirty="0"/>
              <a:t>- časová náročnost</a:t>
            </a:r>
            <a:r>
              <a:rPr lang="cs-CZ" dirty="0" smtClean="0"/>
              <a:t>í </a:t>
            </a:r>
            <a:r>
              <a:rPr lang="cs-CZ" i="1" dirty="0" smtClean="0"/>
              <a:t>O(n)</a:t>
            </a:r>
          </a:p>
          <a:p>
            <a:r>
              <a:rPr lang="cs-CZ" dirty="0"/>
              <a:t>Operace </a:t>
            </a:r>
            <a:r>
              <a:rPr lang="cs-CZ" i="1" dirty="0" err="1" smtClean="0"/>
              <a:t>removeAtRank</a:t>
            </a:r>
            <a:r>
              <a:rPr lang="cs-CZ" i="1" dirty="0" smtClean="0"/>
              <a:t>(r</a:t>
            </a:r>
            <a:r>
              <a:rPr lang="cs-CZ" i="1" dirty="0"/>
              <a:t>) </a:t>
            </a:r>
            <a:r>
              <a:rPr lang="cs-CZ" dirty="0"/>
              <a:t>- časová náročností </a:t>
            </a:r>
            <a:r>
              <a:rPr lang="cs-CZ" i="1" dirty="0"/>
              <a:t>O(n)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Rectangle 58"/>
          <p:cNvSpPr>
            <a:spLocks noChangeArrowheads="1"/>
          </p:cNvSpPr>
          <p:nvPr/>
        </p:nvSpPr>
        <p:spPr bwMode="auto">
          <a:xfrm>
            <a:off x="2824699" y="5052074"/>
            <a:ext cx="296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altLang="cs-CZ" b="1" i="1">
                <a:solidFill>
                  <a:schemeClr val="accent2"/>
                </a:solidFill>
                <a:latin typeface="Times New Roman" pitchFamily="18" charset="0"/>
              </a:rPr>
              <a:t>V</a:t>
            </a:r>
            <a:endParaRPr lang="en-US" altLang="cs-CZ" b="1">
              <a:solidFill>
                <a:schemeClr val="accent2"/>
              </a:solidFill>
            </a:endParaRPr>
          </a:p>
        </p:txBody>
      </p:sp>
      <p:sp>
        <p:nvSpPr>
          <p:cNvPr id="5" name="Rectangle 59"/>
          <p:cNvSpPr>
            <a:spLocks noChangeArrowheads="1"/>
          </p:cNvSpPr>
          <p:nvPr/>
        </p:nvSpPr>
        <p:spPr bwMode="auto">
          <a:xfrm>
            <a:off x="3358099" y="5441012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>
                <a:solidFill>
                  <a:schemeClr val="accent2"/>
                </a:solidFill>
                <a:latin typeface="Times New Roman" pitchFamily="18" charset="0"/>
              </a:rPr>
              <a:t>0</a:t>
            </a:r>
            <a:endParaRPr lang="en-US" altLang="cs-CZ">
              <a:solidFill>
                <a:schemeClr val="accent2"/>
              </a:solidFill>
            </a:endParaRPr>
          </a:p>
        </p:txBody>
      </p:sp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3662899" y="5441012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>
                <a:solidFill>
                  <a:schemeClr val="accent2"/>
                </a:solidFill>
                <a:latin typeface="Times New Roman" pitchFamily="18" charset="0"/>
              </a:rPr>
              <a:t>1</a:t>
            </a:r>
            <a:endParaRPr lang="en-US" altLang="cs-CZ">
              <a:solidFill>
                <a:schemeClr val="accent2"/>
              </a:solidFill>
            </a:endParaRPr>
          </a:p>
        </p:txBody>
      </p:sp>
      <p:sp>
        <p:nvSpPr>
          <p:cNvPr id="7" name="Rectangle 61"/>
          <p:cNvSpPr>
            <a:spLocks noChangeArrowheads="1"/>
          </p:cNvSpPr>
          <p:nvPr/>
        </p:nvSpPr>
        <p:spPr bwMode="auto">
          <a:xfrm>
            <a:off x="3967699" y="5441012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cs-CZ">
                <a:solidFill>
                  <a:schemeClr val="accent2"/>
                </a:solidFill>
                <a:latin typeface="Times New Roman" pitchFamily="18" charset="0"/>
              </a:rPr>
              <a:t>2</a:t>
            </a:r>
            <a:endParaRPr lang="en-US" altLang="cs-CZ">
              <a:solidFill>
                <a:schemeClr val="accent2"/>
              </a:solidFill>
            </a:endParaRPr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6634699" y="5441012"/>
            <a:ext cx="2825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altLang="cs-CZ" b="1" i="1">
                <a:solidFill>
                  <a:schemeClr val="accent2"/>
                </a:solidFill>
                <a:latin typeface="Times New Roman" pitchFamily="18" charset="0"/>
              </a:rPr>
              <a:t>n</a:t>
            </a:r>
            <a:endParaRPr lang="en-US" altLang="cs-CZ" b="1">
              <a:solidFill>
                <a:schemeClr val="accent2"/>
              </a:solidFill>
            </a:endParaRPr>
          </a:p>
        </p:txBody>
      </p:sp>
      <p:sp>
        <p:nvSpPr>
          <p:cNvPr id="9" name="Rectangle 82"/>
          <p:cNvSpPr>
            <a:spLocks noChangeArrowheads="1"/>
          </p:cNvSpPr>
          <p:nvPr/>
        </p:nvSpPr>
        <p:spPr bwMode="auto">
          <a:xfrm>
            <a:off x="3281899" y="5128274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10" name="Rectangle 83"/>
          <p:cNvSpPr>
            <a:spLocks noChangeArrowheads="1"/>
          </p:cNvSpPr>
          <p:nvPr/>
        </p:nvSpPr>
        <p:spPr bwMode="auto">
          <a:xfrm>
            <a:off x="3586699" y="5128274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Rectangle 84"/>
          <p:cNvSpPr>
            <a:spLocks noChangeArrowheads="1"/>
          </p:cNvSpPr>
          <p:nvPr/>
        </p:nvSpPr>
        <p:spPr bwMode="auto">
          <a:xfrm>
            <a:off x="3891499" y="5128274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Rectangle 85"/>
          <p:cNvSpPr>
            <a:spLocks noChangeArrowheads="1"/>
          </p:cNvSpPr>
          <p:nvPr/>
        </p:nvSpPr>
        <p:spPr bwMode="auto">
          <a:xfrm>
            <a:off x="4196299" y="5128274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Rectangle 86"/>
          <p:cNvSpPr>
            <a:spLocks noChangeArrowheads="1"/>
          </p:cNvSpPr>
          <p:nvPr/>
        </p:nvSpPr>
        <p:spPr bwMode="auto">
          <a:xfrm>
            <a:off x="4501099" y="5128274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Rectangle 87"/>
          <p:cNvSpPr>
            <a:spLocks noChangeArrowheads="1"/>
          </p:cNvSpPr>
          <p:nvPr/>
        </p:nvSpPr>
        <p:spPr bwMode="auto">
          <a:xfrm>
            <a:off x="4805899" y="5128274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Rectangle 88"/>
          <p:cNvSpPr>
            <a:spLocks noChangeArrowheads="1"/>
          </p:cNvSpPr>
          <p:nvPr/>
        </p:nvSpPr>
        <p:spPr bwMode="auto">
          <a:xfrm>
            <a:off x="5110699" y="5128274"/>
            <a:ext cx="304800" cy="304800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16" name="Rectangle 89"/>
          <p:cNvSpPr>
            <a:spLocks noChangeArrowheads="1"/>
          </p:cNvSpPr>
          <p:nvPr/>
        </p:nvSpPr>
        <p:spPr bwMode="auto">
          <a:xfrm>
            <a:off x="5415499" y="5128274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Rectangle 90"/>
          <p:cNvSpPr>
            <a:spLocks noChangeArrowheads="1"/>
          </p:cNvSpPr>
          <p:nvPr/>
        </p:nvSpPr>
        <p:spPr bwMode="auto">
          <a:xfrm>
            <a:off x="5720299" y="5128274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Rectangle 91"/>
          <p:cNvSpPr>
            <a:spLocks noChangeArrowheads="1"/>
          </p:cNvSpPr>
          <p:nvPr/>
        </p:nvSpPr>
        <p:spPr bwMode="auto">
          <a:xfrm>
            <a:off x="6025099" y="5128274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Rectangle 92"/>
          <p:cNvSpPr>
            <a:spLocks noChangeArrowheads="1"/>
          </p:cNvSpPr>
          <p:nvPr/>
        </p:nvSpPr>
        <p:spPr bwMode="auto">
          <a:xfrm>
            <a:off x="6329899" y="5128274"/>
            <a:ext cx="304800" cy="304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Rectangle 93"/>
          <p:cNvSpPr>
            <a:spLocks noChangeArrowheads="1"/>
          </p:cNvSpPr>
          <p:nvPr/>
        </p:nvSpPr>
        <p:spPr bwMode="auto">
          <a:xfrm>
            <a:off x="6634699" y="5128274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Rectangle 94"/>
          <p:cNvSpPr>
            <a:spLocks noChangeArrowheads="1"/>
          </p:cNvSpPr>
          <p:nvPr/>
        </p:nvSpPr>
        <p:spPr bwMode="auto">
          <a:xfrm>
            <a:off x="6939499" y="5128274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Rectangle 95"/>
          <p:cNvSpPr>
            <a:spLocks noChangeArrowheads="1"/>
          </p:cNvSpPr>
          <p:nvPr/>
        </p:nvSpPr>
        <p:spPr bwMode="auto">
          <a:xfrm>
            <a:off x="7244299" y="5128274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Rectangle 96"/>
          <p:cNvSpPr>
            <a:spLocks noChangeArrowheads="1"/>
          </p:cNvSpPr>
          <p:nvPr/>
        </p:nvSpPr>
        <p:spPr bwMode="auto">
          <a:xfrm>
            <a:off x="7549099" y="5128274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Rectangle 97"/>
          <p:cNvSpPr>
            <a:spLocks noChangeArrowheads="1"/>
          </p:cNvSpPr>
          <p:nvPr/>
        </p:nvSpPr>
        <p:spPr bwMode="auto">
          <a:xfrm>
            <a:off x="7853899" y="5128274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Rectangle 98"/>
          <p:cNvSpPr>
            <a:spLocks noChangeArrowheads="1"/>
          </p:cNvSpPr>
          <p:nvPr/>
        </p:nvSpPr>
        <p:spPr bwMode="auto">
          <a:xfrm>
            <a:off x="8158699" y="5128274"/>
            <a:ext cx="3048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Rectangle 130"/>
          <p:cNvSpPr>
            <a:spLocks noChangeArrowheads="1"/>
          </p:cNvSpPr>
          <p:nvPr/>
        </p:nvSpPr>
        <p:spPr bwMode="auto">
          <a:xfrm>
            <a:off x="5110699" y="5448949"/>
            <a:ext cx="2825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altLang="cs-CZ" b="1" i="1">
                <a:solidFill>
                  <a:schemeClr val="accent2"/>
                </a:solidFill>
                <a:latin typeface="Times New Roman" pitchFamily="18" charset="0"/>
              </a:rPr>
              <a:t>r</a:t>
            </a:r>
            <a:endParaRPr lang="en-US" altLang="cs-CZ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3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</a:t>
            </a:r>
            <a:r>
              <a:rPr lang="cs-CZ" dirty="0"/>
              <a:t>– </a:t>
            </a:r>
            <a:r>
              <a:rPr lang="cs-CZ" dirty="0" smtClean="0"/>
              <a:t>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4848"/>
          </a:xfrm>
        </p:spPr>
        <p:txBody>
          <a:bodyPr/>
          <a:lstStyle/>
          <a:p>
            <a:r>
              <a:rPr lang="cs-CZ" dirty="0" smtClean="0"/>
              <a:t>Posloupnost pozic ukládajících libovolná data</a:t>
            </a:r>
          </a:p>
          <a:p>
            <a:r>
              <a:rPr lang="cs-CZ" dirty="0" smtClean="0"/>
              <a:t>Zavádí vztahy před/po mezi pozicemi</a:t>
            </a:r>
          </a:p>
          <a:p>
            <a:pPr marL="0" indent="0">
              <a:buNone/>
            </a:pPr>
            <a:endParaRPr lang="cs-CZ" b="1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37127" y="2859109"/>
            <a:ext cx="10457644" cy="169277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Obecné operace</a:t>
            </a:r>
          </a:p>
          <a:p>
            <a:pPr lvl="1"/>
            <a:r>
              <a:rPr lang="cs-CZ" sz="2400" b="1" dirty="0" err="1"/>
              <a:t>size</a:t>
            </a:r>
            <a:r>
              <a:rPr lang="cs-CZ" sz="2400" b="1" dirty="0"/>
              <a:t>(), </a:t>
            </a:r>
            <a:r>
              <a:rPr lang="cs-CZ" sz="2400" b="1" dirty="0" err="1"/>
              <a:t>isEmpty</a:t>
            </a:r>
            <a:r>
              <a:rPr lang="cs-CZ" sz="2400" b="1" dirty="0"/>
              <a:t>()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Dotazovací operace</a:t>
            </a:r>
          </a:p>
          <a:p>
            <a:pPr lvl="1"/>
            <a:r>
              <a:rPr lang="cs-CZ" sz="2400" b="1" dirty="0" err="1"/>
              <a:t>isFirst</a:t>
            </a:r>
            <a:r>
              <a:rPr lang="cs-CZ" sz="2400" b="1" dirty="0"/>
              <a:t>(), </a:t>
            </a:r>
            <a:r>
              <a:rPr lang="cs-CZ" sz="2400" b="1" dirty="0" err="1"/>
              <a:t>isLast</a:t>
            </a:r>
            <a:r>
              <a:rPr lang="cs-CZ" sz="2400" b="1" dirty="0"/>
              <a:t>()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Přístupové operace</a:t>
            </a:r>
          </a:p>
          <a:p>
            <a:pPr lvl="1"/>
            <a:r>
              <a:rPr lang="cs-CZ" sz="2400" b="1" dirty="0" err="1"/>
              <a:t>first</a:t>
            </a:r>
            <a:r>
              <a:rPr lang="cs-CZ" sz="2400" b="1" dirty="0"/>
              <a:t>(), last(), </a:t>
            </a:r>
            <a:r>
              <a:rPr lang="cs-CZ" sz="2400" b="1" dirty="0" err="1"/>
              <a:t>before</a:t>
            </a:r>
            <a:r>
              <a:rPr lang="cs-CZ" sz="2400" b="1" dirty="0"/>
              <a:t>(), </a:t>
            </a:r>
            <a:r>
              <a:rPr lang="cs-CZ" sz="2400" b="1" dirty="0" err="1"/>
              <a:t>after</a:t>
            </a:r>
            <a:r>
              <a:rPr lang="cs-CZ" sz="2400" b="1" dirty="0"/>
              <a:t>()</a:t>
            </a:r>
          </a:p>
          <a:p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36051" y="4515187"/>
            <a:ext cx="10870845" cy="1460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Aktualizační operace</a:t>
            </a:r>
          </a:p>
          <a:p>
            <a:pPr lvl="1"/>
            <a:r>
              <a:rPr lang="cs-CZ" b="1" dirty="0" err="1" smtClean="0"/>
              <a:t>replaceElement</a:t>
            </a:r>
            <a:r>
              <a:rPr lang="cs-CZ" b="1" dirty="0" smtClean="0"/>
              <a:t>(p, o), </a:t>
            </a:r>
            <a:r>
              <a:rPr lang="cs-CZ" b="1" dirty="0" err="1" smtClean="0"/>
              <a:t>swapElements</a:t>
            </a:r>
            <a:r>
              <a:rPr lang="cs-CZ" b="1" dirty="0" smtClean="0"/>
              <a:t>(p, q), </a:t>
            </a:r>
            <a:r>
              <a:rPr lang="cs-CZ" b="1" dirty="0" err="1" smtClean="0"/>
              <a:t>insertBefore</a:t>
            </a:r>
            <a:r>
              <a:rPr lang="cs-CZ" b="1" dirty="0" smtClean="0"/>
              <a:t>(p, o), </a:t>
            </a:r>
            <a:r>
              <a:rPr lang="cs-CZ" b="1" dirty="0" err="1" smtClean="0"/>
              <a:t>insertAfter</a:t>
            </a:r>
            <a:r>
              <a:rPr lang="cs-CZ" b="1" dirty="0" smtClean="0"/>
              <a:t>(p, o), </a:t>
            </a:r>
            <a:r>
              <a:rPr lang="cs-CZ" b="1" dirty="0" err="1" smtClean="0"/>
              <a:t>insertFirst</a:t>
            </a:r>
            <a:r>
              <a:rPr lang="cs-CZ" b="1" dirty="0" smtClean="0"/>
              <a:t>(o), </a:t>
            </a:r>
            <a:r>
              <a:rPr lang="cs-CZ" b="1" dirty="0" err="1" smtClean="0"/>
              <a:t>insertLast</a:t>
            </a:r>
            <a:r>
              <a:rPr lang="cs-CZ" b="1" dirty="0" smtClean="0"/>
              <a:t>(o), </a:t>
            </a:r>
            <a:r>
              <a:rPr lang="cs-CZ" b="1" dirty="0" err="1" smtClean="0"/>
              <a:t>remove</a:t>
            </a:r>
            <a:r>
              <a:rPr lang="cs-CZ" b="1" dirty="0" smtClean="0"/>
              <a:t>(p)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b="1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94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Single </a:t>
            </a:r>
            <a:r>
              <a:rPr lang="cs-CZ" dirty="0" err="1" smtClean="0"/>
              <a:t>linked</a:t>
            </a:r>
            <a:r>
              <a:rPr lang="cs-CZ" dirty="0" smtClean="0"/>
              <a:t> list – jednosměrný spojový seznam</a:t>
            </a:r>
          </a:p>
          <a:p>
            <a:pPr lvl="1"/>
            <a:r>
              <a:rPr lang="cs-CZ" dirty="0" smtClean="0"/>
              <a:t>Prvek obsahuje odkaz pouze na následují </a:t>
            </a:r>
            <a:r>
              <a:rPr lang="cs-CZ" dirty="0" smtClean="0"/>
              <a:t>uzel</a:t>
            </a:r>
            <a:endParaRPr lang="cs-CZ" dirty="0" smtClean="0"/>
          </a:p>
          <a:p>
            <a:pPr lvl="1"/>
            <a:r>
              <a:rPr lang="cs-CZ" dirty="0" smtClean="0"/>
              <a:t>Lze použít pro implementaci zásobníku  (</a:t>
            </a:r>
            <a:r>
              <a:rPr lang="cs-CZ" i="1" dirty="0" smtClean="0"/>
              <a:t>O(n) </a:t>
            </a:r>
            <a:r>
              <a:rPr lang="cs-CZ" dirty="0" smtClean="0"/>
              <a:t>pro paměť, O(1) pro každou operaci) i fronty </a:t>
            </a:r>
            <a:r>
              <a:rPr lang="cs-CZ" dirty="0"/>
              <a:t>(</a:t>
            </a:r>
            <a:r>
              <a:rPr lang="cs-CZ" i="1" dirty="0"/>
              <a:t>O(n) </a:t>
            </a:r>
            <a:r>
              <a:rPr lang="cs-CZ" dirty="0"/>
              <a:t>pro paměť, O(1) pro každou operaci)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Double </a:t>
            </a:r>
            <a:r>
              <a:rPr lang="cs-CZ" dirty="0" err="1" smtClean="0"/>
              <a:t>linked</a:t>
            </a:r>
            <a:r>
              <a:rPr lang="cs-CZ" dirty="0" smtClean="0"/>
              <a:t> list – obousměrný spojový seznam</a:t>
            </a:r>
          </a:p>
          <a:p>
            <a:pPr lvl="1"/>
            <a:r>
              <a:rPr lang="cs-CZ" dirty="0" smtClean="0"/>
              <a:t>Prvek obsahuje odkaz na předcházející i </a:t>
            </a:r>
            <a:r>
              <a:rPr lang="cs-CZ" smtClean="0"/>
              <a:t>následující </a:t>
            </a:r>
            <a:r>
              <a:rPr lang="cs-CZ" smtClean="0"/>
              <a:t>uzel</a:t>
            </a:r>
            <a:endParaRPr lang="cs-CZ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8827606" y="979714"/>
            <a:ext cx="2544438" cy="1549914"/>
            <a:chOff x="8213267" y="1371600"/>
            <a:chExt cx="3562213" cy="2169880"/>
          </a:xfrm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8654603" y="16764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" name="Text Box 11"/>
            <p:cNvSpPr txBox="1">
              <a:spLocks noChangeArrowheads="1"/>
            </p:cNvSpPr>
            <p:nvPr/>
          </p:nvSpPr>
          <p:spPr bwMode="auto">
            <a:xfrm>
              <a:off x="10269983" y="2015114"/>
              <a:ext cx="128913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smtClean="0"/>
                <a:t>následující</a:t>
              </a:r>
              <a:endParaRPr lang="en-US" altLang="cs-CZ" sz="2000" dirty="0"/>
            </a:p>
          </p:txBody>
        </p:sp>
        <p:sp>
          <p:nvSpPr>
            <p:cNvPr id="6" name="Text Box 12"/>
            <p:cNvSpPr txBox="1">
              <a:spLocks noChangeArrowheads="1"/>
            </p:cNvSpPr>
            <p:nvPr/>
          </p:nvSpPr>
          <p:spPr bwMode="auto">
            <a:xfrm>
              <a:off x="8213267" y="2981326"/>
              <a:ext cx="1490692" cy="560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smtClean="0">
                  <a:solidFill>
                    <a:schemeClr val="tx2"/>
                  </a:solidFill>
                </a:rPr>
                <a:t>hodnota</a:t>
              </a:r>
              <a:endParaRPr lang="en-US" altLang="cs-CZ" sz="2000" dirty="0">
                <a:solidFill>
                  <a:schemeClr val="tx2"/>
                </a:solidFill>
              </a:endParaRPr>
            </a:p>
          </p:txBody>
        </p:sp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10093460" y="2895600"/>
              <a:ext cx="60208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smtClean="0"/>
                <a:t>uzel</a:t>
              </a:r>
              <a:endParaRPr lang="en-US" altLang="cs-CZ" sz="2000" dirty="0"/>
            </a:p>
          </p:txBody>
        </p:sp>
        <p:sp>
          <p:nvSpPr>
            <p:cNvPr id="8" name="AutoShape 14"/>
            <p:cNvSpPr>
              <a:spLocks noChangeArrowheads="1"/>
            </p:cNvSpPr>
            <p:nvPr/>
          </p:nvSpPr>
          <p:spPr bwMode="auto">
            <a:xfrm>
              <a:off x="8349802" y="1371600"/>
              <a:ext cx="3425678" cy="21336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Rectangle 17"/>
            <p:cNvSpPr>
              <a:spLocks noChangeArrowheads="1"/>
            </p:cNvSpPr>
            <p:nvPr/>
          </p:nvSpPr>
          <p:spPr bwMode="auto">
            <a:xfrm>
              <a:off x="9264203" y="1676400"/>
              <a:ext cx="609600" cy="6096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Line 18"/>
            <p:cNvSpPr>
              <a:spLocks noChangeShapeType="1"/>
            </p:cNvSpPr>
            <p:nvPr/>
          </p:nvSpPr>
          <p:spPr bwMode="auto">
            <a:xfrm>
              <a:off x="8959403" y="1981200"/>
              <a:ext cx="0" cy="91440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" name="Line 19"/>
            <p:cNvSpPr>
              <a:spLocks noChangeShapeType="1"/>
            </p:cNvSpPr>
            <p:nvPr/>
          </p:nvSpPr>
          <p:spPr bwMode="auto">
            <a:xfrm flipV="1">
              <a:off x="9569003" y="1981200"/>
              <a:ext cx="914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24" name="Skupina 23"/>
          <p:cNvGrpSpPr/>
          <p:nvPr/>
        </p:nvGrpSpPr>
        <p:grpSpPr>
          <a:xfrm>
            <a:off x="8925131" y="3925256"/>
            <a:ext cx="2730250" cy="1489080"/>
            <a:chOff x="5325893" y="1600200"/>
            <a:chExt cx="3506519" cy="1912458"/>
          </a:xfrm>
        </p:grpSpPr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6359525" y="2209800"/>
              <a:ext cx="498475" cy="498475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6858000" y="2209800"/>
              <a:ext cx="498475" cy="498475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7356475" y="2209800"/>
              <a:ext cx="498475" cy="498475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cxnSp>
          <p:nvCxnSpPr>
            <p:cNvPr id="16" name="AutoShape 10"/>
            <p:cNvCxnSpPr>
              <a:cxnSpLocks noChangeShapeType="1"/>
            </p:cNvCxnSpPr>
            <p:nvPr/>
          </p:nvCxnSpPr>
          <p:spPr bwMode="auto">
            <a:xfrm rot="10800000">
              <a:off x="5861050" y="2085975"/>
              <a:ext cx="747713" cy="373063"/>
            </a:xfrm>
            <a:prstGeom prst="curvedConnector3">
              <a:avLst>
                <a:gd name="adj1" fmla="val 49894"/>
              </a:avLst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AutoShape 12"/>
            <p:cNvCxnSpPr>
              <a:cxnSpLocks noChangeShapeType="1"/>
            </p:cNvCxnSpPr>
            <p:nvPr/>
          </p:nvCxnSpPr>
          <p:spPr bwMode="auto">
            <a:xfrm flipV="1">
              <a:off x="7605713" y="2085975"/>
              <a:ext cx="747712" cy="373063"/>
            </a:xfrm>
            <a:prstGeom prst="curvedConnector3">
              <a:avLst>
                <a:gd name="adj1" fmla="val 49894"/>
              </a:avLst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AutoShape 13"/>
            <p:cNvCxnSpPr>
              <a:cxnSpLocks noChangeShapeType="1"/>
              <a:endCxn id="21" idx="0"/>
            </p:cNvCxnSpPr>
            <p:nvPr/>
          </p:nvCxnSpPr>
          <p:spPr bwMode="auto">
            <a:xfrm rot="16200000" flipH="1">
              <a:off x="6841728" y="2726132"/>
              <a:ext cx="539752" cy="5561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5513156" y="1689100"/>
              <a:ext cx="120379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smtClean="0"/>
                <a:t>předchozí</a:t>
              </a:r>
              <a:endParaRPr lang="en-US" altLang="cs-CZ" sz="2000" dirty="0"/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7399296" y="1689100"/>
              <a:ext cx="128913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smtClean="0"/>
                <a:t>následující</a:t>
              </a:r>
              <a:endParaRPr lang="en-US" altLang="cs-CZ" sz="2000" dirty="0"/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6430624" y="2998788"/>
              <a:ext cx="1367520" cy="5138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smtClean="0">
                  <a:solidFill>
                    <a:schemeClr val="tx2"/>
                  </a:solidFill>
                </a:rPr>
                <a:t>hodnota</a:t>
              </a:r>
              <a:endParaRPr lang="en-US" altLang="cs-CZ" sz="2000" dirty="0">
                <a:solidFill>
                  <a:schemeClr val="tx2"/>
                </a:solidFill>
              </a:endParaRPr>
            </a:p>
          </p:txBody>
        </p:sp>
        <p:sp>
          <p:nvSpPr>
            <p:cNvPr id="22" name="Text Box 87"/>
            <p:cNvSpPr txBox="1">
              <a:spLocks noChangeArrowheads="1"/>
            </p:cNvSpPr>
            <p:nvPr/>
          </p:nvSpPr>
          <p:spPr bwMode="auto">
            <a:xfrm>
              <a:off x="7992057" y="3048000"/>
              <a:ext cx="60208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cs-CZ" altLang="cs-CZ" sz="2000" dirty="0" smtClean="0"/>
                <a:t>uzel</a:t>
              </a:r>
              <a:endParaRPr lang="en-US" altLang="cs-CZ" sz="2000" dirty="0"/>
            </a:p>
          </p:txBody>
        </p:sp>
        <p:sp>
          <p:nvSpPr>
            <p:cNvPr id="23" name="AutoShape 88"/>
            <p:cNvSpPr>
              <a:spLocks noChangeArrowheads="1"/>
            </p:cNvSpPr>
            <p:nvPr/>
          </p:nvSpPr>
          <p:spPr bwMode="auto">
            <a:xfrm>
              <a:off x="5325893" y="1600200"/>
              <a:ext cx="3506519" cy="19050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63099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Sekvence – ADT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Spojení Vektoru a Seznamu</a:t>
            </a:r>
          </a:p>
          <a:p>
            <a:r>
              <a:rPr lang="cs-CZ" dirty="0" smtClean="0"/>
              <a:t>Přístup k prvkům pomocí pořadí nebo pozice</a:t>
            </a:r>
          </a:p>
          <a:p>
            <a:r>
              <a:rPr lang="cs-CZ" dirty="0" smtClean="0"/>
              <a:t>Obecné operace</a:t>
            </a:r>
          </a:p>
          <a:p>
            <a:pPr lvl="1"/>
            <a:r>
              <a:rPr lang="cs-CZ" b="1" dirty="0" err="1" smtClean="0"/>
              <a:t>size</a:t>
            </a:r>
            <a:r>
              <a:rPr lang="cs-CZ" b="1" dirty="0" smtClean="0"/>
              <a:t>(), </a:t>
            </a:r>
            <a:r>
              <a:rPr lang="cs-CZ" b="1" dirty="0" err="1" smtClean="0"/>
              <a:t>isEmpty</a:t>
            </a:r>
            <a:r>
              <a:rPr lang="cs-CZ" b="1" dirty="0" smtClean="0"/>
              <a:t>()</a:t>
            </a:r>
          </a:p>
          <a:p>
            <a:r>
              <a:rPr lang="cs-CZ" dirty="0" smtClean="0"/>
              <a:t>Vektorové operace</a:t>
            </a:r>
          </a:p>
          <a:p>
            <a:pPr marL="457200" lvl="1" indent="0">
              <a:buNone/>
            </a:pPr>
            <a:r>
              <a:rPr lang="cs-CZ" b="1" dirty="0" err="1" smtClean="0"/>
              <a:t>elemAtRank</a:t>
            </a:r>
            <a:r>
              <a:rPr lang="cs-CZ" b="1" dirty="0" smtClean="0"/>
              <a:t> (r), </a:t>
            </a:r>
            <a:r>
              <a:rPr lang="cs-CZ" b="1" dirty="0" err="1" smtClean="0"/>
              <a:t>replaceAtRank</a:t>
            </a:r>
            <a:r>
              <a:rPr lang="cs-CZ" b="1" dirty="0" smtClean="0"/>
              <a:t> (r</a:t>
            </a:r>
            <a:r>
              <a:rPr lang="cs-CZ" b="1" dirty="0"/>
              <a:t>, </a:t>
            </a:r>
            <a:r>
              <a:rPr lang="cs-CZ" b="1" dirty="0" smtClean="0"/>
              <a:t>o), </a:t>
            </a:r>
            <a:r>
              <a:rPr lang="cs-CZ" b="1" dirty="0" err="1" smtClean="0"/>
              <a:t>insertAtRank</a:t>
            </a:r>
            <a:r>
              <a:rPr lang="cs-CZ" b="1" dirty="0" smtClean="0"/>
              <a:t>(r</a:t>
            </a:r>
            <a:r>
              <a:rPr lang="cs-CZ" b="1" dirty="0"/>
              <a:t>, </a:t>
            </a:r>
            <a:r>
              <a:rPr lang="cs-CZ" b="1" dirty="0" smtClean="0"/>
              <a:t>o), </a:t>
            </a:r>
            <a:r>
              <a:rPr lang="cs-CZ" b="1" dirty="0" err="1" smtClean="0"/>
              <a:t>removeAtRank</a:t>
            </a:r>
            <a:r>
              <a:rPr lang="cs-CZ" b="1" dirty="0" smtClean="0"/>
              <a:t>(r</a:t>
            </a:r>
            <a:r>
              <a:rPr lang="cs-CZ" b="1" dirty="0"/>
              <a:t>)</a:t>
            </a:r>
          </a:p>
          <a:p>
            <a:r>
              <a:rPr lang="cs-CZ" dirty="0" smtClean="0"/>
              <a:t>Seznamové operace</a:t>
            </a:r>
          </a:p>
          <a:p>
            <a:pPr lvl="1"/>
            <a:r>
              <a:rPr lang="cs-CZ" b="1" dirty="0" err="1" smtClean="0"/>
              <a:t>first</a:t>
            </a:r>
            <a:r>
              <a:rPr lang="cs-CZ" b="1" dirty="0"/>
              <a:t>(), last(), </a:t>
            </a:r>
            <a:r>
              <a:rPr lang="cs-CZ" b="1" dirty="0" err="1"/>
              <a:t>before</a:t>
            </a:r>
            <a:r>
              <a:rPr lang="cs-CZ" b="1" dirty="0"/>
              <a:t>(), </a:t>
            </a:r>
            <a:r>
              <a:rPr lang="cs-CZ" b="1" dirty="0" err="1"/>
              <a:t>after</a:t>
            </a:r>
            <a:r>
              <a:rPr lang="cs-CZ" b="1" dirty="0" smtClean="0"/>
              <a:t>(), </a:t>
            </a:r>
            <a:r>
              <a:rPr lang="cs-CZ" b="1" dirty="0" err="1"/>
              <a:t>replaceElement</a:t>
            </a:r>
            <a:r>
              <a:rPr lang="cs-CZ" b="1" dirty="0"/>
              <a:t>(p, o), </a:t>
            </a:r>
            <a:r>
              <a:rPr lang="cs-CZ" b="1" dirty="0" err="1"/>
              <a:t>swapElements</a:t>
            </a:r>
            <a:r>
              <a:rPr lang="cs-CZ" b="1" dirty="0"/>
              <a:t>(p, q), </a:t>
            </a:r>
            <a:r>
              <a:rPr lang="cs-CZ" b="1" dirty="0" err="1"/>
              <a:t>insertBefore</a:t>
            </a:r>
            <a:r>
              <a:rPr lang="cs-CZ" b="1" dirty="0"/>
              <a:t>(p, o), </a:t>
            </a:r>
            <a:r>
              <a:rPr lang="cs-CZ" b="1" dirty="0" err="1"/>
              <a:t>insertAfter</a:t>
            </a:r>
            <a:r>
              <a:rPr lang="cs-CZ" b="1" dirty="0"/>
              <a:t>(p, o), </a:t>
            </a:r>
            <a:r>
              <a:rPr lang="cs-CZ" b="1" dirty="0" err="1"/>
              <a:t>insertFirst</a:t>
            </a:r>
            <a:r>
              <a:rPr lang="cs-CZ" b="1" dirty="0"/>
              <a:t>(o), </a:t>
            </a:r>
            <a:r>
              <a:rPr lang="cs-CZ" b="1" dirty="0" err="1"/>
              <a:t>insertLast</a:t>
            </a:r>
            <a:r>
              <a:rPr lang="cs-CZ" b="1" dirty="0"/>
              <a:t>(o), </a:t>
            </a:r>
            <a:r>
              <a:rPr lang="cs-CZ" b="1" dirty="0" err="1"/>
              <a:t>remove</a:t>
            </a:r>
            <a:r>
              <a:rPr lang="cs-CZ" b="1" dirty="0"/>
              <a:t>(p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697014" y="2794714"/>
            <a:ext cx="368402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Propojující operace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b="1" dirty="0" err="1" smtClean="0"/>
              <a:t>atRank</a:t>
            </a:r>
            <a:r>
              <a:rPr lang="cs-CZ" sz="2400" b="1" dirty="0" smtClean="0"/>
              <a:t>(r), </a:t>
            </a:r>
            <a:r>
              <a:rPr lang="cs-CZ" sz="2400" b="1" dirty="0" err="1" smtClean="0"/>
              <a:t>rankOf</a:t>
            </a:r>
            <a:r>
              <a:rPr lang="cs-CZ" sz="2400" b="1" dirty="0" smtClean="0"/>
              <a:t>(p)</a:t>
            </a:r>
          </a:p>
        </p:txBody>
      </p:sp>
    </p:spTree>
    <p:extLst>
      <p:ext uri="{BB962C8B-B14F-4D97-AF65-F5344CB8AC3E}">
        <p14:creationId xmlns:p14="http://schemas.microsoft.com/office/powerpoint/2010/main" val="76166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Základní, obecně použitelný datový typ pro ukládání uspořádaného souboru prvků</a:t>
            </a:r>
          </a:p>
          <a:p>
            <a:r>
              <a:rPr lang="cs-CZ" dirty="0" smtClean="0"/>
              <a:t>Aplikace</a:t>
            </a:r>
          </a:p>
          <a:p>
            <a:pPr lvl="1"/>
            <a:r>
              <a:rPr lang="cs-CZ" dirty="0" smtClean="0"/>
              <a:t>Přímé</a:t>
            </a:r>
          </a:p>
          <a:p>
            <a:pPr lvl="2"/>
            <a:r>
              <a:rPr lang="cs-CZ" dirty="0" smtClean="0"/>
              <a:t>Obecná náhrada za zásobník, frontu, vektor, nebo seznam</a:t>
            </a:r>
          </a:p>
          <a:p>
            <a:pPr lvl="2"/>
            <a:r>
              <a:rPr lang="cs-CZ" dirty="0" smtClean="0"/>
              <a:t>Malá databáze</a:t>
            </a:r>
          </a:p>
          <a:p>
            <a:pPr lvl="1"/>
            <a:r>
              <a:rPr lang="cs-CZ" dirty="0" smtClean="0"/>
              <a:t>Nepřímé</a:t>
            </a:r>
          </a:p>
          <a:p>
            <a:pPr lvl="2"/>
            <a:r>
              <a:rPr lang="cs-CZ" dirty="0" smtClean="0"/>
              <a:t>Stavební blok pro komplexnější datové struktury</a:t>
            </a:r>
          </a:p>
        </p:txBody>
      </p:sp>
    </p:spTree>
    <p:extLst>
      <p:ext uri="{BB962C8B-B14F-4D97-AF65-F5344CB8AC3E}">
        <p14:creationId xmlns:p14="http://schemas.microsoft.com/office/powerpoint/2010/main" val="145870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403</Words>
  <Application>Microsoft Office PowerPoint</Application>
  <PresentationFormat>Vlastní</PresentationFormat>
  <Paragraphs>78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Vektory, Seznamy a Sekvence</vt:lpstr>
      <vt:lpstr>Vektory - ADT</vt:lpstr>
      <vt:lpstr>Vektory - ADT</vt:lpstr>
      <vt:lpstr>Vektory – implementace pomocí pole</vt:lpstr>
      <vt:lpstr>Seznam – ADT</vt:lpstr>
      <vt:lpstr>Seznam</vt:lpstr>
      <vt:lpstr>Sekvence – ADT</vt:lpstr>
      <vt:lpstr>Sekvence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20</cp:revision>
  <dcterms:created xsi:type="dcterms:W3CDTF">2017-05-10T10:51:34Z</dcterms:created>
  <dcterms:modified xsi:type="dcterms:W3CDTF">2017-06-28T09:04:22Z</dcterms:modified>
</cp:coreProperties>
</file>