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Fronty a zásobníky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– ADT (Abstraktní Datový Typ)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libovolné objekty</a:t>
            </a:r>
          </a:p>
          <a:p>
            <a:r>
              <a:rPr lang="cs-CZ" dirty="0" smtClean="0"/>
              <a:t>Vkládání a mazaní probíhá pomocí principu LIFO (Last In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Talíře vyskládané na sobě</a:t>
            </a:r>
          </a:p>
          <a:p>
            <a:r>
              <a:rPr lang="cs-CZ" dirty="0" smtClean="0"/>
              <a:t>Operace se zásobníkem:</a:t>
            </a:r>
          </a:p>
          <a:p>
            <a:pPr marL="457200" lvl="1" indent="0">
              <a:buNone/>
            </a:pPr>
            <a:r>
              <a:rPr lang="cs-CZ" b="1" dirty="0" err="1" smtClean="0"/>
              <a:t>push</a:t>
            </a:r>
            <a:r>
              <a:rPr lang="cs-CZ" b="1" dirty="0" smtClean="0"/>
              <a:t>(</a:t>
            </a:r>
            <a:r>
              <a:rPr lang="cs-CZ" b="1" dirty="0" err="1" smtClean="0"/>
              <a:t>object</a:t>
            </a:r>
            <a:r>
              <a:rPr lang="cs-CZ" b="1" dirty="0" smtClean="0"/>
              <a:t>)</a:t>
            </a:r>
            <a:r>
              <a:rPr lang="cs-CZ" dirty="0" smtClean="0"/>
              <a:t>	vložení objektu</a:t>
            </a:r>
            <a:endParaRPr lang="cs-CZ" b="1" dirty="0"/>
          </a:p>
          <a:p>
            <a:pPr marL="457200" lvl="1" indent="0">
              <a:buNone/>
            </a:pPr>
            <a:r>
              <a:rPr lang="cs-CZ" b="1" dirty="0" smtClean="0"/>
              <a:t>pop(</a:t>
            </a:r>
            <a:r>
              <a:rPr lang="cs-CZ" b="1" dirty="0" err="1" smtClean="0"/>
              <a:t>object</a:t>
            </a:r>
            <a:r>
              <a:rPr lang="cs-CZ" b="1" dirty="0" smtClean="0"/>
              <a:t>)	</a:t>
            </a:r>
            <a:r>
              <a:rPr lang="cs-CZ" dirty="0" smtClean="0"/>
              <a:t>vrácení a odebrání posledního vloženého objektu</a:t>
            </a:r>
            <a:endParaRPr lang="cs-CZ" b="1" dirty="0" smtClean="0"/>
          </a:p>
          <a:p>
            <a:r>
              <a:rPr lang="cs-CZ" dirty="0" smtClean="0"/>
              <a:t>Pomocné operace: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top()	</a:t>
            </a:r>
            <a:r>
              <a:rPr lang="cs-CZ" b="1" dirty="0" err="1" smtClean="0"/>
              <a:t>integer</a:t>
            </a:r>
            <a:r>
              <a:rPr lang="cs-CZ" b="1" dirty="0" smtClean="0"/>
              <a:t> </a:t>
            </a:r>
            <a:r>
              <a:rPr lang="cs-CZ" b="1" dirty="0" err="1" smtClean="0"/>
              <a:t>size</a:t>
            </a:r>
            <a:r>
              <a:rPr lang="cs-CZ" b="1" dirty="0" smtClean="0"/>
              <a:t>()		</a:t>
            </a:r>
            <a:r>
              <a:rPr lang="cs-CZ" b="1" dirty="0" err="1" smtClean="0"/>
              <a:t>boolean</a:t>
            </a:r>
            <a:r>
              <a:rPr lang="cs-CZ" b="1" dirty="0" smtClean="0"/>
              <a:t> 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4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Výjimky</a:t>
            </a:r>
          </a:p>
          <a:p>
            <a:pPr lvl="1"/>
            <a:r>
              <a:rPr lang="cs-CZ" dirty="0" err="1" smtClean="0"/>
              <a:t>EmptyStackException</a:t>
            </a:r>
            <a:r>
              <a:rPr lang="cs-CZ" dirty="0" smtClean="0"/>
              <a:t> – operace </a:t>
            </a:r>
            <a:r>
              <a:rPr lang="cs-CZ" i="1" dirty="0" smtClean="0"/>
              <a:t>pop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i="1" dirty="0" smtClean="0"/>
              <a:t>top</a:t>
            </a:r>
            <a:r>
              <a:rPr lang="cs-CZ" dirty="0" smtClean="0"/>
              <a:t> na prázdném zásobníku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Přímé</a:t>
            </a:r>
          </a:p>
          <a:p>
            <a:pPr lvl="2"/>
            <a:r>
              <a:rPr lang="cs-CZ" dirty="0" smtClean="0"/>
              <a:t>Historie prohlížeče webových stránek</a:t>
            </a:r>
          </a:p>
          <a:p>
            <a:pPr lvl="2"/>
            <a:r>
              <a:rPr lang="cs-CZ" dirty="0" err="1" smtClean="0"/>
              <a:t>Undo</a:t>
            </a:r>
            <a:r>
              <a:rPr lang="cs-CZ" dirty="0" smtClean="0"/>
              <a:t> sekvence</a:t>
            </a:r>
          </a:p>
          <a:p>
            <a:pPr lvl="2"/>
            <a:r>
              <a:rPr lang="cs-CZ" dirty="0" smtClean="0"/>
              <a:t>Řetězec volání jednotlivých procedur</a:t>
            </a:r>
          </a:p>
          <a:p>
            <a:pPr lvl="1"/>
            <a:r>
              <a:rPr lang="cs-CZ" dirty="0" smtClean="0"/>
              <a:t>Nepřímé</a:t>
            </a:r>
          </a:p>
          <a:p>
            <a:pPr lvl="2"/>
            <a:r>
              <a:rPr lang="cs-CZ" dirty="0" smtClean="0"/>
              <a:t>Pomocné datové struktury pro algoritmy</a:t>
            </a:r>
          </a:p>
          <a:p>
            <a:pPr lvl="2"/>
            <a:r>
              <a:rPr lang="cs-CZ" dirty="0" smtClean="0"/>
              <a:t>Části jiných datových struktur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– implementace pomocí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Nejjednodušší způsob implementace zásobníku</a:t>
            </a:r>
          </a:p>
          <a:p>
            <a:r>
              <a:rPr lang="cs-CZ" dirty="0" smtClean="0"/>
              <a:t>Přidáváme prvky zleva </a:t>
            </a:r>
            <a:r>
              <a:rPr lang="cs-CZ" dirty="0" smtClean="0"/>
              <a:t>doprava</a:t>
            </a:r>
            <a:endParaRPr lang="cs-CZ" dirty="0" smtClean="0"/>
          </a:p>
          <a:p>
            <a:r>
              <a:rPr lang="cs-CZ" dirty="0" smtClean="0"/>
              <a:t>Proměnná drží index posledního prvku (top element)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 7"/>
          <p:cNvSpPr>
            <a:spLocks/>
          </p:cNvSpPr>
          <p:nvPr/>
        </p:nvSpPr>
        <p:spPr bwMode="auto">
          <a:xfrm>
            <a:off x="4986699" y="5141845"/>
            <a:ext cx="1509713" cy="379413"/>
          </a:xfrm>
          <a:custGeom>
            <a:avLst/>
            <a:gdLst>
              <a:gd name="T0" fmla="*/ 951 w 951"/>
              <a:gd name="T1" fmla="*/ 239 h 239"/>
              <a:gd name="T2" fmla="*/ 951 w 951"/>
              <a:gd name="T3" fmla="*/ 0 h 239"/>
              <a:gd name="T4" fmla="*/ 0 w 951"/>
              <a:gd name="T5" fmla="*/ 0 h 239"/>
              <a:gd name="T6" fmla="*/ 24 w 951"/>
              <a:gd name="T7" fmla="*/ 103 h 239"/>
              <a:gd name="T8" fmla="*/ 104 w 951"/>
              <a:gd name="T9" fmla="*/ 143 h 239"/>
              <a:gd name="T10" fmla="*/ 120 w 951"/>
              <a:gd name="T11" fmla="*/ 239 h 239"/>
              <a:gd name="T12" fmla="*/ 951 w 951"/>
              <a:gd name="T13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1" h="239">
                <a:moveTo>
                  <a:pt x="951" y="239"/>
                </a:moveTo>
                <a:lnTo>
                  <a:pt x="951" y="0"/>
                </a:lnTo>
                <a:lnTo>
                  <a:pt x="0" y="0"/>
                </a:lnTo>
                <a:lnTo>
                  <a:pt x="24" y="103"/>
                </a:lnTo>
                <a:lnTo>
                  <a:pt x="104" y="143"/>
                </a:lnTo>
                <a:lnTo>
                  <a:pt x="120" y="239"/>
                </a:lnTo>
                <a:lnTo>
                  <a:pt x="951" y="2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176699" y="5141845"/>
            <a:ext cx="2982913" cy="379413"/>
          </a:xfrm>
          <a:custGeom>
            <a:avLst/>
            <a:gdLst>
              <a:gd name="T0" fmla="*/ 0 w 1879"/>
              <a:gd name="T1" fmla="*/ 0 h 239"/>
              <a:gd name="T2" fmla="*/ 0 w 1879"/>
              <a:gd name="T3" fmla="*/ 239 h 239"/>
              <a:gd name="T4" fmla="*/ 1879 w 1879"/>
              <a:gd name="T5" fmla="*/ 239 h 239"/>
              <a:gd name="T6" fmla="*/ 1863 w 1879"/>
              <a:gd name="T7" fmla="*/ 135 h 239"/>
              <a:gd name="T8" fmla="*/ 1783 w 1879"/>
              <a:gd name="T9" fmla="*/ 79 h 239"/>
              <a:gd name="T10" fmla="*/ 1767 w 1879"/>
              <a:gd name="T11" fmla="*/ 0 h 239"/>
              <a:gd name="T12" fmla="*/ 0 w 1879"/>
              <a:gd name="T13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79" h="239">
                <a:moveTo>
                  <a:pt x="0" y="0"/>
                </a:moveTo>
                <a:lnTo>
                  <a:pt x="0" y="239"/>
                </a:lnTo>
                <a:lnTo>
                  <a:pt x="1879" y="239"/>
                </a:lnTo>
                <a:lnTo>
                  <a:pt x="1863" y="135"/>
                </a:lnTo>
                <a:lnTo>
                  <a:pt x="1783" y="79"/>
                </a:lnTo>
                <a:lnTo>
                  <a:pt x="17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81812" y="5129145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63999" y="5129145"/>
            <a:ext cx="28178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3999" y="5141845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59612" y="550855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76699" y="5508558"/>
            <a:ext cx="29829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985112" y="5129145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997812" y="5129145"/>
            <a:ext cx="26400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12424" y="5141845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50212" y="550855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162912" y="5508558"/>
            <a:ext cx="24622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57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557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57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938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938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938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080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080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080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699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699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99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319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319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319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461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461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461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0757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0757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0757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842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842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842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6963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6963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6963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3153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3153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53153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469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4694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469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850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8504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6850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7231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" name="Rectangle 57"/>
          <p:cNvSpPr>
            <a:spLocks noChangeArrowheads="1"/>
          </p:cNvSpPr>
          <p:nvPr/>
        </p:nvSpPr>
        <p:spPr bwMode="auto">
          <a:xfrm>
            <a:off x="7231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719499" y="5179945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S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909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0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16973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1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20783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2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6155099" y="5524433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3969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3969112" y="5141845"/>
            <a:ext cx="101600" cy="201613"/>
          </a:xfrm>
          <a:custGeom>
            <a:avLst/>
            <a:gdLst>
              <a:gd name="T0" fmla="*/ 16 w 64"/>
              <a:gd name="T1" fmla="*/ 0 h 127"/>
              <a:gd name="T2" fmla="*/ 32 w 64"/>
              <a:gd name="T3" fmla="*/ 71 h 127"/>
              <a:gd name="T4" fmla="*/ 32 w 64"/>
              <a:gd name="T5" fmla="*/ 71 h 127"/>
              <a:gd name="T6" fmla="*/ 32 w 64"/>
              <a:gd name="T7" fmla="*/ 71 h 127"/>
              <a:gd name="T8" fmla="*/ 40 w 64"/>
              <a:gd name="T9" fmla="*/ 95 h 127"/>
              <a:gd name="T10" fmla="*/ 40 w 64"/>
              <a:gd name="T11" fmla="*/ 95 h 127"/>
              <a:gd name="T12" fmla="*/ 40 w 64"/>
              <a:gd name="T13" fmla="*/ 95 h 127"/>
              <a:gd name="T14" fmla="*/ 64 w 64"/>
              <a:gd name="T15" fmla="*/ 119 h 127"/>
              <a:gd name="T16" fmla="*/ 64 w 64"/>
              <a:gd name="T17" fmla="*/ 111 h 127"/>
              <a:gd name="T18" fmla="*/ 56 w 64"/>
              <a:gd name="T19" fmla="*/ 127 h 127"/>
              <a:gd name="T20" fmla="*/ 56 w 64"/>
              <a:gd name="T21" fmla="*/ 127 h 127"/>
              <a:gd name="T22" fmla="*/ 32 w 64"/>
              <a:gd name="T23" fmla="*/ 103 h 127"/>
              <a:gd name="T24" fmla="*/ 32 w 64"/>
              <a:gd name="T25" fmla="*/ 103 h 127"/>
              <a:gd name="T26" fmla="*/ 24 w 64"/>
              <a:gd name="T27" fmla="*/ 103 h 127"/>
              <a:gd name="T28" fmla="*/ 16 w 64"/>
              <a:gd name="T29" fmla="*/ 79 h 127"/>
              <a:gd name="T30" fmla="*/ 16 w 64"/>
              <a:gd name="T31" fmla="*/ 79 h 127"/>
              <a:gd name="T32" fmla="*/ 16 w 64"/>
              <a:gd name="T33" fmla="*/ 71 h 127"/>
              <a:gd name="T34" fmla="*/ 0 w 64"/>
              <a:gd name="T35" fmla="*/ 0 h 127"/>
              <a:gd name="T36" fmla="*/ 16 w 64"/>
              <a:gd name="T3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32" y="71"/>
                </a:lnTo>
                <a:lnTo>
                  <a:pt x="32" y="71"/>
                </a:lnTo>
                <a:lnTo>
                  <a:pt x="32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16" y="79"/>
                </a:lnTo>
                <a:lnTo>
                  <a:pt x="16" y="79"/>
                </a:lnTo>
                <a:lnTo>
                  <a:pt x="16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4058012" y="5318058"/>
            <a:ext cx="101600" cy="63500"/>
          </a:xfrm>
          <a:custGeom>
            <a:avLst/>
            <a:gdLst>
              <a:gd name="T0" fmla="*/ 8 w 64"/>
              <a:gd name="T1" fmla="*/ 0 h 40"/>
              <a:gd name="T2" fmla="*/ 64 w 64"/>
              <a:gd name="T3" fmla="*/ 24 h 40"/>
              <a:gd name="T4" fmla="*/ 64 w 64"/>
              <a:gd name="T5" fmla="*/ 32 h 40"/>
              <a:gd name="T6" fmla="*/ 48 w 64"/>
              <a:gd name="T7" fmla="*/ 32 h 40"/>
              <a:gd name="T8" fmla="*/ 56 w 64"/>
              <a:gd name="T9" fmla="*/ 40 h 40"/>
              <a:gd name="T10" fmla="*/ 0 w 64"/>
              <a:gd name="T11" fmla="*/ 16 h 40"/>
              <a:gd name="T12" fmla="*/ 8 w 64"/>
              <a:gd name="T1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" name="Rectangle 69"/>
          <p:cNvSpPr>
            <a:spLocks noChangeArrowheads="1"/>
          </p:cNvSpPr>
          <p:nvPr/>
        </p:nvSpPr>
        <p:spPr bwMode="auto">
          <a:xfrm>
            <a:off x="41596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" name="Freeform 70"/>
          <p:cNvSpPr>
            <a:spLocks/>
          </p:cNvSpPr>
          <p:nvPr/>
        </p:nvSpPr>
        <p:spPr bwMode="auto">
          <a:xfrm>
            <a:off x="4134212" y="5368858"/>
            <a:ext cx="50800" cy="152400"/>
          </a:xfrm>
          <a:custGeom>
            <a:avLst/>
            <a:gdLst>
              <a:gd name="T0" fmla="*/ 16 w 32"/>
              <a:gd name="T1" fmla="*/ 0 h 96"/>
              <a:gd name="T2" fmla="*/ 0 w 32"/>
              <a:gd name="T3" fmla="*/ 0 h 96"/>
              <a:gd name="T4" fmla="*/ 16 w 32"/>
              <a:gd name="T5" fmla="*/ 96 h 96"/>
              <a:gd name="T6" fmla="*/ 32 w 32"/>
              <a:gd name="T7" fmla="*/ 96 h 96"/>
              <a:gd name="T8" fmla="*/ 16 w 3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49597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" name="Freeform 72"/>
          <p:cNvSpPr>
            <a:spLocks/>
          </p:cNvSpPr>
          <p:nvPr/>
        </p:nvSpPr>
        <p:spPr bwMode="auto">
          <a:xfrm>
            <a:off x="4959712" y="5141845"/>
            <a:ext cx="101600" cy="201613"/>
          </a:xfrm>
          <a:custGeom>
            <a:avLst/>
            <a:gdLst>
              <a:gd name="T0" fmla="*/ 16 w 64"/>
              <a:gd name="T1" fmla="*/ 0 h 127"/>
              <a:gd name="T2" fmla="*/ 24 w 64"/>
              <a:gd name="T3" fmla="*/ 71 h 127"/>
              <a:gd name="T4" fmla="*/ 24 w 64"/>
              <a:gd name="T5" fmla="*/ 71 h 127"/>
              <a:gd name="T6" fmla="*/ 24 w 64"/>
              <a:gd name="T7" fmla="*/ 71 h 127"/>
              <a:gd name="T8" fmla="*/ 40 w 64"/>
              <a:gd name="T9" fmla="*/ 95 h 127"/>
              <a:gd name="T10" fmla="*/ 40 w 64"/>
              <a:gd name="T11" fmla="*/ 95 h 127"/>
              <a:gd name="T12" fmla="*/ 40 w 64"/>
              <a:gd name="T13" fmla="*/ 95 h 127"/>
              <a:gd name="T14" fmla="*/ 64 w 64"/>
              <a:gd name="T15" fmla="*/ 119 h 127"/>
              <a:gd name="T16" fmla="*/ 64 w 64"/>
              <a:gd name="T17" fmla="*/ 111 h 127"/>
              <a:gd name="T18" fmla="*/ 56 w 64"/>
              <a:gd name="T19" fmla="*/ 127 h 127"/>
              <a:gd name="T20" fmla="*/ 56 w 64"/>
              <a:gd name="T21" fmla="*/ 127 h 127"/>
              <a:gd name="T22" fmla="*/ 32 w 64"/>
              <a:gd name="T23" fmla="*/ 103 h 127"/>
              <a:gd name="T24" fmla="*/ 32 w 64"/>
              <a:gd name="T25" fmla="*/ 103 h 127"/>
              <a:gd name="T26" fmla="*/ 24 w 64"/>
              <a:gd name="T27" fmla="*/ 103 h 127"/>
              <a:gd name="T28" fmla="*/ 8 w 64"/>
              <a:gd name="T29" fmla="*/ 79 h 127"/>
              <a:gd name="T30" fmla="*/ 8 w 64"/>
              <a:gd name="T31" fmla="*/ 79 h 127"/>
              <a:gd name="T32" fmla="*/ 8 w 64"/>
              <a:gd name="T33" fmla="*/ 71 h 127"/>
              <a:gd name="T34" fmla="*/ 0 w 64"/>
              <a:gd name="T35" fmla="*/ 0 h 127"/>
              <a:gd name="T36" fmla="*/ 16 w 64"/>
              <a:gd name="T3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24" y="71"/>
                </a:lnTo>
                <a:lnTo>
                  <a:pt x="24" y="71"/>
                </a:lnTo>
                <a:lnTo>
                  <a:pt x="24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8" y="79"/>
                </a:lnTo>
                <a:lnTo>
                  <a:pt x="8" y="79"/>
                </a:lnTo>
                <a:lnTo>
                  <a:pt x="8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0" name="Freeform 73"/>
          <p:cNvSpPr>
            <a:spLocks/>
          </p:cNvSpPr>
          <p:nvPr/>
        </p:nvSpPr>
        <p:spPr bwMode="auto">
          <a:xfrm>
            <a:off x="5048612" y="5318058"/>
            <a:ext cx="101600" cy="63500"/>
          </a:xfrm>
          <a:custGeom>
            <a:avLst/>
            <a:gdLst>
              <a:gd name="T0" fmla="*/ 8 w 64"/>
              <a:gd name="T1" fmla="*/ 0 h 40"/>
              <a:gd name="T2" fmla="*/ 64 w 64"/>
              <a:gd name="T3" fmla="*/ 24 h 40"/>
              <a:gd name="T4" fmla="*/ 64 w 64"/>
              <a:gd name="T5" fmla="*/ 32 h 40"/>
              <a:gd name="T6" fmla="*/ 48 w 64"/>
              <a:gd name="T7" fmla="*/ 32 h 40"/>
              <a:gd name="T8" fmla="*/ 56 w 64"/>
              <a:gd name="T9" fmla="*/ 40 h 40"/>
              <a:gd name="T10" fmla="*/ 0 w 64"/>
              <a:gd name="T11" fmla="*/ 16 h 40"/>
              <a:gd name="T12" fmla="*/ 8 w 64"/>
              <a:gd name="T1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51502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2" name="Freeform 75"/>
          <p:cNvSpPr>
            <a:spLocks/>
          </p:cNvSpPr>
          <p:nvPr/>
        </p:nvSpPr>
        <p:spPr bwMode="auto">
          <a:xfrm>
            <a:off x="5124812" y="5368858"/>
            <a:ext cx="50800" cy="152400"/>
          </a:xfrm>
          <a:custGeom>
            <a:avLst/>
            <a:gdLst>
              <a:gd name="T0" fmla="*/ 16 w 32"/>
              <a:gd name="T1" fmla="*/ 0 h 96"/>
              <a:gd name="T2" fmla="*/ 0 w 32"/>
              <a:gd name="T3" fmla="*/ 0 h 96"/>
              <a:gd name="T4" fmla="*/ 16 w 32"/>
              <a:gd name="T5" fmla="*/ 96 h 96"/>
              <a:gd name="T6" fmla="*/ 32 w 32"/>
              <a:gd name="T7" fmla="*/ 96 h 96"/>
              <a:gd name="T8" fmla="*/ 16 w 3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4413612" y="5014845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 b="1">
                <a:latin typeface="Times New Roman" pitchFamily="18" charset="0"/>
              </a:rPr>
              <a:t>…</a:t>
            </a:r>
          </a:p>
        </p:txBody>
      </p:sp>
      <p:sp>
        <p:nvSpPr>
          <p:cNvPr id="74" name="Text Box 78"/>
          <p:cNvSpPr txBox="1">
            <a:spLocks noChangeArrowheads="1"/>
          </p:cNvSpPr>
          <p:nvPr/>
        </p:nvSpPr>
        <p:spPr bwMode="auto">
          <a:xfrm>
            <a:off x="719499" y="3492322"/>
            <a:ext cx="2361526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>
                <a:solidFill>
                  <a:schemeClr val="tx2"/>
                </a:solidFill>
              </a:rPr>
              <a:t>size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olidFill>
                  <a:schemeClr val="accent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+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</a:p>
          <a:p>
            <a:endParaRPr lang="en-US" altLang="cs-CZ" b="1" dirty="0">
              <a:solidFill>
                <a:schemeClr val="tx2"/>
              </a:solidFill>
            </a:endParaRPr>
          </a:p>
        </p:txBody>
      </p:sp>
      <p:sp>
        <p:nvSpPr>
          <p:cNvPr id="75" name="Text Box 78"/>
          <p:cNvSpPr txBox="1">
            <a:spLocks noChangeArrowheads="1"/>
          </p:cNvSpPr>
          <p:nvPr/>
        </p:nvSpPr>
        <p:spPr bwMode="auto">
          <a:xfrm>
            <a:off x="7700649" y="3246919"/>
            <a:ext cx="4419600" cy="230832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 smtClean="0">
                <a:solidFill>
                  <a:srgbClr val="000000"/>
                </a:solidFill>
              </a:rPr>
              <a:t>Algorithm</a:t>
            </a:r>
            <a:r>
              <a:rPr lang="en-US" altLang="cs-CZ" dirty="0" smtClean="0"/>
              <a:t> </a:t>
            </a:r>
            <a:r>
              <a:rPr lang="en-US" altLang="cs-CZ" b="1" i="1" dirty="0">
                <a:solidFill>
                  <a:schemeClr val="tx2"/>
                </a:solidFill>
              </a:rPr>
              <a:t>pop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isEmpty</a:t>
            </a:r>
            <a:r>
              <a:rPr lang="en-US" altLang="cs-CZ" dirty="0">
                <a:solidFill>
                  <a:schemeClr val="accent2"/>
                </a:solidFill>
              </a:rPr>
              <a:t>()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EmptyStackException</a:t>
            </a:r>
            <a:endParaRPr lang="en-US" altLang="cs-CZ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else </a:t>
            </a:r>
            <a:r>
              <a:rPr lang="en-US" altLang="cs-CZ" dirty="0">
                <a:sym typeface="Symbol" pitchFamily="18" charset="2"/>
              </a:rPr>
              <a:t> </a:t>
            </a:r>
            <a:endParaRPr lang="en-US" altLang="cs-CZ" dirty="0"/>
          </a:p>
          <a:p>
            <a:r>
              <a:rPr lang="en-US" altLang="cs-CZ" dirty="0">
                <a:solidFill>
                  <a:schemeClr val="accent2"/>
                </a:solidFill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t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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S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+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1]</a:t>
            </a:r>
          </a:p>
        </p:txBody>
      </p:sp>
    </p:spTree>
    <p:extLst>
      <p:ext uri="{BB962C8B-B14F-4D97-AF65-F5344CB8AC3E}">
        <p14:creationId xmlns:p14="http://schemas.microsoft.com/office/powerpoint/2010/main" val="130416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založený na poli –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Vlastnosti</a:t>
            </a:r>
          </a:p>
          <a:p>
            <a:pPr lvl="1"/>
            <a:r>
              <a:rPr lang="cs-CZ" b="1" i="1" dirty="0" smtClean="0"/>
              <a:t>n</a:t>
            </a:r>
            <a:r>
              <a:rPr lang="cs-CZ" dirty="0" smtClean="0"/>
              <a:t> – počet prvků v zásobníku</a:t>
            </a:r>
          </a:p>
          <a:p>
            <a:pPr lvl="1"/>
            <a:r>
              <a:rPr lang="cs-CZ" dirty="0" smtClean="0"/>
              <a:t>Paměťová náročnost - </a:t>
            </a:r>
            <a:r>
              <a:rPr lang="cs-CZ" b="1" i="1" dirty="0" smtClean="0"/>
              <a:t>O(n) </a:t>
            </a:r>
          </a:p>
          <a:p>
            <a:pPr lvl="1"/>
            <a:r>
              <a:rPr lang="cs-CZ" dirty="0" smtClean="0"/>
              <a:t>Časová náročnost každé operace – </a:t>
            </a:r>
            <a:r>
              <a:rPr lang="cs-CZ" b="1" i="1" dirty="0" smtClean="0"/>
              <a:t>O(1)</a:t>
            </a:r>
            <a:endParaRPr lang="cs-CZ" dirty="0" smtClean="0"/>
          </a:p>
          <a:p>
            <a:r>
              <a:rPr lang="cs-CZ" dirty="0" smtClean="0"/>
              <a:t>Omezení</a:t>
            </a:r>
          </a:p>
          <a:p>
            <a:pPr lvl="1"/>
            <a:r>
              <a:rPr lang="cs-CZ" dirty="0" smtClean="0"/>
              <a:t>Na začátku musíme definovat velikost zásobníku</a:t>
            </a:r>
          </a:p>
          <a:p>
            <a:pPr lvl="1"/>
            <a:r>
              <a:rPr lang="cs-CZ" dirty="0" smtClean="0"/>
              <a:t>Velikost zásobníku nelze jednoduše změnit</a:t>
            </a:r>
          </a:p>
          <a:p>
            <a:pPr lvl="1"/>
            <a:r>
              <a:rPr lang="cs-CZ" dirty="0" smtClean="0"/>
              <a:t>Přidání prvku do plného zásobníku vyvolá výjimku specifickou pro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0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libovolné objekty</a:t>
            </a:r>
          </a:p>
          <a:p>
            <a:r>
              <a:rPr lang="cs-CZ" dirty="0" smtClean="0"/>
              <a:t>Vkládání a odebírání prvků probíhá pomocí principu FIFO (</a:t>
            </a:r>
            <a:r>
              <a:rPr lang="cs-CZ" dirty="0" err="1" smtClean="0"/>
              <a:t>First</a:t>
            </a:r>
            <a:r>
              <a:rPr lang="cs-CZ" dirty="0" smtClean="0"/>
              <a:t> In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Operace s frontou</a:t>
            </a:r>
          </a:p>
          <a:p>
            <a:pPr marL="457200" lvl="1" indent="0">
              <a:buNone/>
            </a:pPr>
            <a:r>
              <a:rPr lang="cs-CZ" b="1" dirty="0" err="1" smtClean="0"/>
              <a:t>enqueue</a:t>
            </a:r>
            <a:r>
              <a:rPr lang="cs-CZ" b="1" dirty="0" smtClean="0"/>
              <a:t>(</a:t>
            </a:r>
            <a:r>
              <a:rPr lang="cs-CZ" b="1" dirty="0" err="1" smtClean="0"/>
              <a:t>object</a:t>
            </a:r>
            <a:r>
              <a:rPr lang="cs-CZ" b="1" dirty="0" smtClean="0"/>
              <a:t>)	</a:t>
            </a:r>
            <a:r>
              <a:rPr lang="cs-CZ" dirty="0" smtClean="0"/>
              <a:t>	vložení objektu na konec fronty</a:t>
            </a:r>
            <a:endParaRPr lang="cs-CZ" b="1" dirty="0" smtClean="0"/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</a:t>
            </a:r>
            <a:r>
              <a:rPr lang="cs-CZ" b="1" dirty="0" err="1" smtClean="0"/>
              <a:t>dequeue</a:t>
            </a:r>
            <a:r>
              <a:rPr lang="cs-CZ" b="1" dirty="0" smtClean="0"/>
              <a:t>()</a:t>
            </a:r>
            <a:r>
              <a:rPr lang="cs-CZ" dirty="0" smtClean="0"/>
              <a:t>		odebrání objektu zepředu fronty</a:t>
            </a:r>
          </a:p>
          <a:p>
            <a:r>
              <a:rPr lang="cs-CZ" dirty="0" smtClean="0"/>
              <a:t>Pomocné operace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front()	</a:t>
            </a:r>
            <a:r>
              <a:rPr lang="cs-CZ" b="1" dirty="0" err="1" smtClean="0"/>
              <a:t>integer</a:t>
            </a:r>
            <a:r>
              <a:rPr lang="cs-CZ" b="1" dirty="0" smtClean="0"/>
              <a:t> </a:t>
            </a:r>
            <a:r>
              <a:rPr lang="cs-CZ" b="1" dirty="0" err="1" smtClean="0"/>
              <a:t>size</a:t>
            </a:r>
            <a:r>
              <a:rPr lang="cs-CZ" b="1" dirty="0" smtClean="0"/>
              <a:t>()	</a:t>
            </a:r>
            <a:r>
              <a:rPr lang="cs-CZ" b="1" dirty="0" err="1" smtClean="0"/>
              <a:t>boolean</a:t>
            </a:r>
            <a:r>
              <a:rPr lang="cs-CZ" b="1" dirty="0" smtClean="0"/>
              <a:t> 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1136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Výjimky</a:t>
            </a:r>
          </a:p>
          <a:p>
            <a:pPr lvl="1"/>
            <a:r>
              <a:rPr lang="cs-CZ" dirty="0" err="1" smtClean="0"/>
              <a:t>EmptyQueueException</a:t>
            </a:r>
            <a:r>
              <a:rPr lang="cs-CZ" dirty="0" smtClean="0"/>
              <a:t> – operace </a:t>
            </a:r>
            <a:r>
              <a:rPr lang="cs-CZ" i="1" dirty="0" err="1" smtClean="0"/>
              <a:t>dequeue</a:t>
            </a:r>
            <a:r>
              <a:rPr lang="cs-CZ" dirty="0" smtClean="0"/>
              <a:t> a </a:t>
            </a:r>
            <a:r>
              <a:rPr lang="cs-CZ" i="1" dirty="0" smtClean="0"/>
              <a:t>front</a:t>
            </a:r>
            <a:r>
              <a:rPr lang="cs-CZ" dirty="0" smtClean="0"/>
              <a:t> na prázdné frontě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Přímé</a:t>
            </a:r>
          </a:p>
          <a:p>
            <a:pPr lvl="2"/>
            <a:r>
              <a:rPr lang="cs-CZ" dirty="0" smtClean="0"/>
              <a:t>Pořadníky, fronty na úřadech</a:t>
            </a:r>
          </a:p>
          <a:p>
            <a:pPr lvl="2"/>
            <a:r>
              <a:rPr lang="cs-CZ" dirty="0" smtClean="0"/>
              <a:t>Přístup ke sdíleným zdrojům (tiskárny…)</a:t>
            </a:r>
          </a:p>
          <a:p>
            <a:pPr lvl="2"/>
            <a:r>
              <a:rPr lang="cs-CZ" dirty="0" smtClean="0"/>
              <a:t>Multiprogramování</a:t>
            </a:r>
          </a:p>
          <a:p>
            <a:pPr lvl="1"/>
            <a:r>
              <a:rPr lang="cs-CZ" dirty="0" smtClean="0"/>
              <a:t>Nepřímé</a:t>
            </a:r>
          </a:p>
          <a:p>
            <a:pPr lvl="2"/>
            <a:r>
              <a:rPr lang="cs-CZ" dirty="0" smtClean="0"/>
              <a:t>Pomocné datové struktury pro algoritmy</a:t>
            </a:r>
          </a:p>
          <a:p>
            <a:pPr lvl="2"/>
            <a:r>
              <a:rPr lang="cs-CZ" dirty="0"/>
              <a:t>Části jiných datových </a:t>
            </a:r>
            <a:r>
              <a:rPr lang="cs-CZ" dirty="0" smtClean="0"/>
              <a:t>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8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Fronta – implementace pomocí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 kruhového pole</a:t>
            </a:r>
          </a:p>
          <a:p>
            <a:r>
              <a:rPr lang="cs-CZ" dirty="0" smtClean="0"/>
              <a:t>Dvě proměnné</a:t>
            </a:r>
          </a:p>
          <a:p>
            <a:pPr lvl="1"/>
            <a:r>
              <a:rPr lang="cs-CZ" i="1" dirty="0" smtClean="0"/>
              <a:t>f</a:t>
            </a:r>
            <a:r>
              <a:rPr lang="cs-CZ" dirty="0" smtClean="0"/>
              <a:t> – index prvního prvku</a:t>
            </a:r>
          </a:p>
          <a:p>
            <a:pPr lvl="1"/>
            <a:r>
              <a:rPr lang="cs-CZ" i="1" dirty="0" smtClean="0"/>
              <a:t>r – </a:t>
            </a:r>
            <a:r>
              <a:rPr lang="cs-CZ" dirty="0" smtClean="0"/>
              <a:t>index posledního prvku +1</a:t>
            </a:r>
            <a:endParaRPr lang="cs-CZ" i="1" dirty="0"/>
          </a:p>
        </p:txBody>
      </p:sp>
      <p:grpSp>
        <p:nvGrpSpPr>
          <p:cNvPr id="4" name="Group 128"/>
          <p:cNvGrpSpPr>
            <a:grpSpLocks/>
          </p:cNvGrpSpPr>
          <p:nvPr/>
        </p:nvGrpSpPr>
        <p:grpSpPr bwMode="auto">
          <a:xfrm>
            <a:off x="5616575" y="2309813"/>
            <a:ext cx="5638800" cy="754062"/>
            <a:chOff x="960" y="2597"/>
            <a:chExt cx="3552" cy="475"/>
          </a:xfrm>
        </p:grpSpPr>
        <p:sp>
          <p:nvSpPr>
            <p:cNvPr id="5" name="Rectangle 58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Q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6" name="Rectangle 59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0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7" name="Rectangle 60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8" name="Rectangle 61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2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9" name="Rectangle 65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r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10" name="Rectangle 80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f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11" name="Rectangle 8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12" name="Rectangle 8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Rectangle 8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8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8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Rectangle 8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8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8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Rectangle 9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Rectangle 9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Rectangle 9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Rectangle 9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9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Rectangle 9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Rectangle 9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Rectangle 9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Rectangle 9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" name="Text Box 99"/>
          <p:cNvSpPr txBox="1">
            <a:spLocks noChangeArrowheads="1"/>
          </p:cNvSpPr>
          <p:nvPr/>
        </p:nvSpPr>
        <p:spPr bwMode="auto">
          <a:xfrm>
            <a:off x="7335058" y="1852613"/>
            <a:ext cx="22034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dirty="0" smtClean="0"/>
              <a:t>N</a:t>
            </a:r>
            <a:r>
              <a:rPr lang="en-US" altLang="cs-CZ" dirty="0" err="1" smtClean="0"/>
              <a:t>orm</a:t>
            </a:r>
            <a:r>
              <a:rPr lang="cs-CZ" altLang="cs-CZ" dirty="0" err="1" smtClean="0"/>
              <a:t>ální</a:t>
            </a:r>
            <a:r>
              <a:rPr lang="en-US" altLang="cs-CZ" dirty="0" smtClean="0"/>
              <a:t> </a:t>
            </a:r>
            <a:r>
              <a:rPr lang="cs-CZ" altLang="cs-CZ" dirty="0" smtClean="0"/>
              <a:t>konfigurace</a:t>
            </a:r>
            <a:endParaRPr lang="en-US" altLang="cs-CZ" dirty="0"/>
          </a:p>
        </p:txBody>
      </p:sp>
      <p:grpSp>
        <p:nvGrpSpPr>
          <p:cNvPr id="29" name="Group 126"/>
          <p:cNvGrpSpPr>
            <a:grpSpLocks/>
          </p:cNvGrpSpPr>
          <p:nvPr/>
        </p:nvGrpSpPr>
        <p:grpSpPr bwMode="auto">
          <a:xfrm>
            <a:off x="5616575" y="3757613"/>
            <a:ext cx="5638800" cy="754062"/>
            <a:chOff x="960" y="3360"/>
            <a:chExt cx="3552" cy="475"/>
          </a:xfrm>
        </p:grpSpPr>
        <p:sp>
          <p:nvSpPr>
            <p:cNvPr id="30" name="Rectangle 102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Q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1" name="Rectangle 103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0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2" name="Rectangle 104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3" name="Rectangle 105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2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4" name="Rectangle 106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f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5" name="Rectangle 107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r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6" name="Rectangle 108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7" name="Rectangle 109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Rectangle 110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Rectangle 111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Rectangle 112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Rectangle 113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Rectangle 114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Rectangle 115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Rectangle 116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Rectangle 117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Rectangle 118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Rectangle 119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Rectangle 120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Rectangle 121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Rectangle 122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Rectangle 123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Rectangle 124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3" name="Text Box 125"/>
          <p:cNvSpPr txBox="1">
            <a:spLocks noChangeArrowheads="1"/>
          </p:cNvSpPr>
          <p:nvPr/>
        </p:nvSpPr>
        <p:spPr bwMode="auto">
          <a:xfrm>
            <a:off x="7385554" y="3300413"/>
            <a:ext cx="21024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dirty="0" smtClean="0"/>
              <a:t>Kruhová konfigurace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1393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– implementace pomocí pole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1412" y="1645055"/>
            <a:ext cx="4419600" cy="1927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size</a:t>
            </a:r>
            <a:r>
              <a:rPr lang="en-US" altLang="cs-CZ">
                <a:solidFill>
                  <a:schemeClr val="tx2"/>
                </a:solidFill>
              </a:rPr>
              <a:t>()</a:t>
            </a:r>
          </a:p>
          <a:p>
            <a:r>
              <a:rPr lang="en-US" altLang="cs-CZ">
                <a:solidFill>
                  <a:schemeClr val="accent2"/>
                </a:solidFill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+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) mod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endParaRPr lang="en-US" altLang="cs-CZ">
              <a:solidFill>
                <a:schemeClr val="accent2"/>
              </a:solidFill>
              <a:sym typeface="Symbol" pitchFamily="18" charset="2"/>
            </a:endParaRPr>
          </a:p>
          <a:p>
            <a:endParaRPr lang="en-US" altLang="cs-CZ" b="1">
              <a:solidFill>
                <a:schemeClr val="tx2"/>
              </a:solidFill>
            </a:endParaRPr>
          </a:p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isEmpty</a:t>
            </a:r>
            <a:r>
              <a:rPr lang="en-US" altLang="cs-CZ">
                <a:solidFill>
                  <a:schemeClr val="tx2"/>
                </a:solidFill>
              </a:rPr>
              <a:t>()</a:t>
            </a:r>
          </a:p>
          <a:p>
            <a:r>
              <a:rPr lang="en-US" altLang="cs-CZ">
                <a:solidFill>
                  <a:schemeClr val="accent2"/>
                </a:solidFill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=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5" name="Text Box 74"/>
          <p:cNvSpPr txBox="1">
            <a:spLocks noChangeArrowheads="1"/>
          </p:cNvSpPr>
          <p:nvPr/>
        </p:nvSpPr>
        <p:spPr bwMode="auto">
          <a:xfrm>
            <a:off x="1471412" y="3572280"/>
            <a:ext cx="44196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enqueue</a:t>
            </a:r>
            <a:r>
              <a:rPr lang="en-US" altLang="cs-CZ">
                <a:solidFill>
                  <a:schemeClr val="tx2"/>
                </a:solidFill>
              </a:rPr>
              <a:t>(</a:t>
            </a:r>
            <a:r>
              <a:rPr lang="en-US" altLang="cs-CZ" b="1" i="1">
                <a:solidFill>
                  <a:schemeClr val="tx2"/>
                </a:solidFill>
              </a:rPr>
              <a:t>o</a:t>
            </a:r>
            <a:r>
              <a:rPr lang="en-US" altLang="cs-CZ">
                <a:solidFill>
                  <a:schemeClr val="tx2"/>
                </a:solidFill>
              </a:rPr>
              <a:t>)</a:t>
            </a:r>
          </a:p>
          <a:p>
            <a:r>
              <a:rPr lang="en-US" altLang="cs-CZ">
                <a:sym typeface="Symbol" pitchFamily="18" charset="2"/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</a:rPr>
              <a:t>size</a:t>
            </a:r>
            <a:r>
              <a:rPr lang="en-US" altLang="cs-CZ">
                <a:solidFill>
                  <a:schemeClr val="accent2"/>
                </a:solidFill>
              </a:rPr>
              <a:t>()</a:t>
            </a:r>
            <a:r>
              <a:rPr lang="en-US" altLang="cs-CZ">
                <a:solidFill>
                  <a:schemeClr val="tx2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=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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FullQueueException</a:t>
            </a:r>
            <a:endParaRPr lang="en-US" altLang="cs-CZ" b="1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else </a:t>
            </a:r>
            <a:r>
              <a:rPr lang="en-US" altLang="cs-CZ">
                <a:sym typeface="Symbol" pitchFamily="18" charset="2"/>
              </a:rPr>
              <a:t> </a:t>
            </a:r>
            <a:endParaRPr lang="en-US" altLang="cs-CZ"/>
          </a:p>
          <a:p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		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Q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]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o</a:t>
            </a:r>
          </a:p>
          <a:p>
            <a:r>
              <a:rPr lang="en-US" altLang="cs-CZ">
                <a:solidFill>
                  <a:schemeClr val="accent2"/>
                </a:solidFill>
              </a:rPr>
              <a:t>		</a:t>
            </a:r>
            <a:r>
              <a:rPr lang="en-US" altLang="cs-CZ" b="1" i="1">
                <a:solidFill>
                  <a:schemeClr val="accent2"/>
                </a:solidFill>
              </a:rPr>
              <a:t>r</a:t>
            </a:r>
            <a:r>
              <a:rPr lang="en-US" altLang="cs-CZ">
                <a:solidFill>
                  <a:schemeClr val="tx2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+ 1</a:t>
            </a:r>
            <a:r>
              <a:rPr lang="en-US" altLang="cs-CZ">
                <a:solidFill>
                  <a:schemeClr val="accent2"/>
                </a:solidFill>
              </a:rPr>
              <a:t>)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mod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81352" y="1645055"/>
            <a:ext cx="4419600" cy="421653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tx2"/>
                </a:solidFill>
              </a:rPr>
              <a:t>dequeue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</a:rPr>
              <a:t>isEmpty</a:t>
            </a:r>
            <a:r>
              <a:rPr lang="en-US" altLang="cs-CZ" dirty="0">
                <a:solidFill>
                  <a:schemeClr val="accent2"/>
                </a:solidFill>
              </a:rPr>
              <a:t>()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EmptyQueueException</a:t>
            </a:r>
            <a:endParaRPr lang="en-US" altLang="cs-CZ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else</a:t>
            </a:r>
            <a:endParaRPr lang="en-US" altLang="cs-CZ" dirty="0">
              <a:sym typeface="Symbol" pitchFamily="18" charset="2"/>
            </a:endParaRPr>
          </a:p>
          <a:p>
            <a:r>
              <a:rPr lang="en-US" altLang="cs-CZ" dirty="0">
                <a:sym typeface="Symbol" pitchFamily="18" charset="2"/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o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Q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altLang="cs-CZ" dirty="0"/>
          </a:p>
          <a:p>
            <a:r>
              <a:rPr lang="en-US" altLang="cs-CZ" dirty="0">
                <a:solidFill>
                  <a:schemeClr val="accent2"/>
                </a:solidFill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f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</a:rPr>
              <a:t>(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+ 1</a:t>
            </a:r>
            <a:r>
              <a:rPr lang="en-US" altLang="cs-CZ" dirty="0">
                <a:solidFill>
                  <a:schemeClr val="accent2"/>
                </a:solidFill>
              </a:rPr>
              <a:t>)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mod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N</a:t>
            </a: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 smtClean="0">
                <a:solidFill>
                  <a:schemeClr val="accent2"/>
                </a:solidFill>
                <a:sym typeface="Symbol" pitchFamily="18" charset="2"/>
              </a:rPr>
              <a:t>o</a:t>
            </a:r>
            <a:endParaRPr lang="cs-CZ" altLang="cs-CZ" b="1" i="1" dirty="0" smtClean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b="1" i="1" dirty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b="1" i="1" dirty="0" smtClean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sz="2800" b="1" i="1" dirty="0">
              <a:solidFill>
                <a:schemeClr val="accent2"/>
              </a:solidFill>
              <a:sym typeface="Symbol" pitchFamily="18" charset="2"/>
            </a:endParaRPr>
          </a:p>
          <a:p>
            <a:endParaRPr lang="en-US" altLang="cs-CZ" b="1" i="1" dirty="0">
              <a:solidFill>
                <a:schemeClr val="accent2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118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287</Words>
  <Application>Microsoft Office PowerPoint</Application>
  <PresentationFormat>Vlastní</PresentationFormat>
  <Paragraphs>109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Fronty a zásobníky</vt:lpstr>
      <vt:lpstr>Zásobník – ADT (Abstraktní Datový Typ)</vt:lpstr>
      <vt:lpstr>Zásobník</vt:lpstr>
      <vt:lpstr>Zásobník – implementace pomocí pole</vt:lpstr>
      <vt:lpstr>Zásobník založený na poli – vlastnosti</vt:lpstr>
      <vt:lpstr>Fronta</vt:lpstr>
      <vt:lpstr>Fronta</vt:lpstr>
      <vt:lpstr>Fronta – implementace pomocí pole</vt:lpstr>
      <vt:lpstr>Fronta – implementace pomocí pole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13</cp:revision>
  <dcterms:created xsi:type="dcterms:W3CDTF">2017-05-10T10:51:34Z</dcterms:created>
  <dcterms:modified xsi:type="dcterms:W3CDTF">2017-06-27T10:59:02Z</dcterms:modified>
</cp:coreProperties>
</file>