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nejlepší</c:v>
          </c:tx>
          <c:invertIfNegative val="0"/>
          <c:cat>
            <c:numRef>
              <c:f>List1!$B$2:$F$2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cat>
          <c:val>
            <c:numRef>
              <c:f>List1!$B$3:$F$3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</c:ser>
        <c:ser>
          <c:idx val="1"/>
          <c:order val="1"/>
          <c:tx>
            <c:v>průměrný</c:v>
          </c:tx>
          <c:invertIfNegative val="0"/>
          <c:cat>
            <c:numRef>
              <c:f>List1!$B$2:$F$2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cat>
          <c:val>
            <c:numRef>
              <c:f>List1!$B$4:$F$4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</c:numCache>
            </c:numRef>
          </c:val>
        </c:ser>
        <c:ser>
          <c:idx val="2"/>
          <c:order val="2"/>
          <c:tx>
            <c:v>nejhorší</c:v>
          </c:tx>
          <c:invertIfNegative val="0"/>
          <c:cat>
            <c:numRef>
              <c:f>List1!$B$2:$F$2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cat>
          <c:val>
            <c:numRef>
              <c:f>List1!$B$5:$F$5</c:f>
              <c:numCache>
                <c:formatCode>General</c:formatCode>
                <c:ptCount val="5"/>
                <c:pt idx="0">
                  <c:v>30</c:v>
                </c:pt>
                <c:pt idx="1">
                  <c:v>60</c:v>
                </c:pt>
                <c:pt idx="2">
                  <c:v>90</c:v>
                </c:pt>
                <c:pt idx="3">
                  <c:v>120</c:v>
                </c:pt>
                <c:pt idx="4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6435840"/>
        <c:axId val="186441728"/>
        <c:axId val="0"/>
      </c:bar3DChart>
      <c:catAx>
        <c:axId val="18643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441728"/>
        <c:crosses val="autoZero"/>
        <c:auto val="1"/>
        <c:lblAlgn val="ctr"/>
        <c:lblOffset val="100"/>
        <c:noMultiLvlLbl val="0"/>
      </c:catAx>
      <c:valAx>
        <c:axId val="18644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6435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algoritmů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analýza – Asymptotická </a:t>
            </a:r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Určujeme časovou náročnost algoritmu pomocí big O notace</a:t>
            </a:r>
          </a:p>
          <a:p>
            <a:r>
              <a:rPr lang="cs-CZ" dirty="0" smtClean="0"/>
              <a:t>Nalezneme největší možný počet primitivních operací</a:t>
            </a:r>
          </a:p>
          <a:p>
            <a:r>
              <a:rPr lang="cs-CZ" dirty="0" smtClean="0"/>
              <a:t>Vyjádříme je pomocí big O notace</a:t>
            </a:r>
          </a:p>
          <a:p>
            <a:r>
              <a:rPr lang="cs-CZ" dirty="0" smtClean="0"/>
              <a:t>Konstanty a výrazy nižšího řádu, lze zanedbat při počítání primitivních operací</a:t>
            </a:r>
          </a:p>
          <a:p>
            <a:r>
              <a:rPr lang="cs-CZ" dirty="0" smtClean="0"/>
              <a:t>Příklad:</a:t>
            </a:r>
          </a:p>
          <a:p>
            <a:pPr marL="1028700" lvl="1"/>
            <a:r>
              <a:rPr lang="cs-CZ" altLang="cs-CZ" dirty="0" smtClean="0"/>
              <a:t>Určili jsme, že </a:t>
            </a:r>
            <a:r>
              <a:rPr lang="en-US" altLang="cs-CZ" dirty="0" err="1" smtClean="0"/>
              <a:t>algorit</a:t>
            </a:r>
            <a:r>
              <a:rPr lang="cs-CZ" altLang="cs-CZ" dirty="0" err="1" smtClean="0"/>
              <a:t>mus</a:t>
            </a:r>
            <a:r>
              <a:rPr lang="cs-CZ" altLang="cs-CZ" dirty="0" smtClean="0"/>
              <a:t> </a:t>
            </a:r>
            <a:r>
              <a:rPr lang="en-US" altLang="cs-CZ" dirty="0" smtClean="0"/>
              <a:t> </a:t>
            </a:r>
            <a:r>
              <a:rPr lang="en-US" altLang="cs-CZ" b="1" i="1" dirty="0" err="1">
                <a:latin typeface="Times New Roman" pitchFamily="18" charset="0"/>
              </a:rPr>
              <a:t>arrayMax</a:t>
            </a:r>
            <a:r>
              <a:rPr lang="en-US" altLang="cs-CZ" dirty="0"/>
              <a:t> </a:t>
            </a:r>
            <a:r>
              <a:rPr lang="cs-CZ" altLang="cs-CZ" dirty="0" smtClean="0"/>
              <a:t>provede maximálně 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7</a:t>
            </a:r>
            <a:r>
              <a:rPr lang="en-US" altLang="cs-CZ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dirty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 1 </a:t>
            </a:r>
            <a:r>
              <a:rPr lang="cs-CZ" altLang="cs-CZ" dirty="0" smtClean="0"/>
              <a:t>primitivních operací</a:t>
            </a:r>
            <a:endParaRPr lang="en-US" altLang="cs-CZ" dirty="0"/>
          </a:p>
          <a:p>
            <a:pPr marL="1028700" lvl="1"/>
            <a:r>
              <a:rPr lang="cs-CZ" altLang="cs-CZ" dirty="0" smtClean="0"/>
              <a:t>Řekneme, že pro časovou náročnost algoritmu </a:t>
            </a:r>
            <a:r>
              <a:rPr lang="en-US" altLang="cs-CZ" b="1" i="1" dirty="0" err="1" smtClean="0">
                <a:latin typeface="Times New Roman" pitchFamily="18" charset="0"/>
              </a:rPr>
              <a:t>arrayMax</a:t>
            </a:r>
            <a:r>
              <a:rPr lang="en-US" altLang="cs-CZ" dirty="0" smtClean="0"/>
              <a:t> </a:t>
            </a:r>
            <a:r>
              <a:rPr lang="cs-CZ" altLang="cs-CZ" dirty="0" smtClean="0"/>
              <a:t>platí: </a:t>
            </a:r>
            <a:r>
              <a:rPr lang="en-US" altLang="cs-CZ" b="1" i="1" dirty="0" smtClean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altLang="cs-CZ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)</a:t>
            </a:r>
            <a:endParaRPr lang="en-US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39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algoritmů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Experimentální</a:t>
            </a:r>
          </a:p>
          <a:p>
            <a:pPr lvl="1"/>
            <a:r>
              <a:rPr lang="cs-CZ" dirty="0" smtClean="0"/>
              <a:t>Reálná časová náročnost</a:t>
            </a:r>
          </a:p>
          <a:p>
            <a:r>
              <a:rPr lang="cs-CZ" dirty="0" smtClean="0"/>
              <a:t>Teoretická</a:t>
            </a:r>
          </a:p>
          <a:p>
            <a:pPr lvl="1"/>
            <a:r>
              <a:rPr lang="cs-CZ" dirty="0" err="1" smtClean="0"/>
              <a:t>Pseudo-code</a:t>
            </a:r>
            <a:endParaRPr lang="cs-CZ" dirty="0" smtClean="0"/>
          </a:p>
          <a:p>
            <a:pPr lvl="1"/>
            <a:r>
              <a:rPr lang="cs-CZ" dirty="0" smtClean="0"/>
              <a:t>Počítání primitivních operací</a:t>
            </a:r>
          </a:p>
          <a:p>
            <a:pPr lvl="1"/>
            <a:r>
              <a:rPr lang="cs-CZ" dirty="0" smtClean="0"/>
              <a:t>Asymptotická notace</a:t>
            </a:r>
          </a:p>
          <a:p>
            <a:pPr lvl="1"/>
            <a:r>
              <a:rPr lang="cs-CZ" dirty="0" smtClean="0"/>
              <a:t>Asymptotická analýza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Experimentální analýza časové náročnosti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81541" cy="4351338"/>
          </a:xfrm>
        </p:spPr>
        <p:txBody>
          <a:bodyPr/>
          <a:lstStyle/>
          <a:p>
            <a:r>
              <a:rPr lang="cs-CZ" dirty="0" smtClean="0"/>
              <a:t>Časová náročnost se liší podle množství vstupů a roste s velikostí vstupů</a:t>
            </a:r>
          </a:p>
          <a:p>
            <a:r>
              <a:rPr lang="cs-CZ" dirty="0" smtClean="0"/>
              <a:t>Těžko se určuje průměrný případ</a:t>
            </a:r>
          </a:p>
          <a:p>
            <a:r>
              <a:rPr lang="cs-CZ" dirty="0" smtClean="0"/>
              <a:t>Zaměřujeme se na nejhorší možný případ</a:t>
            </a:r>
          </a:p>
          <a:p>
            <a:pPr lvl="1"/>
            <a:r>
              <a:rPr lang="cs-CZ" dirty="0" smtClean="0"/>
              <a:t>Lehce se analyzuje</a:t>
            </a:r>
          </a:p>
          <a:p>
            <a:pPr lvl="1"/>
            <a:r>
              <a:rPr lang="cs-CZ" dirty="0" smtClean="0"/>
              <a:t>Kritický pro různé aplikace</a:t>
            </a:r>
          </a:p>
          <a:p>
            <a:pPr lvl="2"/>
            <a:r>
              <a:rPr lang="cs-CZ" dirty="0" smtClean="0"/>
              <a:t>Hry, finance, robotika, automatické operace…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256549"/>
              </p:ext>
            </p:extLst>
          </p:nvPr>
        </p:nvGraphicFramePr>
        <p:xfrm>
          <a:off x="6334258" y="1825579"/>
          <a:ext cx="5411273" cy="4098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4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Experimentální analýza časové náročnosti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probíhá v prostředí, kde běží program (algoritmus)</a:t>
            </a:r>
          </a:p>
          <a:p>
            <a:r>
              <a:rPr lang="cs-CZ" dirty="0" smtClean="0"/>
              <a:t>Nutnost implementovat algoritmus</a:t>
            </a:r>
          </a:p>
          <a:p>
            <a:pPr lvl="1"/>
            <a:r>
              <a:rPr lang="cs-CZ" dirty="0" smtClean="0"/>
              <a:t>Může být obtížné</a:t>
            </a:r>
          </a:p>
          <a:p>
            <a:pPr lvl="1"/>
            <a:r>
              <a:rPr lang="cs-CZ" dirty="0" smtClean="0"/>
              <a:t>Vyžaduje další znalosti</a:t>
            </a:r>
          </a:p>
          <a:p>
            <a:r>
              <a:rPr lang="cs-CZ" dirty="0" smtClean="0"/>
              <a:t>Běh závisí na vstupech a jejich složení</a:t>
            </a:r>
          </a:p>
          <a:p>
            <a:r>
              <a:rPr lang="cs-CZ" dirty="0" smtClean="0"/>
              <a:t>Ne všechny vstupy jsou zahrnuty v každém běhu</a:t>
            </a:r>
          </a:p>
          <a:p>
            <a:r>
              <a:rPr lang="cs-CZ" dirty="0" smtClean="0"/>
              <a:t>Pro porovnání dvou algoritmů nutnost mít stejný hardware i software (stejné spuštěné programy, stejné obsazení paměti…)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42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 popis pomocí operací místo konkrétní implementace</a:t>
            </a:r>
          </a:p>
          <a:p>
            <a:r>
              <a:rPr lang="cs-CZ" dirty="0" smtClean="0"/>
              <a:t>Bere do úvahy všechny vstupy</a:t>
            </a:r>
          </a:p>
          <a:p>
            <a:r>
              <a:rPr lang="cs-CZ" dirty="0" smtClean="0"/>
              <a:t>Umožňuje ohodnotit rychlost algoritmu nezávisle na hardware / software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0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analýza – </a:t>
            </a:r>
            <a:r>
              <a:rPr lang="cs-CZ" dirty="0" err="1" smtClean="0"/>
              <a:t>Pseudo-code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51242" cy="4351338"/>
          </a:xfrm>
        </p:spPr>
        <p:txBody>
          <a:bodyPr/>
          <a:lstStyle/>
          <a:p>
            <a:r>
              <a:rPr lang="cs-CZ" dirty="0" smtClean="0"/>
              <a:t>Vyšší úroveň popisu algoritmu</a:t>
            </a:r>
          </a:p>
          <a:p>
            <a:r>
              <a:rPr lang="cs-CZ" dirty="0" smtClean="0"/>
              <a:t>Více strukturovaný než klasicky popis</a:t>
            </a:r>
          </a:p>
          <a:p>
            <a:r>
              <a:rPr lang="cs-CZ" dirty="0" smtClean="0"/>
              <a:t>Méně detailní než implementace</a:t>
            </a:r>
          </a:p>
          <a:p>
            <a:r>
              <a:rPr lang="cs-CZ" dirty="0" smtClean="0"/>
              <a:t>Preferovaný zápis pro popis algoritmu</a:t>
            </a:r>
          </a:p>
          <a:p>
            <a:r>
              <a:rPr lang="cs-CZ" dirty="0" smtClean="0"/>
              <a:t>Skrývá problémy konkrétní implementace</a:t>
            </a:r>
          </a:p>
          <a:p>
            <a:endParaRPr lang="cs-CZ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308761" y="1811162"/>
            <a:ext cx="4495800" cy="32051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Algorithm</a:t>
            </a:r>
            <a:r>
              <a:rPr lang="en-US" altLang="cs-CZ" dirty="0"/>
              <a:t> </a:t>
            </a:r>
            <a:r>
              <a:rPr lang="en-US" altLang="cs-CZ" b="1" i="1" dirty="0" err="1">
                <a:solidFill>
                  <a:schemeClr val="tx2"/>
                </a:solidFill>
              </a:rPr>
              <a:t>arrayMax</a:t>
            </a:r>
            <a:r>
              <a:rPr lang="en-US" altLang="cs-CZ" dirty="0">
                <a:solidFill>
                  <a:schemeClr val="tx2"/>
                </a:solidFill>
              </a:rPr>
              <a:t>(</a:t>
            </a:r>
            <a:r>
              <a:rPr lang="en-US" altLang="cs-CZ" b="1" i="1" dirty="0">
                <a:solidFill>
                  <a:schemeClr val="tx2"/>
                </a:solidFill>
              </a:rPr>
              <a:t>A</a:t>
            </a:r>
            <a:r>
              <a:rPr lang="en-US" altLang="cs-CZ" dirty="0">
                <a:solidFill>
                  <a:schemeClr val="tx2"/>
                </a:solidFill>
              </a:rPr>
              <a:t>, </a:t>
            </a:r>
            <a:r>
              <a:rPr lang="en-US" altLang="cs-CZ" b="1" i="1" dirty="0">
                <a:solidFill>
                  <a:schemeClr val="tx2"/>
                </a:solidFill>
              </a:rPr>
              <a:t>n</a:t>
            </a:r>
            <a:r>
              <a:rPr lang="en-US" altLang="cs-CZ" dirty="0">
                <a:solidFill>
                  <a:schemeClr val="tx2"/>
                </a:solidFill>
              </a:rPr>
              <a:t>)</a:t>
            </a:r>
          </a:p>
          <a:p>
            <a:r>
              <a:rPr lang="en-US" altLang="cs-CZ" b="1" dirty="0">
                <a:solidFill>
                  <a:schemeClr val="tx2"/>
                </a:solidFill>
              </a:rPr>
              <a:t>	</a:t>
            </a:r>
            <a:r>
              <a:rPr lang="en-US" altLang="cs-CZ" b="1" dirty="0">
                <a:solidFill>
                  <a:srgbClr val="000000"/>
                </a:solidFill>
              </a:rPr>
              <a:t>Input</a:t>
            </a:r>
            <a:r>
              <a:rPr lang="en-US" altLang="cs-CZ" dirty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pole</a:t>
            </a:r>
            <a:r>
              <a:rPr lang="en-US" altLang="cs-CZ" dirty="0" smtClean="0">
                <a:solidFill>
                  <a:schemeClr val="accent2"/>
                </a:solidFill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</a:rPr>
              <a:t>A</a:t>
            </a:r>
            <a:r>
              <a:rPr lang="en-US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o</a:t>
            </a:r>
            <a:r>
              <a:rPr lang="en-US" altLang="cs-CZ" dirty="0" smtClean="0">
                <a:solidFill>
                  <a:schemeClr val="accent2"/>
                </a:solidFill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</a:rPr>
              <a:t>n</a:t>
            </a:r>
            <a:r>
              <a:rPr lang="en-US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celých číslech</a:t>
            </a:r>
            <a:endParaRPr lang="en-US" altLang="cs-CZ" dirty="0">
              <a:solidFill>
                <a:schemeClr val="accent2"/>
              </a:solidFill>
            </a:endParaRPr>
          </a:p>
          <a:p>
            <a:r>
              <a:rPr lang="en-US" altLang="cs-CZ" b="1" dirty="0">
                <a:solidFill>
                  <a:schemeClr val="tx2"/>
                </a:solidFill>
              </a:rPr>
              <a:t>	</a:t>
            </a:r>
            <a:r>
              <a:rPr lang="en-US" altLang="cs-CZ" b="1" dirty="0">
                <a:solidFill>
                  <a:srgbClr val="000000"/>
                </a:solidFill>
              </a:rPr>
              <a:t>Output</a:t>
            </a:r>
            <a:r>
              <a:rPr lang="en-US" altLang="cs-CZ" dirty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největší prvek </a:t>
            </a:r>
            <a:r>
              <a:rPr lang="en-US" altLang="cs-CZ" b="1" i="1" dirty="0" smtClean="0">
                <a:solidFill>
                  <a:schemeClr val="accent2"/>
                </a:solidFill>
              </a:rPr>
              <a:t>A</a:t>
            </a:r>
            <a:endParaRPr lang="en-US" altLang="cs-CZ" b="1" i="1" dirty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cs-CZ" dirty="0">
                <a:solidFill>
                  <a:schemeClr val="tx2"/>
                </a:solidFill>
              </a:rPr>
              <a:t>	</a:t>
            </a:r>
            <a:r>
              <a:rPr lang="en-US" altLang="cs-CZ" b="1" i="1" dirty="0" err="1">
                <a:solidFill>
                  <a:schemeClr val="accent2"/>
                </a:solidFill>
              </a:rPr>
              <a:t>currentMax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[0]</a:t>
            </a:r>
            <a:endParaRPr lang="en-US" altLang="cs-CZ" dirty="0">
              <a:solidFill>
                <a:schemeClr val="accent2"/>
              </a:solidFill>
            </a:endParaRPr>
          </a:p>
          <a:p>
            <a:r>
              <a:rPr lang="en-US" altLang="cs-CZ" dirty="0"/>
              <a:t>	</a:t>
            </a:r>
            <a:r>
              <a:rPr lang="en-US" altLang="cs-CZ" b="1" dirty="0">
                <a:solidFill>
                  <a:srgbClr val="000000"/>
                </a:solidFill>
              </a:rPr>
              <a:t>for</a:t>
            </a:r>
            <a:r>
              <a:rPr lang="en-US" altLang="cs-CZ" dirty="0"/>
              <a:t> </a:t>
            </a:r>
            <a:r>
              <a:rPr lang="en-US" altLang="cs-CZ" b="1" i="1" dirty="0" err="1">
                <a:solidFill>
                  <a:schemeClr val="accent2"/>
                </a:solidFill>
              </a:rPr>
              <a:t>i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to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 1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do</a:t>
            </a:r>
          </a:p>
          <a:p>
            <a:r>
              <a:rPr lang="en-US" altLang="cs-CZ" dirty="0">
                <a:sym typeface="Symbol" pitchFamily="18" charset="2"/>
              </a:rPr>
              <a:t>	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i="1" dirty="0" err="1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] 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currentMax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dirty="0">
                <a:sym typeface="Symbol" pitchFamily="18" charset="2"/>
              </a:rPr>
              <a:t>			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currentMax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]</a:t>
            </a:r>
          </a:p>
          <a:p>
            <a:r>
              <a:rPr lang="en-US" altLang="cs-CZ" dirty="0">
                <a:sym typeface="Symbol" pitchFamily="18" charset="2"/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currentMax</a:t>
            </a:r>
            <a:r>
              <a:rPr lang="en-US" altLang="cs-CZ" dirty="0">
                <a:sym typeface="Symbol" pitchFamily="18" charset="2"/>
              </a:rPr>
              <a:t> </a:t>
            </a:r>
            <a:endParaRPr lang="en-US" altLang="cs-CZ" dirty="0"/>
          </a:p>
        </p:txBody>
      </p:sp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780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analýza – </a:t>
            </a:r>
            <a:r>
              <a:rPr lang="cs-CZ" dirty="0" err="1"/>
              <a:t>Pseudo-code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227749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Řízení běhu:</a:t>
            </a:r>
          </a:p>
          <a:p>
            <a:pPr lvl="1"/>
            <a:r>
              <a:rPr lang="cs-CZ" b="1" dirty="0" err="1" smtClean="0"/>
              <a:t>If</a:t>
            </a:r>
            <a:r>
              <a:rPr lang="cs-CZ" b="1" dirty="0"/>
              <a:t> </a:t>
            </a:r>
            <a:r>
              <a:rPr lang="cs-CZ" dirty="0" smtClean="0"/>
              <a:t>… </a:t>
            </a:r>
            <a:r>
              <a:rPr lang="cs-CZ" b="1" dirty="0" err="1" smtClean="0"/>
              <a:t>then</a:t>
            </a:r>
            <a:r>
              <a:rPr lang="cs-CZ" dirty="0" smtClean="0"/>
              <a:t> … </a:t>
            </a:r>
            <a:r>
              <a:rPr lang="cs-CZ" b="1" dirty="0" err="1" smtClean="0"/>
              <a:t>else</a:t>
            </a:r>
            <a:endParaRPr lang="cs-CZ" b="1" dirty="0" smtClean="0"/>
          </a:p>
          <a:p>
            <a:pPr lvl="1"/>
            <a:r>
              <a:rPr lang="cs-CZ" b="1" dirty="0" err="1" smtClean="0"/>
              <a:t>While</a:t>
            </a:r>
            <a:r>
              <a:rPr lang="cs-CZ" dirty="0" smtClean="0"/>
              <a:t> … </a:t>
            </a:r>
            <a:r>
              <a:rPr lang="cs-CZ" b="1" dirty="0" smtClean="0"/>
              <a:t>do</a:t>
            </a:r>
          </a:p>
          <a:p>
            <a:pPr lvl="1"/>
            <a:r>
              <a:rPr lang="cs-CZ" b="1" dirty="0" err="1" smtClean="0"/>
              <a:t>Repeat</a:t>
            </a:r>
            <a:r>
              <a:rPr lang="cs-CZ" b="1" dirty="0" smtClean="0"/>
              <a:t> </a:t>
            </a:r>
            <a:r>
              <a:rPr lang="cs-CZ" dirty="0" smtClean="0"/>
              <a:t>… </a:t>
            </a:r>
            <a:r>
              <a:rPr lang="cs-CZ" b="1" dirty="0" err="1" smtClean="0"/>
              <a:t>until</a:t>
            </a:r>
            <a:endParaRPr lang="cs-CZ" b="1" dirty="0" smtClean="0"/>
          </a:p>
          <a:p>
            <a:pPr lvl="1"/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dirty="0" smtClean="0"/>
              <a:t>… </a:t>
            </a:r>
            <a:r>
              <a:rPr lang="cs-CZ" b="1" dirty="0" smtClean="0"/>
              <a:t>do</a:t>
            </a:r>
          </a:p>
          <a:p>
            <a:r>
              <a:rPr lang="cs-CZ" dirty="0" smtClean="0"/>
              <a:t>Hlavička metody (procedury, algoritmu)</a:t>
            </a:r>
          </a:p>
          <a:p>
            <a:pPr lvl="1"/>
            <a:r>
              <a:rPr lang="cs-CZ" b="1" dirty="0" err="1" smtClean="0"/>
              <a:t>Algorithm</a:t>
            </a:r>
            <a:r>
              <a:rPr lang="cs-CZ" b="1" dirty="0" smtClean="0"/>
              <a:t> </a:t>
            </a:r>
            <a:r>
              <a:rPr lang="cs-CZ" i="1" dirty="0" smtClean="0"/>
              <a:t>Název (Arg1, Arg2,…)</a:t>
            </a:r>
          </a:p>
          <a:p>
            <a:pPr marL="914400" lvl="2" indent="0">
              <a:buNone/>
            </a:pPr>
            <a:r>
              <a:rPr lang="cs-CZ" sz="2400" b="1" dirty="0" smtClean="0"/>
              <a:t>Input</a:t>
            </a:r>
          </a:p>
          <a:p>
            <a:pPr marL="914400" lvl="2" indent="0">
              <a:buNone/>
            </a:pPr>
            <a:r>
              <a:rPr lang="cs-CZ" sz="2400" b="1" dirty="0" smtClean="0"/>
              <a:t>Output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18348" y="1823478"/>
            <a:ext cx="52277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Volání metody (procedury, algoritmu)</a:t>
            </a:r>
          </a:p>
          <a:p>
            <a:pPr marL="457200" lvl="1" indent="0">
              <a:buNone/>
            </a:pPr>
            <a:r>
              <a:rPr lang="cs-CZ" i="1" dirty="0" err="1" smtClean="0"/>
              <a:t>var.Název</a:t>
            </a:r>
            <a:r>
              <a:rPr lang="cs-CZ" i="1" dirty="0" smtClean="0"/>
              <a:t>(Arg1, Arg2,…)</a:t>
            </a:r>
            <a:endParaRPr lang="cs-CZ" i="1" dirty="0"/>
          </a:p>
          <a:p>
            <a:r>
              <a:rPr lang="cs-CZ" dirty="0" smtClean="0"/>
              <a:t>Návrat hodnoty</a:t>
            </a:r>
          </a:p>
          <a:p>
            <a:pPr marL="457200" lvl="1" indent="0">
              <a:buNone/>
            </a:pPr>
            <a:r>
              <a:rPr lang="cs-CZ" b="1" dirty="0" smtClean="0"/>
              <a:t>return </a:t>
            </a:r>
            <a:r>
              <a:rPr lang="cs-CZ" dirty="0" smtClean="0"/>
              <a:t>Výraz</a:t>
            </a:r>
            <a:endParaRPr lang="cs-CZ" b="1" dirty="0"/>
          </a:p>
          <a:p>
            <a:r>
              <a:rPr lang="cs-CZ" dirty="0" smtClean="0"/>
              <a:t>Výrazy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400" dirty="0" smtClean="0"/>
              <a:t>←		Přiřazení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=		Rovnost</a:t>
            </a:r>
          </a:p>
          <a:p>
            <a:pPr marL="0" indent="0">
              <a:buNone/>
            </a:pPr>
            <a:r>
              <a:rPr lang="cs-CZ" dirty="0" smtClean="0"/>
              <a:t>	+, -, </a:t>
            </a:r>
            <a:r>
              <a:rPr lang="cs-CZ" sz="2400" dirty="0" smtClean="0"/>
              <a:t>n</a:t>
            </a:r>
            <a:r>
              <a:rPr lang="cs-CZ" sz="2400" baseline="30000" dirty="0" smtClean="0"/>
              <a:t>2	</a:t>
            </a:r>
            <a:r>
              <a:rPr lang="cs-CZ" sz="2400" dirty="0" smtClean="0"/>
              <a:t>,…	Matematické 				operace</a:t>
            </a:r>
            <a:endParaRPr lang="cs-CZ" baseline="30000" dirty="0"/>
          </a:p>
        </p:txBody>
      </p:sp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748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analýza – Primitivní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708820" cy="4351338"/>
          </a:xfrm>
        </p:spPr>
        <p:txBody>
          <a:bodyPr/>
          <a:lstStyle/>
          <a:p>
            <a:r>
              <a:rPr lang="cs-CZ" dirty="0" smtClean="0"/>
              <a:t>Primitivní operace</a:t>
            </a:r>
          </a:p>
          <a:p>
            <a:pPr lvl="1"/>
            <a:r>
              <a:rPr lang="cs-CZ" dirty="0" smtClean="0"/>
              <a:t>Základní operace provedená algoritmem</a:t>
            </a:r>
          </a:p>
          <a:p>
            <a:pPr lvl="1"/>
            <a:r>
              <a:rPr lang="cs-CZ" dirty="0" smtClean="0"/>
              <a:t>Identifikovatelná v pseudokódu</a:t>
            </a:r>
          </a:p>
          <a:p>
            <a:pPr lvl="1"/>
            <a:r>
              <a:rPr lang="cs-CZ" dirty="0" smtClean="0"/>
              <a:t>Nezávislá na programovacím jazyku</a:t>
            </a:r>
          </a:p>
          <a:p>
            <a:pPr lvl="1"/>
            <a:r>
              <a:rPr lang="cs-CZ" dirty="0" smtClean="0"/>
              <a:t>Měla by být přesně definovaná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Vyhodnocení výrazu</a:t>
            </a:r>
          </a:p>
          <a:p>
            <a:pPr lvl="1"/>
            <a:r>
              <a:rPr lang="cs-CZ" dirty="0" smtClean="0"/>
              <a:t>Přiřazení hodnoty do proměnné</a:t>
            </a:r>
          </a:p>
          <a:p>
            <a:pPr lvl="1"/>
            <a:r>
              <a:rPr lang="cs-CZ" dirty="0" smtClean="0"/>
              <a:t>Indexování v poli</a:t>
            </a:r>
          </a:p>
          <a:p>
            <a:pPr lvl="1"/>
            <a:r>
              <a:rPr lang="cs-CZ" dirty="0" smtClean="0"/>
              <a:t>Volání, návrat z metody (procedury, algoritmu)</a:t>
            </a:r>
          </a:p>
          <a:p>
            <a:pPr lvl="1"/>
            <a:endParaRPr lang="cs-CZ" dirty="0"/>
          </a:p>
        </p:txBody>
      </p:sp>
      <p:sp>
        <p:nvSpPr>
          <p:cNvPr id="4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78827" y="3000779"/>
            <a:ext cx="6035899" cy="2292441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</a:rPr>
              <a:t>Algorithm</a:t>
            </a:r>
            <a:r>
              <a:rPr lang="en-US" altLang="cs-CZ" sz="1800" dirty="0" smtClean="0">
                <a:latin typeface="Times New Roman" pitchFamily="18" charset="0"/>
              </a:rPr>
              <a:t> </a:t>
            </a:r>
            <a:r>
              <a:rPr lang="en-US" altLang="cs-CZ" sz="1800" b="1" i="1" dirty="0" err="1" smtClean="0">
                <a:solidFill>
                  <a:schemeClr val="tx2"/>
                </a:solidFill>
                <a:latin typeface="Times New Roman" pitchFamily="18" charset="0"/>
              </a:rPr>
              <a:t>arrayMax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en-US" altLang="cs-CZ" sz="1800" b="1" i="1" dirty="0" smtClean="0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cs-CZ" sz="1800" b="1" i="1" dirty="0" smtClean="0">
                <a:solidFill>
                  <a:schemeClr val="tx2"/>
                </a:solidFill>
                <a:latin typeface="Times New Roman" pitchFamily="18" charset="0"/>
              </a:rPr>
              <a:t>n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cs-CZ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			</a:t>
            </a:r>
            <a:r>
              <a:rPr lang="cs-CZ" altLang="cs-CZ" sz="1800" dirty="0" smtClean="0"/>
              <a:t>Počet operací</a:t>
            </a:r>
            <a:endParaRPr lang="en-US" altLang="cs-CZ" sz="18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currentMax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cs-CZ" sz="18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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[0]</a:t>
            </a:r>
            <a:r>
              <a:rPr lang="cs-CZ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</a:t>
            </a:r>
            <a:endParaRPr lang="en-US" altLang="cs-CZ" sz="18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</a:rPr>
              <a:t>	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</a:rPr>
              <a:t>for</a:t>
            </a:r>
            <a:r>
              <a:rPr lang="en-US" altLang="cs-CZ" sz="1800" dirty="0" smtClean="0">
                <a:latin typeface="Times New Roman" pitchFamily="18" charset="0"/>
              </a:rPr>
              <a:t> 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cs-CZ" sz="18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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1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to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 1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do</a:t>
            </a:r>
            <a:r>
              <a:rPr lang="cs-CZ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+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endParaRPr lang="en-US" altLang="cs-CZ" sz="1800" b="1" dirty="0" smtClean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	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if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[</a:t>
            </a:r>
            <a:r>
              <a:rPr lang="en-US" altLang="cs-CZ" sz="1800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]  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currentMax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then</a:t>
            </a:r>
            <a:r>
              <a:rPr lang="cs-CZ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2(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1)</a:t>
            </a:r>
            <a:endParaRPr lang="en-US" altLang="cs-CZ" sz="1800" b="1" dirty="0" smtClean="0"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currentMax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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[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]</a:t>
            </a:r>
            <a:r>
              <a:rPr lang="cs-CZ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2(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1)</a:t>
            </a:r>
            <a:endParaRPr lang="en-US" altLang="cs-CZ" sz="1800" dirty="0" smtClean="0">
              <a:solidFill>
                <a:schemeClr val="accent2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{ increment counter </a:t>
            </a:r>
            <a:r>
              <a:rPr lang="en-US" altLang="cs-CZ" sz="1800" b="1" i="1" dirty="0" err="1" smtClean="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}</a:t>
            </a:r>
            <a:r>
              <a:rPr lang="cs-CZ" altLang="cs-CZ" sz="1800" dirty="0" smtClean="0"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2(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return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currentMax</a:t>
            </a:r>
            <a:r>
              <a:rPr lang="cs-CZ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1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				</a:t>
            </a:r>
            <a:r>
              <a:rPr lang="en-US" altLang="cs-CZ" sz="1800" dirty="0" smtClean="0">
                <a:sym typeface="Symbol" pitchFamily="18" charset="2"/>
              </a:rPr>
              <a:t>Total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7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</a:t>
            </a:r>
            <a:endParaRPr lang="en-US" altLang="cs-CZ" sz="1800" dirty="0"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19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analýza – </a:t>
            </a:r>
            <a:r>
              <a:rPr lang="cs-CZ" dirty="0" smtClean="0"/>
              <a:t>Asymptotická notace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Big O notace (</a:t>
                </a:r>
                <a:r>
                  <a:rPr lang="en-US" dirty="0"/>
                  <a:t>Bachmann–Landau </a:t>
                </a:r>
                <a:r>
                  <a:rPr lang="en-US" dirty="0" smtClean="0"/>
                  <a:t>notation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Říkáme, že </a:t>
                </a:r>
                <a:r>
                  <a:rPr lang="cs-CZ" i="1" dirty="0" smtClean="0"/>
                  <a:t>f(n) </a:t>
                </a:r>
                <a:r>
                  <a:rPr lang="cs-CZ" dirty="0" smtClean="0"/>
                  <a:t>je </a:t>
                </a:r>
                <a:r>
                  <a:rPr lang="cs-CZ" i="1" dirty="0" smtClean="0"/>
                  <a:t>O(g(n))</a:t>
                </a:r>
                <a:r>
                  <a:rPr lang="cs-CZ" dirty="0" smtClean="0"/>
                  <a:t> pro dané funkce </a:t>
                </a:r>
                <a:r>
                  <a:rPr lang="cs-CZ" i="1" dirty="0" smtClean="0"/>
                  <a:t>f(n)</a:t>
                </a:r>
                <a:r>
                  <a:rPr lang="cs-CZ" dirty="0" smtClean="0"/>
                  <a:t> a </a:t>
                </a:r>
                <a:r>
                  <a:rPr lang="cs-CZ" i="1" dirty="0" smtClean="0"/>
                  <a:t>g(n)</a:t>
                </a:r>
                <a:r>
                  <a:rPr lang="cs-CZ" dirty="0" smtClean="0"/>
                  <a:t>, jestliže existuje kladná konstanta </a:t>
                </a:r>
                <a:r>
                  <a:rPr lang="cs-CZ" i="1" dirty="0" smtClean="0"/>
                  <a:t>c </a:t>
                </a:r>
                <a:r>
                  <a:rPr lang="cs-CZ" dirty="0" smtClean="0"/>
                  <a:t>a </a:t>
                </a:r>
                <a:r>
                  <a:rPr lang="cs-CZ" i="1" dirty="0" smtClean="0"/>
                  <a:t>n</a:t>
                </a:r>
                <a:r>
                  <a:rPr lang="cs-CZ" i="1" baseline="-25000" dirty="0" smtClean="0"/>
                  <a:t>0</a:t>
                </a:r>
                <a:r>
                  <a:rPr lang="cs-CZ" dirty="0" smtClean="0"/>
                  <a:t> takové</a:t>
                </a:r>
                <a:endParaRPr lang="cs-C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cs-CZ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𝑔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cs-CZ" dirty="0" smtClean="0"/>
                  <a:t>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95362"/>
              </p:ext>
            </p:extLst>
          </p:nvPr>
        </p:nvGraphicFramePr>
        <p:xfrm>
          <a:off x="5782612" y="2944065"/>
          <a:ext cx="6155743" cy="277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146"/>
                <a:gridCol w="1371918"/>
                <a:gridCol w="3365679"/>
              </a:tblGrid>
              <a:tr h="34649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Notace</a:t>
                      </a:r>
                      <a:r>
                        <a:rPr lang="cs-CZ" sz="1600" baseline="0" dirty="0" smtClean="0"/>
                        <a:t> (zápis)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Název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Příklad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O(1)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Konstantní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Určení sudého/lichého</a:t>
                      </a:r>
                      <a:r>
                        <a:rPr lang="cs-CZ" sz="1600" baseline="0" dirty="0" smtClean="0"/>
                        <a:t> čísla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</a:t>
                      </a:r>
                      <a:r>
                        <a:rPr lang="cs-CZ" sz="1600" i="0" dirty="0" smtClean="0"/>
                        <a:t>log </a:t>
                      </a:r>
                      <a:r>
                        <a:rPr lang="cs-CZ" sz="1600" i="1" dirty="0" smtClean="0"/>
                        <a:t>n)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Logaritmická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Binární třídění pole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O(n)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Lineární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</a:t>
                      </a:r>
                      <a:r>
                        <a:rPr lang="cs-CZ" sz="1600" baseline="0" dirty="0" smtClean="0"/>
                        <a:t> v netříděném seznamu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/>
                        <a:t>O(</a:t>
                      </a:r>
                      <a:r>
                        <a:rPr lang="cs-CZ" sz="1600" i="1" dirty="0" err="1" smtClean="0"/>
                        <a:t>n</a:t>
                      </a:r>
                      <a:r>
                        <a:rPr lang="cs-CZ" sz="1600" i="0" dirty="0" err="1" smtClean="0"/>
                        <a:t>log</a:t>
                      </a:r>
                      <a:r>
                        <a:rPr lang="cs-CZ" sz="1600" i="0" dirty="0" smtClean="0"/>
                        <a:t> </a:t>
                      </a:r>
                      <a:r>
                        <a:rPr lang="cs-CZ" sz="1600" i="1" dirty="0" smtClean="0"/>
                        <a:t>n)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Log-lineární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FFT, </a:t>
                      </a:r>
                      <a:r>
                        <a:rPr lang="cs-CZ" sz="1600" dirty="0" err="1" smtClean="0"/>
                        <a:t>merge</a:t>
                      </a:r>
                      <a:r>
                        <a:rPr lang="cs-CZ" sz="1600" dirty="0" smtClean="0"/>
                        <a:t> sort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O(n</a:t>
                      </a:r>
                      <a:r>
                        <a:rPr lang="cs-CZ" sz="1600" i="1" baseline="30000" dirty="0" smtClean="0"/>
                        <a:t>2</a:t>
                      </a:r>
                      <a:r>
                        <a:rPr lang="cs-CZ" sz="1600" i="1" dirty="0" smtClean="0"/>
                        <a:t>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Kvadratická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Bubble</a:t>
                      </a:r>
                      <a:r>
                        <a:rPr lang="cs-CZ" sz="1600" dirty="0" smtClean="0"/>
                        <a:t> sort, hranice</a:t>
                      </a:r>
                      <a:r>
                        <a:rPr lang="cs-CZ" sz="1600" baseline="0" dirty="0" smtClean="0"/>
                        <a:t> pro </a:t>
                      </a:r>
                      <a:r>
                        <a:rPr lang="cs-CZ" sz="1600" baseline="0" dirty="0" err="1" smtClean="0"/>
                        <a:t>quicksort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</a:t>
                      </a:r>
                      <a:r>
                        <a:rPr lang="cs-CZ" sz="1600" i="1" dirty="0" err="1" smtClean="0"/>
                        <a:t>c</a:t>
                      </a:r>
                      <a:r>
                        <a:rPr lang="cs-CZ" sz="1600" i="1" baseline="30000" dirty="0" err="1" smtClean="0"/>
                        <a:t>n</a:t>
                      </a:r>
                      <a:r>
                        <a:rPr lang="cs-CZ" sz="1600" i="1" dirty="0" smtClean="0"/>
                        <a:t>), </a:t>
                      </a:r>
                      <a:r>
                        <a:rPr lang="cs-CZ" sz="1600" i="0" dirty="0" smtClean="0"/>
                        <a:t>pro </a:t>
                      </a:r>
                      <a:r>
                        <a:rPr lang="cs-CZ" sz="1600" i="1" dirty="0" smtClean="0"/>
                        <a:t>c</a:t>
                      </a:r>
                      <a:r>
                        <a:rPr lang="en-US" sz="1600" i="0" dirty="0" smtClean="0"/>
                        <a:t>&gt;1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Exponenciální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Problém obchodního cestujícího</a:t>
                      </a:r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O(n!)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Faktoriální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Problém obchodního cestujícího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661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473</Words>
  <Application>Microsoft Office PowerPoint</Application>
  <PresentationFormat>Vlastní</PresentationFormat>
  <Paragraphs>116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Analýza algoritmů</vt:lpstr>
      <vt:lpstr>Analýza algoritmů</vt:lpstr>
      <vt:lpstr>Experimentální analýza časové náročnosti</vt:lpstr>
      <vt:lpstr>Experimentální analýza časové náročnosti</vt:lpstr>
      <vt:lpstr>Teoretická analýza</vt:lpstr>
      <vt:lpstr>Teoretická analýza – Pseudo-code</vt:lpstr>
      <vt:lpstr>Teoretická analýza – Pseudo-code</vt:lpstr>
      <vt:lpstr>Teoretická analýza – Primitivní operace</vt:lpstr>
      <vt:lpstr>Teoretická analýza – Asymptotická notace</vt:lpstr>
      <vt:lpstr>Teoretická analýza – Asymptotická analýza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16</cp:revision>
  <dcterms:created xsi:type="dcterms:W3CDTF">2017-05-10T10:51:34Z</dcterms:created>
  <dcterms:modified xsi:type="dcterms:W3CDTF">2017-06-27T08:53:45Z</dcterms:modified>
</cp:coreProperties>
</file>