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Genetické algoritmy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Heuristický postup, patří mezi evoluční algoritmy</a:t>
            </a:r>
          </a:p>
          <a:p>
            <a:r>
              <a:rPr lang="cs-CZ" dirty="0" smtClean="0"/>
              <a:t>Patří do umělé inteligence</a:t>
            </a:r>
          </a:p>
          <a:p>
            <a:r>
              <a:rPr lang="cs-CZ" dirty="0" smtClean="0"/>
              <a:t>Aplikací znalostí z evoluční biologie hledá řešení složitých problémů, pro které neexistuje exaktní algoritmus</a:t>
            </a:r>
          </a:p>
          <a:p>
            <a:r>
              <a:rPr lang="cs-CZ" dirty="0" smtClean="0"/>
              <a:t>Napodobuje techniky evoluční biologie</a:t>
            </a:r>
          </a:p>
          <a:p>
            <a:pPr lvl="1"/>
            <a:r>
              <a:rPr lang="cs-CZ" dirty="0" smtClean="0"/>
              <a:t>Dědičnost</a:t>
            </a:r>
          </a:p>
          <a:p>
            <a:pPr lvl="1"/>
            <a:r>
              <a:rPr lang="cs-CZ" dirty="0" smtClean="0"/>
              <a:t>Mutace</a:t>
            </a:r>
          </a:p>
          <a:p>
            <a:pPr lvl="1"/>
            <a:r>
              <a:rPr lang="cs-CZ" dirty="0" smtClean="0"/>
              <a:t>Přirozený výběr</a:t>
            </a:r>
          </a:p>
          <a:p>
            <a:pPr lvl="1"/>
            <a:r>
              <a:rPr lang="cs-CZ" dirty="0" smtClean="0"/>
              <a:t>Křížení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0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Princip: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u="sng" dirty="0" smtClean="0"/>
              <a:t>Inicializace</a:t>
            </a:r>
            <a:r>
              <a:rPr lang="cs-CZ" dirty="0" smtClean="0"/>
              <a:t> - </a:t>
            </a:r>
            <a:r>
              <a:rPr lang="cs-CZ" dirty="0"/>
              <a:t>Vytvoř nultou populaci (obvykle složenou z náhodně vygenerovaných jedinců)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u="sng" dirty="0" smtClean="0"/>
              <a:t>Začátek cyklu </a:t>
            </a:r>
            <a:r>
              <a:rPr lang="cs-CZ" dirty="0" smtClean="0"/>
              <a:t>– Vyber (zpravidla </a:t>
            </a:r>
            <a:r>
              <a:rPr lang="cs-CZ" dirty="0"/>
              <a:t>zčásti náhodné) </a:t>
            </a:r>
            <a:r>
              <a:rPr lang="cs-CZ" dirty="0" smtClean="0"/>
              <a:t>z </a:t>
            </a:r>
            <a:r>
              <a:rPr lang="cs-CZ" dirty="0"/>
              <a:t>populace několik jedinců s vysokou zdatností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Z </a:t>
            </a:r>
            <a:r>
              <a:rPr lang="cs-CZ" dirty="0"/>
              <a:t>vybraných jedinců vygeneruj </a:t>
            </a:r>
            <a:r>
              <a:rPr lang="cs-CZ" dirty="0" smtClean="0"/>
              <a:t>novou generaci </a:t>
            </a:r>
            <a:r>
              <a:rPr lang="cs-CZ" dirty="0"/>
              <a:t>použitím následujících metod (operátorů</a:t>
            </a:r>
            <a:r>
              <a:rPr lang="cs-CZ" dirty="0" smtClean="0"/>
              <a:t>):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u="sng" dirty="0" smtClean="0"/>
              <a:t>křížení</a:t>
            </a:r>
            <a:r>
              <a:rPr lang="cs-CZ" dirty="0" smtClean="0"/>
              <a:t> </a:t>
            </a:r>
            <a:r>
              <a:rPr lang="cs-CZ" dirty="0"/>
              <a:t>- „prohoď“ části několika jedinců mezi sebou</a:t>
            </a:r>
          </a:p>
          <a:p>
            <a:pPr marL="914400" lvl="2" indent="0">
              <a:buNone/>
            </a:pPr>
            <a:r>
              <a:rPr lang="cs-CZ" dirty="0" smtClean="0"/>
              <a:t>	</a:t>
            </a:r>
            <a:r>
              <a:rPr lang="cs-CZ" u="sng" dirty="0" smtClean="0"/>
              <a:t>mutace</a:t>
            </a:r>
            <a:r>
              <a:rPr lang="cs-CZ" dirty="0" smtClean="0"/>
              <a:t> </a:t>
            </a:r>
            <a:r>
              <a:rPr lang="cs-CZ" dirty="0"/>
              <a:t>- náhodně změň část jedince</a:t>
            </a:r>
          </a:p>
          <a:p>
            <a:pPr marL="1371600" lvl="3" indent="0">
              <a:buNone/>
            </a:pPr>
            <a:r>
              <a:rPr lang="cs-CZ" dirty="0" smtClean="0"/>
              <a:t>	</a:t>
            </a:r>
            <a:r>
              <a:rPr lang="cs-CZ" sz="2100" u="sng" dirty="0" smtClean="0"/>
              <a:t>reprodukce</a:t>
            </a:r>
            <a:r>
              <a:rPr lang="cs-CZ" sz="2100" dirty="0" smtClean="0"/>
              <a:t> </a:t>
            </a:r>
            <a:r>
              <a:rPr lang="cs-CZ" sz="2100" dirty="0"/>
              <a:t>- kopíruj jedince beze změny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cs-CZ" dirty="0"/>
              <a:t>Vypočti zdatnost těchto nových jedinců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cs-CZ" u="sng" dirty="0" smtClean="0"/>
              <a:t>Konec cyklu</a:t>
            </a:r>
            <a:r>
              <a:rPr lang="cs-CZ" u="sng" dirty="0"/>
              <a:t> </a:t>
            </a:r>
            <a:r>
              <a:rPr lang="cs-CZ" dirty="0" smtClean="0"/>
              <a:t>- </a:t>
            </a:r>
            <a:r>
              <a:rPr lang="cs-CZ" dirty="0"/>
              <a:t>Pokud není splněna zastavovací podmínka, tak pokračuj od bodu 2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cs-CZ" u="sng" dirty="0" smtClean="0"/>
              <a:t>Konec algoritmu</a:t>
            </a:r>
            <a:r>
              <a:rPr lang="cs-CZ" u="sng" dirty="0"/>
              <a:t> </a:t>
            </a:r>
            <a:r>
              <a:rPr lang="cs-CZ" dirty="0" smtClean="0"/>
              <a:t>- </a:t>
            </a:r>
            <a:r>
              <a:rPr lang="cs-CZ" dirty="0"/>
              <a:t>Jedinec s nejvyšší zdatností je hlavním výstupem algoritmu a reprezentuje nejlepší nalezené řešení.</a:t>
            </a:r>
          </a:p>
        </p:txBody>
      </p:sp>
    </p:spTree>
    <p:extLst>
      <p:ext uri="{BB962C8B-B14F-4D97-AF65-F5344CB8AC3E}">
        <p14:creationId xmlns:p14="http://schemas.microsoft.com/office/powerpoint/2010/main" val="109143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Pojmy:</a:t>
            </a:r>
            <a:endParaRPr lang="cs-CZ" dirty="0"/>
          </a:p>
          <a:p>
            <a:pPr lvl="1"/>
            <a:r>
              <a:rPr lang="cs-CZ" dirty="0" smtClean="0"/>
              <a:t>Fenotyp – označení jedince</a:t>
            </a:r>
          </a:p>
          <a:p>
            <a:pPr lvl="1"/>
            <a:r>
              <a:rPr lang="cs-CZ" dirty="0" smtClean="0"/>
              <a:t>Genotyp, genom, chromozom – reprezentace fenotypu</a:t>
            </a:r>
            <a:endParaRPr lang="cs-CZ" dirty="0"/>
          </a:p>
          <a:p>
            <a:pPr lvl="1"/>
            <a:r>
              <a:rPr lang="cs-CZ" dirty="0"/>
              <a:t>Chromozom </a:t>
            </a:r>
            <a:r>
              <a:rPr lang="cs-CZ" dirty="0" smtClean="0"/>
              <a:t>– dělí se na </a:t>
            </a:r>
            <a:r>
              <a:rPr lang="cs-CZ" dirty="0"/>
              <a:t>jednotlivé </a:t>
            </a:r>
            <a:r>
              <a:rPr lang="cs-CZ" dirty="0" smtClean="0"/>
              <a:t>lineárně uspořádané geny (</a:t>
            </a:r>
            <a:r>
              <a:rPr lang="cs-CZ" i="1" dirty="0" smtClean="0"/>
              <a:t>i</a:t>
            </a:r>
            <a:r>
              <a:rPr lang="cs-CZ" dirty="0" smtClean="0"/>
              <a:t>-</a:t>
            </a:r>
            <a:r>
              <a:rPr lang="cs-CZ" dirty="0" err="1" smtClean="0"/>
              <a:t>tý</a:t>
            </a:r>
            <a:r>
              <a:rPr lang="cs-CZ" dirty="0" smtClean="0"/>
              <a:t> </a:t>
            </a:r>
            <a:r>
              <a:rPr lang="cs-CZ" dirty="0"/>
              <a:t>gen chromozomů stejného typu reprezentuje stejnou </a:t>
            </a:r>
            <a:r>
              <a:rPr lang="cs-CZ" dirty="0" smtClean="0"/>
              <a:t>charakteristiku)</a:t>
            </a:r>
          </a:p>
          <a:p>
            <a:pPr lvl="1"/>
            <a:r>
              <a:rPr lang="cs-CZ" dirty="0" smtClean="0"/>
              <a:t>Alely – různé hodnoty genu</a:t>
            </a:r>
          </a:p>
          <a:p>
            <a:pPr lvl="1"/>
            <a:r>
              <a:rPr lang="cs-CZ" dirty="0" smtClean="0"/>
              <a:t>Fitness hodnota – z rozmezí 0-1, vyjadřuje kvalitu každého jedince</a:t>
            </a:r>
            <a:endParaRPr lang="cs-CZ" dirty="0"/>
          </a:p>
          <a:p>
            <a:r>
              <a:rPr lang="cs-CZ" dirty="0"/>
              <a:t>Individua mohou být zakódována (geneticky popsána) různým </a:t>
            </a:r>
            <a:r>
              <a:rPr lang="cs-CZ" dirty="0" smtClean="0"/>
              <a:t>způsobem</a:t>
            </a:r>
          </a:p>
          <a:p>
            <a:r>
              <a:rPr lang="cs-CZ" dirty="0" smtClean="0"/>
              <a:t>Způsobem popsání, </a:t>
            </a:r>
            <a:r>
              <a:rPr lang="cs-CZ" dirty="0"/>
              <a:t>může být </a:t>
            </a:r>
            <a:r>
              <a:rPr lang="cs-CZ" dirty="0" smtClean="0"/>
              <a:t>důležitý </a:t>
            </a:r>
            <a:r>
              <a:rPr lang="cs-CZ" dirty="0"/>
              <a:t>pro úspěch či neúspěch řešení konkrétní </a:t>
            </a:r>
            <a:r>
              <a:rPr lang="cs-CZ" dirty="0" smtClean="0"/>
              <a:t>úlohy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61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</a:p>
          <a:p>
            <a:r>
              <a:rPr lang="cs-CZ" dirty="0" smtClean="0"/>
              <a:t>Nultá generace (fitness hodnota = počet „1“):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0100011011		</a:t>
            </a:r>
            <a:r>
              <a:rPr lang="cs-CZ" i="1" dirty="0" smtClean="0"/>
              <a:t>f</a:t>
            </a:r>
            <a:r>
              <a:rPr lang="cs-CZ" dirty="0" smtClean="0"/>
              <a:t>=0,5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0101000100		</a:t>
            </a:r>
            <a:r>
              <a:rPr lang="cs-CZ" i="1" dirty="0" smtClean="0"/>
              <a:t>f</a:t>
            </a:r>
            <a:r>
              <a:rPr lang="cs-CZ" dirty="0" smtClean="0"/>
              <a:t>=0,3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1010110000		</a:t>
            </a:r>
            <a:r>
              <a:rPr lang="cs-CZ" i="1" dirty="0" smtClean="0"/>
              <a:t>f</a:t>
            </a:r>
            <a:r>
              <a:rPr lang="cs-CZ" dirty="0" smtClean="0"/>
              <a:t>=0,4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1110111000		</a:t>
            </a:r>
            <a:r>
              <a:rPr lang="cs-CZ" i="1" dirty="0" smtClean="0"/>
              <a:t>f</a:t>
            </a:r>
            <a:r>
              <a:rPr lang="cs-CZ" dirty="0" smtClean="0"/>
              <a:t>=0,6</a:t>
            </a:r>
          </a:p>
        </p:txBody>
      </p:sp>
    </p:spTree>
    <p:extLst>
      <p:ext uri="{BB962C8B-B14F-4D97-AF65-F5344CB8AC3E}">
        <p14:creationId xmlns:p14="http://schemas.microsoft.com/office/powerpoint/2010/main" val="61577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algoritmus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Selekce</a:t>
                </a:r>
              </a:p>
              <a:p>
                <a:pPr lvl="1"/>
                <a:r>
                  <a:rPr lang="cs-CZ" dirty="0"/>
                  <a:t>Vážená ruleta: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cs-CZ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cs-CZ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cs-CZ" i="1">
                                <a:latin typeface="Cambria Math"/>
                              </a:rPr>
                              <m:t>𝑁</m:t>
                            </m:r>
                          </m:sup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cs-CZ" dirty="0"/>
              </a:p>
              <a:p>
                <a:pPr lvl="2"/>
                <a:r>
                  <a:rPr lang="cs-CZ" dirty="0"/>
                  <a:t>Pravděpodobnost s jakou </a:t>
                </a:r>
                <a:r>
                  <a:rPr lang="cs-CZ" dirty="0" smtClean="0"/>
                  <a:t>bude daný jedinec rodičem</a:t>
                </a:r>
              </a:p>
              <a:p>
                <a:pPr lvl="1"/>
                <a:r>
                  <a:rPr lang="cs-CZ" dirty="0" smtClean="0"/>
                  <a:t>Turnajová metoda</a:t>
                </a:r>
              </a:p>
              <a:p>
                <a:pPr lvl="2"/>
                <a:r>
                  <a:rPr lang="cs-CZ" dirty="0" smtClean="0"/>
                  <a:t>Náhodný výběr skupin, z každé skupiny se rodičem stane jedinec s nejvyšší hodnotou fitness</a:t>
                </a:r>
              </a:p>
              <a:p>
                <a:pPr lvl="1"/>
                <a:r>
                  <a:rPr lang="cs-CZ" dirty="0" smtClean="0"/>
                  <a:t>Ořezávání</a:t>
                </a:r>
              </a:p>
              <a:p>
                <a:pPr lvl="2"/>
                <a:r>
                  <a:rPr lang="cs-CZ" dirty="0" smtClean="0"/>
                  <a:t>Seřadíme všechny jedince podle </a:t>
                </a:r>
                <a:r>
                  <a:rPr lang="cs-CZ" i="1" dirty="0" smtClean="0"/>
                  <a:t>f</a:t>
                </a:r>
                <a:r>
                  <a:rPr lang="cs-CZ" dirty="0" smtClean="0"/>
                  <a:t> hodnoty, ořízneme část s nízkou hodnotou, ze zbytku vybereme rodiče</a:t>
                </a:r>
              </a:p>
              <a:p>
                <a:pPr lvl="1"/>
                <a:r>
                  <a:rPr lang="cs-CZ" dirty="0" smtClean="0"/>
                  <a:t>Náhodný výběr</a:t>
                </a:r>
              </a:p>
              <a:p>
                <a:pPr lvl="2"/>
                <a:r>
                  <a:rPr lang="cs-CZ" dirty="0" smtClean="0"/>
                  <a:t>Nejjednodušší metoda, </a:t>
                </a:r>
                <a:r>
                  <a:rPr lang="cs-CZ" i="1" dirty="0" smtClean="0"/>
                  <a:t>f</a:t>
                </a:r>
                <a:r>
                  <a:rPr lang="cs-CZ" dirty="0" smtClean="0"/>
                  <a:t> hodnota nehraje roli při výběru jedince pro rodičovství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777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Křížení</a:t>
            </a:r>
          </a:p>
          <a:p>
            <a:pPr lvl="1"/>
            <a:r>
              <a:rPr lang="cs-CZ" dirty="0" smtClean="0"/>
              <a:t>Rodiče si vymění část genetického kódu</a:t>
            </a:r>
          </a:p>
          <a:p>
            <a:pPr lvl="1"/>
            <a:r>
              <a:rPr lang="cs-CZ" dirty="0" smtClean="0"/>
              <a:t>Nejjednodušší metoda – jednobodové křížení</a:t>
            </a:r>
          </a:p>
          <a:p>
            <a:pPr lvl="1"/>
            <a:r>
              <a:rPr lang="cs-CZ" dirty="0" smtClean="0"/>
              <a:t>Náhodně vybere místo pro řez</a:t>
            </a:r>
          </a:p>
          <a:p>
            <a:pPr lvl="2"/>
            <a:r>
              <a:rPr lang="cs-CZ" dirty="0" smtClean="0"/>
              <a:t>X: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010001</a:t>
            </a:r>
            <a:r>
              <a:rPr lang="en-US" dirty="0" smtClean="0"/>
              <a:t>|</a:t>
            </a:r>
            <a:r>
              <a:rPr lang="cs-CZ" dirty="0" smtClean="0">
                <a:solidFill>
                  <a:srgbClr val="FF0000"/>
                </a:solidFill>
              </a:rPr>
              <a:t>1011 </a:t>
            </a:r>
          </a:p>
          <a:p>
            <a:pPr lvl="2"/>
            <a:r>
              <a:rPr lang="cs-CZ" dirty="0" smtClean="0"/>
              <a:t>Y: </a:t>
            </a:r>
            <a:r>
              <a:rPr lang="cs-CZ" dirty="0" smtClean="0">
                <a:solidFill>
                  <a:schemeClr val="accent6"/>
                </a:solidFill>
              </a:rPr>
              <a:t>111011</a:t>
            </a:r>
            <a:r>
              <a:rPr lang="en-US" dirty="0" smtClean="0"/>
              <a:t>|</a:t>
            </a:r>
            <a:r>
              <a:rPr lang="cs-CZ" dirty="0" smtClean="0">
                <a:solidFill>
                  <a:schemeClr val="accent6"/>
                </a:solidFill>
              </a:rPr>
              <a:t>1000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r>
              <a:rPr lang="cs-CZ" dirty="0" smtClean="0"/>
              <a:t>P: </a:t>
            </a:r>
            <a:r>
              <a:rPr lang="cs-CZ" dirty="0" smtClean="0">
                <a:solidFill>
                  <a:srgbClr val="FF0000"/>
                </a:solidFill>
              </a:rPr>
              <a:t>010001</a:t>
            </a:r>
            <a:r>
              <a:rPr lang="cs-CZ" dirty="0" smtClean="0">
                <a:solidFill>
                  <a:schemeClr val="accent6"/>
                </a:solidFill>
              </a:rPr>
              <a:t>1000		</a:t>
            </a:r>
            <a:r>
              <a:rPr lang="cs-CZ" i="1" dirty="0" smtClean="0"/>
              <a:t>f=</a:t>
            </a:r>
            <a:r>
              <a:rPr lang="cs-CZ" dirty="0" smtClean="0"/>
              <a:t>0,3</a:t>
            </a:r>
          </a:p>
          <a:p>
            <a:pPr lvl="1"/>
            <a:r>
              <a:rPr lang="cs-CZ" dirty="0" smtClean="0"/>
              <a:t>Q: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dirty="0" smtClean="0">
                <a:solidFill>
                  <a:schemeClr val="accent6"/>
                </a:solidFill>
              </a:rPr>
              <a:t>111011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1011		</a:t>
            </a:r>
            <a:r>
              <a:rPr lang="cs-CZ" i="1" dirty="0" smtClean="0"/>
              <a:t>f=0,8</a:t>
            </a:r>
          </a:p>
          <a:p>
            <a:pPr lvl="1"/>
            <a:r>
              <a:rPr lang="cs-CZ" dirty="0" smtClean="0"/>
              <a:t>Vícebodové křížení, možnost více než dvou rodičů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58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Genetický algoritmus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Mutace</a:t>
            </a:r>
          </a:p>
          <a:p>
            <a:pPr lvl="1"/>
            <a:r>
              <a:rPr lang="cs-CZ" dirty="0" smtClean="0"/>
              <a:t>Náhodná změna náhodného genu v jedinci</a:t>
            </a:r>
          </a:p>
          <a:p>
            <a:pPr lvl="1"/>
            <a:r>
              <a:rPr lang="cs-CZ" dirty="0" smtClean="0"/>
              <a:t>Velmi malá pravděpodobnost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011011	</a:t>
            </a:r>
            <a:r>
              <a:rPr lang="cs-CZ" dirty="0" smtClean="0">
                <a:latin typeface="Cambria Math"/>
                <a:ea typeface="Cambria Math"/>
              </a:rPr>
              <a:t>⇒	</a:t>
            </a:r>
            <a:r>
              <a:rPr lang="cs-CZ" dirty="0"/>
              <a:t> </a:t>
            </a:r>
            <a:r>
              <a:rPr lang="cs-CZ" dirty="0" smtClean="0"/>
              <a:t>010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011011 </a:t>
            </a:r>
            <a:r>
              <a:rPr lang="cs-CZ" dirty="0"/>
              <a:t>		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0101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00100</a:t>
            </a:r>
            <a:r>
              <a:rPr lang="cs-CZ" dirty="0"/>
              <a:t>	</a:t>
            </a:r>
            <a:r>
              <a:rPr lang="cs-CZ" dirty="0" smtClean="0">
                <a:latin typeface="Cambria Math"/>
                <a:ea typeface="Cambria Math"/>
              </a:rPr>
              <a:t>⇒ 	</a:t>
            </a:r>
            <a:r>
              <a:rPr lang="cs-CZ" dirty="0"/>
              <a:t> </a:t>
            </a:r>
            <a:r>
              <a:rPr lang="cs-CZ" dirty="0" smtClean="0"/>
              <a:t>0101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00100 </a:t>
            </a:r>
            <a:r>
              <a:rPr lang="cs-CZ" dirty="0"/>
              <a:t>	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1010110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00</a:t>
            </a:r>
            <a:r>
              <a:rPr lang="cs-CZ" dirty="0"/>
              <a:t>	</a:t>
            </a:r>
            <a:r>
              <a:rPr lang="cs-CZ" dirty="0" smtClean="0">
                <a:latin typeface="Cambria Math"/>
                <a:ea typeface="Cambria Math"/>
              </a:rPr>
              <a:t>⇒ </a:t>
            </a:r>
            <a:r>
              <a:rPr lang="cs-CZ" dirty="0"/>
              <a:t>	 </a:t>
            </a:r>
            <a:r>
              <a:rPr lang="cs-CZ" dirty="0" smtClean="0"/>
              <a:t>1010110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00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1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10111000	</a:t>
            </a:r>
            <a:r>
              <a:rPr lang="cs-CZ" dirty="0" smtClean="0">
                <a:latin typeface="Cambria Math"/>
                <a:ea typeface="Cambria Math"/>
              </a:rPr>
              <a:t>⇒	</a:t>
            </a:r>
            <a:r>
              <a:rPr lang="cs-CZ" dirty="0"/>
              <a:t> </a:t>
            </a:r>
            <a:r>
              <a:rPr lang="cs-CZ" dirty="0" smtClean="0"/>
              <a:t>1</a:t>
            </a:r>
            <a:r>
              <a:rPr lang="cs-CZ" dirty="0" smtClean="0">
                <a:solidFill>
                  <a:srgbClr val="FF0000"/>
                </a:solidFill>
              </a:rPr>
              <a:t>0</a:t>
            </a:r>
            <a:r>
              <a:rPr lang="cs-CZ" dirty="0" smtClean="0"/>
              <a:t>10111000</a:t>
            </a:r>
          </a:p>
          <a:p>
            <a:r>
              <a:rPr lang="cs-CZ" dirty="0" smtClean="0"/>
              <a:t>Lze dosáhnout vlastností, které se v původní generaci nevyskytují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216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Genetický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Ukončení</a:t>
            </a:r>
          </a:p>
          <a:p>
            <a:pPr lvl="1"/>
            <a:r>
              <a:rPr lang="cs-CZ" dirty="0" smtClean="0"/>
              <a:t>Dosažení maximálního počtu generací (časové omezení)</a:t>
            </a:r>
          </a:p>
          <a:p>
            <a:pPr lvl="1"/>
            <a:r>
              <a:rPr lang="cs-CZ" dirty="0" smtClean="0"/>
              <a:t>Dosažení minimálního potřebného fitness skóre</a:t>
            </a:r>
          </a:p>
          <a:p>
            <a:pPr lvl="2"/>
            <a:r>
              <a:rPr lang="cs-CZ" dirty="0" smtClean="0"/>
              <a:t>Alespoň jeden jedinec dosáhl dostatečně uspokojivého výsledku</a:t>
            </a:r>
            <a:endParaRPr lang="cs-CZ" dirty="0"/>
          </a:p>
          <a:p>
            <a:pPr lvl="1"/>
            <a:r>
              <a:rPr lang="cs-CZ" dirty="0" smtClean="0"/>
              <a:t>Dosažený přidělený rozpočet (počítačový čas/peníze)</a:t>
            </a:r>
          </a:p>
          <a:p>
            <a:pPr lvl="1"/>
            <a:r>
              <a:rPr lang="cs-CZ" dirty="0" smtClean="0"/>
              <a:t>Po sobě jdoucí iterace nedosahují žádného zlepšení</a:t>
            </a:r>
          </a:p>
          <a:p>
            <a:pPr lvl="1"/>
            <a:r>
              <a:rPr lang="cs-CZ" dirty="0" smtClean="0"/>
              <a:t>Ruční kontrola</a:t>
            </a:r>
          </a:p>
          <a:p>
            <a:pPr lvl="1"/>
            <a:r>
              <a:rPr lang="cs-CZ" dirty="0" smtClean="0"/>
              <a:t>Kombinace výše uvedených kritérií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6352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309</Words>
  <Application>Microsoft Office PowerPoint</Application>
  <PresentationFormat>Vlastní</PresentationFormat>
  <Paragraphs>76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Genetické algoritmy</vt:lpstr>
      <vt:lpstr>Genetický algoritmus</vt:lpstr>
      <vt:lpstr>Genetický algoritmus</vt:lpstr>
      <vt:lpstr>Genetický algoritmus</vt:lpstr>
      <vt:lpstr>Genetický algoritmus</vt:lpstr>
      <vt:lpstr>Genetický algoritmus</vt:lpstr>
      <vt:lpstr>Genetický algoritmus</vt:lpstr>
      <vt:lpstr>Genetický algoritmus</vt:lpstr>
      <vt:lpstr>Genetický algoritmus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50</cp:revision>
  <dcterms:created xsi:type="dcterms:W3CDTF">2017-05-10T10:51:34Z</dcterms:created>
  <dcterms:modified xsi:type="dcterms:W3CDTF">2017-06-28T11:26:27Z</dcterms:modified>
</cp:coreProperties>
</file>