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>
        <p:scale>
          <a:sx n="50" d="100"/>
          <a:sy n="50" d="100"/>
        </p:scale>
        <p:origin x="306" y="-5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9" name="Obrázek 8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ázek 9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10" name="Obrázek 9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2" name="Obrázek 11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Obrázek 12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5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8" name="Obrázek 7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5" name="Obrázek 4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7" name="Obrázek 6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Algoritmus, ADT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Algoritmus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přesný návod či postup, kterým lze vyřešit daný typ </a:t>
            </a:r>
            <a:r>
              <a:rPr lang="cs-CZ" dirty="0" smtClean="0"/>
              <a:t>úlohy</a:t>
            </a:r>
          </a:p>
          <a:p>
            <a:r>
              <a:rPr lang="cs-CZ" dirty="0" smtClean="0"/>
              <a:t>teoretický </a:t>
            </a:r>
            <a:r>
              <a:rPr lang="cs-CZ" dirty="0"/>
              <a:t>princip řešení problému (oproti přesnému zápisu v konkrétním programovacím jazyce</a:t>
            </a:r>
            <a:r>
              <a:rPr lang="cs-CZ" dirty="0" smtClean="0"/>
              <a:t>).</a:t>
            </a:r>
          </a:p>
          <a:p>
            <a:r>
              <a:rPr lang="cs-CZ" dirty="0" smtClean="0"/>
              <a:t>Vlastnosti</a:t>
            </a:r>
          </a:p>
          <a:p>
            <a:pPr lvl="1"/>
            <a:r>
              <a:rPr lang="cs-CZ" dirty="0" smtClean="0"/>
              <a:t>Konečnost (</a:t>
            </a:r>
            <a:r>
              <a:rPr lang="cs-CZ" dirty="0" err="1" smtClean="0"/>
              <a:t>finitnost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Obecnost</a:t>
            </a:r>
          </a:p>
          <a:p>
            <a:pPr lvl="1"/>
            <a:r>
              <a:rPr lang="cs-CZ" dirty="0" smtClean="0"/>
              <a:t>Determinovanost</a:t>
            </a:r>
          </a:p>
          <a:p>
            <a:pPr lvl="1"/>
            <a:r>
              <a:rPr lang="cs-CZ" dirty="0" smtClean="0"/>
              <a:t>Výstup (resultativnost)</a:t>
            </a:r>
          </a:p>
          <a:p>
            <a:pPr lvl="1"/>
            <a:r>
              <a:rPr lang="cs-CZ" dirty="0" smtClean="0"/>
              <a:t>Elementárnost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7317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Algoritmus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Metody návrhu</a:t>
            </a:r>
          </a:p>
          <a:p>
            <a:pPr lvl="1"/>
            <a:r>
              <a:rPr lang="cs-CZ" u="sng" dirty="0" smtClean="0"/>
              <a:t>Shora dolů </a:t>
            </a:r>
            <a:r>
              <a:rPr lang="cs-CZ" dirty="0" smtClean="0"/>
              <a:t>– postup řešení rozkládáme na jednodušší operace, až dospějeme k elementárním krokům</a:t>
            </a:r>
          </a:p>
          <a:p>
            <a:pPr lvl="1"/>
            <a:r>
              <a:rPr lang="cs-CZ" u="sng" dirty="0" smtClean="0"/>
              <a:t>Zdola nahoru</a:t>
            </a:r>
            <a:r>
              <a:rPr lang="cs-CZ" dirty="0"/>
              <a:t> </a:t>
            </a:r>
            <a:r>
              <a:rPr lang="cs-CZ" dirty="0" smtClean="0"/>
              <a:t>– z </a:t>
            </a:r>
            <a:r>
              <a:rPr lang="cs-CZ" dirty="0"/>
              <a:t>elementárních kroků vytváříme prostředky, které nakonec umožní zvládnout požadovaný </a:t>
            </a:r>
            <a:r>
              <a:rPr lang="cs-CZ" dirty="0" smtClean="0"/>
              <a:t>problém</a:t>
            </a:r>
            <a:endParaRPr lang="cs-CZ" u="sng" dirty="0" smtClean="0"/>
          </a:p>
          <a:p>
            <a:pPr lvl="1"/>
            <a:r>
              <a:rPr lang="cs-CZ" u="sng" dirty="0" smtClean="0"/>
              <a:t>Kombinace obou</a:t>
            </a:r>
            <a:r>
              <a:rPr lang="cs-CZ" dirty="0"/>
              <a:t> </a:t>
            </a:r>
            <a:r>
              <a:rPr lang="cs-CZ" dirty="0" smtClean="0"/>
              <a:t>– postup </a:t>
            </a:r>
            <a:r>
              <a:rPr lang="cs-CZ" dirty="0"/>
              <a:t>shora dolů doplníme "částečným krokem" zdola </a:t>
            </a:r>
            <a:r>
              <a:rPr lang="cs-CZ" dirty="0" smtClean="0"/>
              <a:t>nahoru (použití </a:t>
            </a:r>
            <a:r>
              <a:rPr lang="cs-CZ" dirty="0"/>
              <a:t>knihovny funkcí, vyšší programovací jazyk nebo systém pro vytváření </a:t>
            </a:r>
            <a:r>
              <a:rPr lang="cs-CZ" dirty="0" smtClean="0"/>
              <a:t>programů…)</a:t>
            </a:r>
            <a:endParaRPr lang="cs-CZ" u="sng" dirty="0" smtClean="0"/>
          </a:p>
        </p:txBody>
      </p:sp>
    </p:spTree>
    <p:extLst>
      <p:ext uri="{BB962C8B-B14F-4D97-AF65-F5344CB8AC3E}">
        <p14:creationId xmlns:p14="http://schemas.microsoft.com/office/powerpoint/2010/main" val="3915420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Algoritmus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Metody návrhu</a:t>
            </a:r>
          </a:p>
          <a:p>
            <a:pPr lvl="1"/>
            <a:r>
              <a:rPr lang="cs-CZ" u="sng" dirty="0" smtClean="0"/>
              <a:t>Rozděl a panuj </a:t>
            </a:r>
            <a:r>
              <a:rPr lang="cs-CZ" dirty="0" smtClean="0"/>
              <a:t>– dělí problém na dílčí úlohy (musí být nezávislé), které pak řeší, často implementován rekurzivně nebo iteračně</a:t>
            </a:r>
          </a:p>
          <a:p>
            <a:pPr lvl="1"/>
            <a:r>
              <a:rPr lang="cs-CZ" u="sng" dirty="0" smtClean="0"/>
              <a:t>Hladový algoritmus </a:t>
            </a:r>
            <a:r>
              <a:rPr lang="cs-CZ" dirty="0" smtClean="0"/>
              <a:t>– řešení optimalizačních úloh, vybírá vždy lokální minimum, ve snaze najít globální minimum</a:t>
            </a:r>
          </a:p>
          <a:p>
            <a:pPr lvl="1"/>
            <a:r>
              <a:rPr lang="cs-CZ" u="sng" dirty="0" smtClean="0"/>
              <a:t>Dynamické programování </a:t>
            </a:r>
            <a:r>
              <a:rPr lang="cs-CZ" dirty="0" smtClean="0"/>
              <a:t>- </a:t>
            </a:r>
            <a:r>
              <a:rPr lang="cs-CZ" dirty="0"/>
              <a:t>dělí problém na dílčí úlohy (</a:t>
            </a:r>
            <a:r>
              <a:rPr lang="cs-CZ" dirty="0" smtClean="0"/>
              <a:t>mohou </a:t>
            </a:r>
            <a:r>
              <a:rPr lang="cs-CZ" dirty="0"/>
              <a:t>být </a:t>
            </a:r>
            <a:r>
              <a:rPr lang="cs-CZ" dirty="0" smtClean="0"/>
              <a:t>závislé</a:t>
            </a:r>
            <a:r>
              <a:rPr lang="cs-CZ" dirty="0"/>
              <a:t>), které pak řeší</a:t>
            </a:r>
            <a:endParaRPr lang="cs-CZ" dirty="0" smtClean="0"/>
          </a:p>
          <a:p>
            <a:pPr lvl="1"/>
            <a:r>
              <a:rPr lang="cs-CZ" u="sng" dirty="0" smtClean="0"/>
              <a:t>Hledání s návratem (</a:t>
            </a:r>
            <a:r>
              <a:rPr lang="cs-CZ" u="sng" dirty="0" err="1" smtClean="0"/>
              <a:t>backtracking</a:t>
            </a:r>
            <a:r>
              <a:rPr lang="cs-CZ" u="sng" dirty="0"/>
              <a:t>) </a:t>
            </a:r>
            <a:r>
              <a:rPr lang="cs-CZ" dirty="0" smtClean="0"/>
              <a:t>– způsob </a:t>
            </a:r>
            <a:r>
              <a:rPr lang="cs-CZ" dirty="0"/>
              <a:t>řešení algoritmických problémů založený na prohledávání stavového stromu problému, vylepšení hledání řešení hrubou silou, založen na prohledávání do hloubky možných řešení</a:t>
            </a:r>
          </a:p>
        </p:txBody>
      </p:sp>
    </p:spTree>
    <p:extLst>
      <p:ext uri="{BB962C8B-B14F-4D97-AF65-F5344CB8AC3E}">
        <p14:creationId xmlns:p14="http://schemas.microsoft.com/office/powerpoint/2010/main" val="1346208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Algoritmus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Druhy algoritmů</a:t>
            </a:r>
          </a:p>
          <a:p>
            <a:pPr lvl="1"/>
            <a:r>
              <a:rPr lang="cs-CZ" dirty="0"/>
              <a:t>Rekurzivní </a:t>
            </a:r>
            <a:r>
              <a:rPr lang="cs-CZ" dirty="0" smtClean="0"/>
              <a:t>algoritmy – využívají </a:t>
            </a:r>
            <a:r>
              <a:rPr lang="cs-CZ" dirty="0"/>
              <a:t>(volají) samy sebe.</a:t>
            </a:r>
          </a:p>
          <a:p>
            <a:pPr lvl="1"/>
            <a:r>
              <a:rPr lang="cs-CZ" dirty="0" smtClean="0"/>
              <a:t>Pravděpodobnostní (</a:t>
            </a:r>
            <a:r>
              <a:rPr lang="cs-CZ" dirty="0"/>
              <a:t>probabilistické) </a:t>
            </a:r>
            <a:r>
              <a:rPr lang="cs-CZ" dirty="0" smtClean="0"/>
              <a:t>algoritmy – provádějí </a:t>
            </a:r>
            <a:r>
              <a:rPr lang="cs-CZ" dirty="0"/>
              <a:t>některá rozhodnutí náhodně či pseudonáhodně.</a:t>
            </a:r>
          </a:p>
          <a:p>
            <a:pPr lvl="1"/>
            <a:r>
              <a:rPr lang="cs-CZ" dirty="0" smtClean="0"/>
              <a:t>Paralelní algoritmy – rozdělení úlohy mezi více počítačů</a:t>
            </a:r>
            <a:endParaRPr lang="cs-CZ" dirty="0"/>
          </a:p>
          <a:p>
            <a:pPr lvl="1"/>
            <a:r>
              <a:rPr lang="cs-CZ" dirty="0"/>
              <a:t>Genetické </a:t>
            </a:r>
            <a:r>
              <a:rPr lang="cs-CZ" dirty="0" smtClean="0"/>
              <a:t>algoritmy – pracují </a:t>
            </a:r>
            <a:r>
              <a:rPr lang="cs-CZ" dirty="0"/>
              <a:t>na základě napodobování biologických evolučních </a:t>
            </a:r>
            <a:r>
              <a:rPr lang="cs-CZ" dirty="0" smtClean="0"/>
              <a:t>procesů</a:t>
            </a:r>
          </a:p>
          <a:p>
            <a:pPr lvl="1"/>
            <a:r>
              <a:rPr lang="cs-CZ" dirty="0" smtClean="0"/>
              <a:t>Heuristický </a:t>
            </a:r>
            <a:r>
              <a:rPr lang="cs-CZ" dirty="0"/>
              <a:t>algoritmus </a:t>
            </a:r>
            <a:r>
              <a:rPr lang="cs-CZ" dirty="0" smtClean="0"/>
              <a:t>– snaží se nalézt pouze </a:t>
            </a:r>
            <a:r>
              <a:rPr lang="cs-CZ" dirty="0"/>
              <a:t>nějaké vhodné přiblížení; používá se v situacích, kdy dostupné zdroje (např. čas) nepostačují na využití exaktních algoritmů (nebo pokud nejsou žádné vhodné exaktní algoritmy vůbec známy).</a:t>
            </a:r>
          </a:p>
        </p:txBody>
      </p:sp>
    </p:spTree>
    <p:extLst>
      <p:ext uri="{BB962C8B-B14F-4D97-AF65-F5344CB8AC3E}">
        <p14:creationId xmlns:p14="http://schemas.microsoft.com/office/powerpoint/2010/main" val="480640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ADT – Abstraktní datový typ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Typy </a:t>
            </a:r>
            <a:r>
              <a:rPr lang="cs-CZ" dirty="0"/>
              <a:t>dat, které jsou nezávislé na vlastní </a:t>
            </a:r>
            <a:r>
              <a:rPr lang="cs-CZ" dirty="0" smtClean="0"/>
              <a:t>implementaci</a:t>
            </a:r>
          </a:p>
          <a:p>
            <a:r>
              <a:rPr lang="cs-CZ" dirty="0" smtClean="0"/>
              <a:t>Cíl – zjednodušit </a:t>
            </a:r>
            <a:r>
              <a:rPr lang="cs-CZ" dirty="0"/>
              <a:t>a zpřehlednit program, který provádí operace s daným datovým </a:t>
            </a:r>
            <a:r>
              <a:rPr lang="cs-CZ" dirty="0" smtClean="0"/>
              <a:t>typem</a:t>
            </a:r>
          </a:p>
          <a:p>
            <a:r>
              <a:rPr lang="cs-CZ" dirty="0"/>
              <a:t>Všechny ADT lze realizovat pomocí základních algoritmických operací (přiřazení, sčítání, násobení, podmíněný skok</a:t>
            </a:r>
            <a:r>
              <a:rPr lang="cs-CZ" dirty="0" smtClean="0"/>
              <a:t>,…)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9941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Vlastnosti</a:t>
            </a:r>
          </a:p>
          <a:p>
            <a:pPr lvl="1"/>
            <a:r>
              <a:rPr lang="cs-CZ" dirty="0"/>
              <a:t>Všeobecnost </a:t>
            </a:r>
            <a:r>
              <a:rPr lang="cs-CZ" dirty="0" smtClean="0"/>
              <a:t>implementace – jednou </a:t>
            </a:r>
            <a:r>
              <a:rPr lang="cs-CZ" dirty="0"/>
              <a:t>navržený ADT může být zabudován a bez problémů používán v jakémkoliv programu.</a:t>
            </a:r>
          </a:p>
          <a:p>
            <a:pPr lvl="1"/>
            <a:r>
              <a:rPr lang="cs-CZ" dirty="0"/>
              <a:t>Přesný </a:t>
            </a:r>
            <a:r>
              <a:rPr lang="cs-CZ" dirty="0" smtClean="0"/>
              <a:t>popis – propojení </a:t>
            </a:r>
            <a:r>
              <a:rPr lang="cs-CZ" dirty="0"/>
              <a:t>mezi implementací a rozhraním musí být jednoznačné a úplné.</a:t>
            </a:r>
          </a:p>
          <a:p>
            <a:pPr lvl="1"/>
            <a:r>
              <a:rPr lang="cs-CZ" dirty="0" smtClean="0"/>
              <a:t>Jednoduchost – uživatel se </a:t>
            </a:r>
            <a:r>
              <a:rPr lang="cs-CZ" dirty="0"/>
              <a:t>nemusí starat o vnitřní realizaci a správu ADT v paměti.</a:t>
            </a:r>
          </a:p>
          <a:p>
            <a:pPr lvl="1"/>
            <a:r>
              <a:rPr lang="cs-CZ" dirty="0" smtClean="0"/>
              <a:t>Zapouzdření – rozhraní jako </a:t>
            </a:r>
            <a:r>
              <a:rPr lang="cs-CZ" dirty="0"/>
              <a:t>uzavřená </a:t>
            </a:r>
            <a:r>
              <a:rPr lang="cs-CZ" dirty="0" smtClean="0"/>
              <a:t>část, uživatel ví, </a:t>
            </a:r>
            <a:r>
              <a:rPr lang="cs-CZ" dirty="0"/>
              <a:t>co </a:t>
            </a:r>
            <a:r>
              <a:rPr lang="cs-CZ" dirty="0" smtClean="0"/>
              <a:t>ADT </a:t>
            </a:r>
            <a:r>
              <a:rPr lang="cs-CZ" dirty="0"/>
              <a:t>dělá, ale ne jak to </a:t>
            </a:r>
            <a:r>
              <a:rPr lang="cs-CZ" dirty="0" smtClean="0"/>
              <a:t>dělá</a:t>
            </a:r>
            <a:endParaRPr lang="cs-CZ" dirty="0"/>
          </a:p>
          <a:p>
            <a:pPr lvl="1"/>
            <a:r>
              <a:rPr lang="cs-CZ" dirty="0" smtClean="0"/>
              <a:t>Integrita – uživatel </a:t>
            </a:r>
            <a:r>
              <a:rPr lang="cs-CZ" dirty="0"/>
              <a:t>nemůže zasahovat do vnitřní struktury </a:t>
            </a:r>
            <a:r>
              <a:rPr lang="cs-CZ" dirty="0" smtClean="0"/>
              <a:t>dat</a:t>
            </a:r>
            <a:endParaRPr lang="cs-CZ" dirty="0"/>
          </a:p>
          <a:p>
            <a:pPr lvl="1"/>
            <a:r>
              <a:rPr lang="cs-CZ" dirty="0" smtClean="0"/>
              <a:t>Modularita – „</a:t>
            </a:r>
            <a:r>
              <a:rPr lang="cs-CZ" err="1" smtClean="0"/>
              <a:t>stavebnicový</a:t>
            </a:r>
            <a:r>
              <a:rPr lang="cs-CZ" smtClean="0"/>
              <a:t>“ </a:t>
            </a:r>
            <a:r>
              <a:rPr lang="cs-CZ" smtClean="0"/>
              <a:t>princip </a:t>
            </a:r>
            <a:r>
              <a:rPr lang="cs-CZ" dirty="0"/>
              <a:t>programování</a:t>
            </a:r>
            <a:endParaRPr lang="cs-CZ" dirty="0" smtClean="0"/>
          </a:p>
          <a:p>
            <a:r>
              <a:rPr lang="cs-CZ" dirty="0" smtClean="0"/>
              <a:t>Pokud </a:t>
            </a:r>
            <a:r>
              <a:rPr lang="cs-CZ" dirty="0"/>
              <a:t>je ADT programován objektově, jsou většinou tyto vlastnosti splněny.</a:t>
            </a:r>
          </a:p>
        </p:txBody>
      </p:sp>
    </p:spTree>
    <p:extLst>
      <p:ext uri="{BB962C8B-B14F-4D97-AF65-F5344CB8AC3E}">
        <p14:creationId xmlns:p14="http://schemas.microsoft.com/office/powerpoint/2010/main" val="2676648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Typy operací</a:t>
            </a:r>
          </a:p>
          <a:p>
            <a:pPr lvl="1"/>
            <a:r>
              <a:rPr lang="cs-CZ" dirty="0" smtClean="0"/>
              <a:t>Konstruktor – vytváří novou hodnotu ADT, </a:t>
            </a:r>
            <a:r>
              <a:rPr lang="cs-CZ" dirty="0"/>
              <a:t>sestavení platné vnitřní reprezentace hodnoty na základě dodaných parametrů</a:t>
            </a:r>
            <a:endParaRPr lang="cs-CZ" dirty="0" smtClean="0"/>
          </a:p>
          <a:p>
            <a:pPr lvl="1"/>
            <a:r>
              <a:rPr lang="cs-CZ" dirty="0" smtClean="0"/>
              <a:t>Selektor – slouží </a:t>
            </a:r>
            <a:r>
              <a:rPr lang="cs-CZ" dirty="0"/>
              <a:t>k získání hodnot, které tvoří složky nebo vlastnosti konkrétní hodnoty abstraktního datového typu</a:t>
            </a:r>
            <a:endParaRPr lang="cs-CZ" dirty="0" smtClean="0"/>
          </a:p>
          <a:p>
            <a:pPr lvl="1"/>
            <a:r>
              <a:rPr lang="cs-CZ" dirty="0" smtClean="0"/>
              <a:t>Modifikátor – provádí změnu hodnoty datového typu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6959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2492</TotalTime>
  <Words>479</Words>
  <Application>Microsoft Office PowerPoint</Application>
  <PresentationFormat>Vlastní</PresentationFormat>
  <Paragraphs>47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Office</vt:lpstr>
      <vt:lpstr>Algoritmus, ADT</vt:lpstr>
      <vt:lpstr>Algoritmus</vt:lpstr>
      <vt:lpstr>Algoritmus</vt:lpstr>
      <vt:lpstr>Algoritmus</vt:lpstr>
      <vt:lpstr>Algoritmus</vt:lpstr>
      <vt:lpstr>ADT – Abstraktní datový typ</vt:lpstr>
      <vt:lpstr>ADT</vt:lpstr>
      <vt:lpstr>ADT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Tomáš Náhlík</cp:lastModifiedBy>
  <cp:revision>49</cp:revision>
  <dcterms:created xsi:type="dcterms:W3CDTF">2017-05-10T10:51:34Z</dcterms:created>
  <dcterms:modified xsi:type="dcterms:W3CDTF">2017-06-29T08:15:58Z</dcterms:modified>
</cp:coreProperties>
</file>