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72" r:id="rId4"/>
    <p:sldId id="265" r:id="rId5"/>
    <p:sldId id="269" r:id="rId6"/>
    <p:sldId id="267" r:id="rId7"/>
    <p:sldId id="271" r:id="rId8"/>
    <p:sldId id="266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chová Veronika" initials="MV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100" d="100"/>
          <a:sy n="100" d="100"/>
        </p:scale>
        <p:origin x="-17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9D5B-8867-45B5-97DF-7DFBFBF1CF80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CF8-E4B9-4BFC-B898-422B0836E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045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9D5B-8867-45B5-97DF-7DFBFBF1CF80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CF8-E4B9-4BFC-B898-422B0836E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04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9D5B-8867-45B5-97DF-7DFBFBF1CF80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CF8-E4B9-4BFC-B898-422B0836E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318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9D5B-8867-45B5-97DF-7DFBFBF1CF80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CF8-E4B9-4BFC-B898-422B0836E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512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9D5B-8867-45B5-97DF-7DFBFBF1CF80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CF8-E4B9-4BFC-B898-422B0836E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42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9D5B-8867-45B5-97DF-7DFBFBF1CF80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CF8-E4B9-4BFC-B898-422B0836E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419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9D5B-8867-45B5-97DF-7DFBFBF1CF80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CF8-E4B9-4BFC-B898-422B0836E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40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9D5B-8867-45B5-97DF-7DFBFBF1CF80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CF8-E4B9-4BFC-B898-422B0836E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25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9D5B-8867-45B5-97DF-7DFBFBF1CF80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CF8-E4B9-4BFC-B898-422B0836E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92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9D5B-8867-45B5-97DF-7DFBFBF1CF80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CF8-E4B9-4BFC-B898-422B0836E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20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9D5B-8867-45B5-97DF-7DFBFBF1CF80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1ACF8-E4B9-4BFC-B898-422B0836E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400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09D5B-8867-45B5-97DF-7DFBFBF1CF80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1ACF8-E4B9-4BFC-B898-422B0836E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01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arkova@mail.vstecb.cz" TargetMode="External"/><Relationship Id="rId2" Type="http://schemas.openxmlformats.org/officeDocument/2006/relationships/hyperlink" Target="mailto:machova@mail.vstecb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658906"/>
            <a:ext cx="10515600" cy="5518057"/>
          </a:xfrm>
        </p:spPr>
        <p:txBody>
          <a:bodyPr>
            <a:normAutofit fontScale="92500" lnSpcReduction="20000"/>
          </a:bodyPr>
          <a:lstStyle/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pPr marL="0" indent="0">
              <a:buNone/>
            </a:pPr>
            <a:r>
              <a:rPr lang="cs-CZ" sz="6000" b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Ústav </a:t>
            </a:r>
            <a:r>
              <a:rPr lang="cs-CZ" sz="60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znalectví a </a:t>
            </a:r>
            <a:r>
              <a:rPr lang="cs-CZ" sz="6000" b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oceňování</a:t>
            </a:r>
          </a:p>
          <a:p>
            <a:pPr marL="0" indent="0">
              <a:buNone/>
            </a:pPr>
            <a:r>
              <a:rPr lang="cs-CZ" sz="4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sz="4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Ř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editelka: Ing. Veronika Machová</a:t>
            </a:r>
            <a:r>
              <a:rPr lang="cs-CZ" sz="2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2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2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 descr="C:\Users\10627\Documents\uz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760412"/>
            <a:ext cx="3076576" cy="3076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16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3471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Stručné informace o Ústavu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Ústav znalectví a oceňování byl zřízen 1. 7. 2015 a na základě rozhodnutí Ministerstva spravedlnosti byl zapsán do I. oddílu seznamu znaleckých ústavů pro obor ekonomika, v souladu se zákonem č. 36/1967 Sb., o znalcích a tlumočnících, ve znění pozdějších předpisů.</a:t>
            </a:r>
            <a:endParaRPr lang="cs-CZ" dirty="0" smtClean="0"/>
          </a:p>
          <a:p>
            <a:pPr algn="just"/>
            <a:r>
              <a:rPr lang="cs-CZ" dirty="0" smtClean="0"/>
              <a:t>Ústav </a:t>
            </a:r>
            <a:r>
              <a:rPr lang="cs-CZ" dirty="0"/>
              <a:t>je oprávněn realizovat znalecké posudky v </a:t>
            </a:r>
            <a:r>
              <a:rPr lang="cs-CZ" dirty="0" smtClean="0"/>
              <a:t>oboru ekonomika ve specializaci finančního majetku </a:t>
            </a:r>
            <a:r>
              <a:rPr lang="cs-CZ" dirty="0"/>
              <a:t>finančního majetku, oceňování podniků, přezkoumávání a posuzování přeměn obchodních společností, </a:t>
            </a:r>
            <a:r>
              <a:rPr lang="cs-CZ" dirty="0" smtClean="0"/>
              <a:t>vztahů</a:t>
            </a:r>
            <a:r>
              <a:rPr lang="cs-CZ" dirty="0"/>
              <a:t>, smluv, </a:t>
            </a:r>
            <a:r>
              <a:rPr lang="cs-CZ" dirty="0" smtClean="0"/>
              <a:t>cen, oceňování </a:t>
            </a:r>
            <a:r>
              <a:rPr lang="cs-CZ" dirty="0"/>
              <a:t>nehmotného majetku, </a:t>
            </a:r>
            <a:r>
              <a:rPr lang="cs-CZ" dirty="0" smtClean="0"/>
              <a:t>investic, nemovitostí atd. Dále má ústav znalecké oprávnění pro obor strojírenství. </a:t>
            </a:r>
          </a:p>
          <a:p>
            <a:pPr algn="just"/>
            <a:r>
              <a:rPr lang="cs-CZ" dirty="0"/>
              <a:t>Na ústavu znalectví a oceňování působí </a:t>
            </a:r>
            <a:r>
              <a:rPr lang="cs-CZ" dirty="0" smtClean="0"/>
              <a:t>jak soudní </a:t>
            </a:r>
            <a:r>
              <a:rPr lang="cs-CZ" dirty="0"/>
              <a:t>znalci, akademičtí </a:t>
            </a:r>
            <a:r>
              <a:rPr lang="cs-CZ" dirty="0" smtClean="0"/>
              <a:t>pracovníci, tak i odborníci </a:t>
            </a:r>
            <a:r>
              <a:rPr lang="cs-CZ" dirty="0"/>
              <a:t>z praxe.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/>
              <a:t>Ústavem je zajišťována výuka předmětů </a:t>
            </a:r>
            <a:r>
              <a:rPr lang="cs-CZ" dirty="0" smtClean="0"/>
              <a:t>zaměřených na </a:t>
            </a:r>
            <a:r>
              <a:rPr lang="cs-CZ" b="1" dirty="0"/>
              <a:t>Finance </a:t>
            </a:r>
            <a:r>
              <a:rPr lang="cs-CZ" b="1" dirty="0" smtClean="0"/>
              <a:t>podniku. </a:t>
            </a:r>
          </a:p>
          <a:p>
            <a:pPr marL="0" indent="0" algn="just">
              <a:buNone/>
            </a:pPr>
            <a:r>
              <a:rPr lang="cs-CZ" dirty="0"/>
              <a:t> </a:t>
            </a:r>
            <a:endParaRPr lang="cs-CZ" dirty="0" smtClean="0"/>
          </a:p>
          <a:p>
            <a:pPr algn="just"/>
            <a:r>
              <a:rPr lang="cs-CZ" dirty="0" smtClean="0"/>
              <a:t>Ústav je garančním </a:t>
            </a:r>
            <a:r>
              <a:rPr lang="cs-CZ" dirty="0"/>
              <a:t>pracovištěm </a:t>
            </a:r>
            <a:r>
              <a:rPr lang="cs-CZ" dirty="0" smtClean="0"/>
              <a:t>akreditovaných oborů </a:t>
            </a:r>
            <a:r>
              <a:rPr lang="cs-CZ" b="1" dirty="0" smtClean="0"/>
              <a:t>BBA</a:t>
            </a:r>
            <a:r>
              <a:rPr lang="cs-CZ" dirty="0" smtClean="0"/>
              <a:t> (</a:t>
            </a:r>
            <a:r>
              <a:rPr lang="cs-CZ" dirty="0" err="1" smtClean="0"/>
              <a:t>Bachelor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Business </a:t>
            </a:r>
            <a:r>
              <a:rPr lang="cs-CZ" dirty="0" err="1" smtClean="0"/>
              <a:t>Administration</a:t>
            </a:r>
            <a:r>
              <a:rPr lang="cs-CZ" dirty="0" smtClean="0"/>
              <a:t>) </a:t>
            </a:r>
            <a:r>
              <a:rPr lang="cs-CZ" dirty="0"/>
              <a:t>ve </a:t>
            </a:r>
            <a:r>
              <a:rPr lang="cs-CZ" dirty="0" smtClean="0"/>
              <a:t>specializaci Oceňování a </a:t>
            </a:r>
            <a:r>
              <a:rPr lang="cs-CZ" b="1" dirty="0" smtClean="0"/>
              <a:t>MBA</a:t>
            </a:r>
            <a:r>
              <a:rPr lang="cs-CZ" dirty="0" smtClean="0"/>
              <a:t> (Master </a:t>
            </a:r>
            <a:r>
              <a:rPr lang="cs-CZ" dirty="0" err="1"/>
              <a:t>of</a:t>
            </a:r>
            <a:r>
              <a:rPr lang="cs-CZ" dirty="0"/>
              <a:t> Business </a:t>
            </a:r>
            <a:r>
              <a:rPr lang="cs-CZ" dirty="0" err="1" smtClean="0"/>
              <a:t>Administration</a:t>
            </a:r>
            <a:r>
              <a:rPr lang="cs-CZ" dirty="0" smtClean="0"/>
              <a:t>) ve specializaci  Finanční management.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45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73686"/>
            <a:ext cx="10515600" cy="915033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algn="ctr"/>
            <a:r>
              <a:rPr lang="cs-CZ" b="1" dirty="0"/>
              <a:t>Specializace Finance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46662"/>
            <a:ext cx="10515600" cy="4314305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Obor Ekonomika podniku si klade za cíl vysvětlit systém podniku, </a:t>
            </a:r>
            <a:r>
              <a:rPr lang="cs-CZ" dirty="0" smtClean="0"/>
              <a:t>především primární </a:t>
            </a:r>
            <a:r>
              <a:rPr lang="cs-CZ" dirty="0"/>
              <a:t>a vybrané sekundární funkce (činnosti) </a:t>
            </a:r>
            <a:r>
              <a:rPr lang="cs-CZ" dirty="0" smtClean="0"/>
              <a:t>podniku, kam patří </a:t>
            </a:r>
            <a:r>
              <a:rPr lang="cs-CZ" dirty="0"/>
              <a:t>finance podniku. </a:t>
            </a:r>
            <a:endParaRPr lang="cs-CZ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/>
              <a:t>Předměty zaměřené na finance podniku, specializace Finance </a:t>
            </a:r>
            <a:r>
              <a:rPr lang="cs-CZ" dirty="0" smtClean="0"/>
              <a:t>podniku: </a:t>
            </a:r>
            <a:endParaRPr lang="cs-CZ" dirty="0" smtClean="0"/>
          </a:p>
          <a:p>
            <a:pPr lvl="1" algn="just"/>
            <a:r>
              <a:rPr lang="cs-CZ" b="1" dirty="0" smtClean="0"/>
              <a:t>Finance podniku I</a:t>
            </a:r>
            <a:r>
              <a:rPr lang="cs-CZ" dirty="0" smtClean="0"/>
              <a:t>.  </a:t>
            </a:r>
          </a:p>
          <a:p>
            <a:pPr lvl="1" algn="just"/>
            <a:r>
              <a:rPr lang="cs-CZ" b="1" dirty="0" smtClean="0"/>
              <a:t>Controlling</a:t>
            </a:r>
          </a:p>
          <a:p>
            <a:pPr lvl="1" algn="just"/>
            <a:r>
              <a:rPr lang="cs-CZ" b="1" dirty="0" smtClean="0"/>
              <a:t>Finance podniku II.</a:t>
            </a:r>
          </a:p>
          <a:p>
            <a:pPr lvl="1" algn="just"/>
            <a:r>
              <a:rPr lang="cs-CZ" b="1" dirty="0" smtClean="0"/>
              <a:t>Finanční a kapitálové trhy </a:t>
            </a:r>
          </a:p>
          <a:p>
            <a:pPr marL="0" indent="0" algn="just">
              <a:buNone/>
            </a:pPr>
            <a:endParaRPr lang="cs-CZ" b="1" dirty="0" smtClean="0"/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5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73686"/>
            <a:ext cx="10515600" cy="915033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Předměty specializace </a:t>
            </a:r>
            <a:r>
              <a:rPr lang="cs-CZ" b="1" dirty="0"/>
              <a:t>Finance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46662"/>
            <a:ext cx="10515600" cy="431430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Finance </a:t>
            </a:r>
            <a:r>
              <a:rPr lang="cs-CZ" b="1" dirty="0"/>
              <a:t>podniku </a:t>
            </a:r>
            <a:r>
              <a:rPr lang="cs-CZ" dirty="0"/>
              <a:t>naučí chápat informace získané v rámci Controllingu v souvislostech. Absolvent umí rozhodovat o majetkové a kapitálové struktuře podniku a optimalizovat strukturu výrobních faktorů podniku k maximální shodě s potřebami vlastníka a akcionáře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b="1" dirty="0" smtClean="0"/>
              <a:t>Controlling</a:t>
            </a:r>
            <a:r>
              <a:rPr lang="cs-CZ" dirty="0" smtClean="0"/>
              <a:t> </a:t>
            </a:r>
            <a:r>
              <a:rPr lang="cs-CZ" dirty="0"/>
              <a:t>je informační systém, který připravuje data pro manažerská rozhodnutí ve všech primárních i sekundárních činnostech podniku. Controllingový systém pomáhá získávat data o fungování podniku, především plánovat, rozhodovat a kontrolovat. Student po dokončení předmětu </a:t>
            </a:r>
            <a:r>
              <a:rPr lang="cs-CZ" dirty="0" smtClean="0"/>
              <a:t>bude </a:t>
            </a:r>
            <a:r>
              <a:rPr lang="cs-CZ" dirty="0"/>
              <a:t>schopen připravit data pro </a:t>
            </a:r>
            <a:r>
              <a:rPr lang="cs-CZ" dirty="0" err="1"/>
              <a:t>managerské</a:t>
            </a:r>
            <a:r>
              <a:rPr lang="cs-CZ" dirty="0"/>
              <a:t> rozhodování ve všech základních procesech, jež se v podniku vyskytují. Především se jedná o marketingové a obchodní, výrobní, finanční, personální a inovačně výzkumné procesy. </a:t>
            </a:r>
            <a:endParaRPr lang="cs-CZ" dirty="0" smtClean="0"/>
          </a:p>
          <a:p>
            <a:pPr marL="0" indent="0" algn="just">
              <a:buNone/>
            </a:pPr>
            <a:r>
              <a:rPr lang="cs-CZ" b="1" dirty="0" smtClean="0"/>
              <a:t>Finance </a:t>
            </a:r>
            <a:r>
              <a:rPr lang="cs-CZ" b="1" dirty="0" smtClean="0"/>
              <a:t>podniku II </a:t>
            </a:r>
            <a:r>
              <a:rPr lang="cs-CZ" dirty="0" smtClean="0"/>
              <a:t>rozšiřují znalosti </a:t>
            </a:r>
            <a:r>
              <a:rPr lang="cs-CZ" dirty="0"/>
              <a:t>procesů podnikových </a:t>
            </a:r>
            <a:r>
              <a:rPr lang="cs-CZ" dirty="0" smtClean="0"/>
              <a:t>financí. </a:t>
            </a:r>
            <a:r>
              <a:rPr lang="cs-CZ" dirty="0"/>
              <a:t>Absolvent </a:t>
            </a:r>
            <a:r>
              <a:rPr lang="cs-CZ" dirty="0" smtClean="0"/>
              <a:t>dokáže </a:t>
            </a:r>
            <a:r>
              <a:rPr lang="cs-CZ" dirty="0"/>
              <a:t>plánovat aktivity tak, aby optimalizoval podnikové procesy. Východiskem pro plánování je znalost finančních a kapitálových zdrojů podniku a metod hodnocení </a:t>
            </a:r>
            <a:r>
              <a:rPr lang="cs-CZ" dirty="0" smtClean="0"/>
              <a:t>podniku.</a:t>
            </a:r>
          </a:p>
          <a:p>
            <a:pPr marL="0" indent="0">
              <a:buNone/>
            </a:pPr>
            <a:r>
              <a:rPr lang="cs-CZ" b="1" dirty="0" smtClean="0"/>
              <a:t>Finanční </a:t>
            </a:r>
            <a:r>
              <a:rPr lang="cs-CZ" b="1" dirty="0"/>
              <a:t>a kapitálové </a:t>
            </a:r>
            <a:r>
              <a:rPr lang="cs-CZ" b="1" dirty="0" smtClean="0"/>
              <a:t>trhy </a:t>
            </a:r>
            <a:r>
              <a:rPr lang="cs-CZ" dirty="0" smtClean="0"/>
              <a:t>se zaměřují </a:t>
            </a:r>
            <a:r>
              <a:rPr lang="cs-CZ" dirty="0"/>
              <a:t>jednotlivé instrumenty finančních a kapitálových trhů. Student </a:t>
            </a:r>
            <a:r>
              <a:rPr lang="cs-CZ" dirty="0" smtClean="0"/>
              <a:t>získá </a:t>
            </a:r>
            <a:r>
              <a:rPr lang="cs-CZ" dirty="0"/>
              <a:t>přehled o organizaci finančních a kapitálových </a:t>
            </a:r>
            <a:r>
              <a:rPr lang="cs-CZ" dirty="0" smtClean="0"/>
              <a:t>trhů,</a:t>
            </a:r>
            <a:r>
              <a:rPr lang="cs-CZ" dirty="0"/>
              <a:t> měnové </a:t>
            </a:r>
            <a:r>
              <a:rPr lang="cs-CZ" dirty="0" smtClean="0"/>
              <a:t>politice na </a:t>
            </a:r>
            <a:r>
              <a:rPr lang="cs-CZ" dirty="0"/>
              <a:t>makroekonomické </a:t>
            </a:r>
            <a:r>
              <a:rPr lang="cs-CZ" dirty="0" smtClean="0"/>
              <a:t>a</a:t>
            </a:r>
            <a:r>
              <a:rPr lang="cs-CZ" dirty="0"/>
              <a:t> mikroekonomické </a:t>
            </a:r>
            <a:r>
              <a:rPr lang="cs-CZ" dirty="0" smtClean="0"/>
              <a:t>úrovni a finančních instrumentech </a:t>
            </a:r>
            <a:r>
              <a:rPr lang="cs-CZ" dirty="0"/>
              <a:t>a </a:t>
            </a:r>
            <a:r>
              <a:rPr lang="cs-CZ" dirty="0" smtClean="0"/>
              <a:t>derivátech. Bude schopen vypočítat </a:t>
            </a:r>
            <a:r>
              <a:rPr lang="cs-CZ" dirty="0"/>
              <a:t>výnos, riziko a likviditu různých investičních </a:t>
            </a:r>
            <a:r>
              <a:rPr lang="cs-CZ" dirty="0" smtClean="0"/>
              <a:t>instrumentů nebo</a:t>
            </a:r>
            <a:r>
              <a:rPr lang="cs-CZ" dirty="0"/>
              <a:t>  </a:t>
            </a:r>
            <a:r>
              <a:rPr lang="cs-CZ" dirty="0" smtClean="0"/>
              <a:t>aplikovat </a:t>
            </a:r>
            <a:r>
              <a:rPr lang="cs-CZ" dirty="0"/>
              <a:t>základní metody, nástroje a principy technické a psychologické </a:t>
            </a:r>
            <a:r>
              <a:rPr lang="cs-CZ" dirty="0" smtClean="0"/>
              <a:t>analýzy </a:t>
            </a:r>
            <a:r>
              <a:rPr lang="cs-CZ" dirty="0"/>
              <a:t>na kapitálových </a:t>
            </a:r>
            <a:r>
              <a:rPr lang="cs-CZ" dirty="0" smtClean="0"/>
              <a:t>trzích</a:t>
            </a:r>
            <a:r>
              <a:rPr lang="cs-CZ" dirty="0" smtClean="0"/>
              <a:t>.</a:t>
            </a:r>
            <a:endParaRPr lang="cs-CZ" b="1" dirty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4504" y="257893"/>
            <a:ext cx="10515600" cy="915033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algn="ctr"/>
            <a:r>
              <a:rPr lang="cs-CZ" b="1" dirty="0"/>
              <a:t>Specializace Finance podniku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46662"/>
            <a:ext cx="10515600" cy="431430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cs-CZ" b="1" dirty="0"/>
          </a:p>
          <a:p>
            <a:pPr algn="just"/>
            <a:r>
              <a:rPr lang="cs-CZ" dirty="0"/>
              <a:t>Při výuce získáte nejen teoretické znalosti z oblasti financí podniků, ale zároveň i schopnosti finance podniku řídit. </a:t>
            </a:r>
            <a:endParaRPr lang="cs-CZ" dirty="0" smtClean="0"/>
          </a:p>
          <a:p>
            <a:pPr algn="just"/>
            <a:r>
              <a:rPr lang="cs-CZ" dirty="0" smtClean="0"/>
              <a:t>Po </a:t>
            </a:r>
            <a:r>
              <a:rPr lang="cs-CZ" dirty="0"/>
              <a:t>absolvování specializace budete znát majetkovou a kapitálovou strukturu podniku a budete ji umět optimalizovat v souladu s hlavními cíli podniku, a to především v souladu s cílem růstu hodnoty pro </a:t>
            </a:r>
            <a:r>
              <a:rPr lang="cs-CZ" dirty="0" smtClean="0"/>
              <a:t>akcionáře.</a:t>
            </a:r>
          </a:p>
          <a:p>
            <a:pPr algn="just"/>
            <a:r>
              <a:rPr lang="cs-CZ" dirty="0" smtClean="0"/>
              <a:t>Budete </a:t>
            </a:r>
            <a:r>
              <a:rPr lang="cs-CZ" dirty="0"/>
              <a:t>schopni učinit rozhodnutí o majetkové a kapitálové struktuře podniku nebo optimalizovat strukturu výrobních faktorů podniku. Získáte přehled o organizaci finančních a kapitálových trhů</a:t>
            </a:r>
            <a:r>
              <a:rPr lang="cs-CZ" dirty="0" smtClean="0"/>
              <a:t>.</a:t>
            </a:r>
          </a:p>
          <a:p>
            <a:pPr algn="just"/>
            <a:r>
              <a:rPr lang="cs-CZ" dirty="0"/>
              <a:t>Jako studenti budete moci již ve své bakalářské práci řešit konkrétní úkoly a problémy zadané podnikem, ve kterém budete absolvovat praxi (potenciálním zaměstnavatelem).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46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92024"/>
            <a:ext cx="10515600" cy="1237765"/>
          </a:xfrm>
          <a:solidFill>
            <a:schemeClr val="accent4"/>
          </a:solidFill>
        </p:spPr>
        <p:txBody>
          <a:bodyPr>
            <a:noAutofit/>
          </a:bodyPr>
          <a:lstStyle/>
          <a:p>
            <a:pPr algn="ctr"/>
            <a:r>
              <a:rPr lang="cs-CZ" sz="4000" b="1" dirty="0" smtClean="0"/>
              <a:t>Uplatnění absolventů specializace Finance podniku</a:t>
            </a:r>
            <a:br>
              <a:rPr lang="cs-CZ" sz="4000" b="1" dirty="0" smtClean="0"/>
            </a:br>
            <a:r>
              <a:rPr lang="cs-CZ" sz="4000" b="1" dirty="0" smtClean="0"/>
              <a:t>v praxi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7088"/>
            <a:ext cx="10515600" cy="39959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/>
              <a:t>Absolvent: </a:t>
            </a:r>
          </a:p>
          <a:p>
            <a:pPr algn="just"/>
            <a:r>
              <a:rPr lang="cs-CZ" sz="2400" dirty="0" smtClean="0"/>
              <a:t>Bude umět </a:t>
            </a:r>
            <a:r>
              <a:rPr lang="cs-CZ" sz="2400" b="1" dirty="0"/>
              <a:t>optimalizovat</a:t>
            </a:r>
            <a:r>
              <a:rPr lang="cs-CZ" sz="2400" dirty="0"/>
              <a:t> majetkovou a kapitálovou strukturu podniku </a:t>
            </a:r>
            <a:r>
              <a:rPr lang="cs-CZ" sz="2400" dirty="0" smtClean="0"/>
              <a:t>v </a:t>
            </a:r>
            <a:r>
              <a:rPr lang="cs-CZ" sz="2400" dirty="0"/>
              <a:t>souladu s cílem růstu hodnoty pro akcionáře</a:t>
            </a:r>
            <a:r>
              <a:rPr lang="cs-CZ" sz="2400" dirty="0" smtClean="0"/>
              <a:t>.</a:t>
            </a:r>
            <a:endParaRPr lang="cs-CZ" sz="2400" dirty="0"/>
          </a:p>
          <a:p>
            <a:pPr algn="just"/>
            <a:r>
              <a:rPr lang="cs-CZ" sz="2400" dirty="0" smtClean="0"/>
              <a:t>bude schopný finance </a:t>
            </a:r>
            <a:r>
              <a:rPr lang="cs-CZ" sz="2400" dirty="0"/>
              <a:t>podniku </a:t>
            </a:r>
            <a:r>
              <a:rPr lang="cs-CZ" sz="2400" b="1" dirty="0"/>
              <a:t>řídit</a:t>
            </a:r>
            <a:r>
              <a:rPr lang="cs-CZ" sz="2400" dirty="0"/>
              <a:t>. </a:t>
            </a:r>
            <a:r>
              <a:rPr lang="cs-CZ" sz="2400" dirty="0" smtClean="0"/>
              <a:t>(během praxe v podnicích může student poznat </a:t>
            </a:r>
            <a:r>
              <a:rPr lang="cs-CZ" sz="2400" dirty="0"/>
              <a:t>práci finančního </a:t>
            </a:r>
            <a:r>
              <a:rPr lang="cs-CZ" sz="2400" dirty="0" err="1"/>
              <a:t>managera</a:t>
            </a:r>
            <a:r>
              <a:rPr lang="cs-CZ" sz="2400" dirty="0"/>
              <a:t>, analytika či </a:t>
            </a:r>
            <a:r>
              <a:rPr lang="cs-CZ" sz="2400" dirty="0" smtClean="0"/>
              <a:t>referenta.</a:t>
            </a:r>
          </a:p>
          <a:p>
            <a:pPr algn="just"/>
            <a:r>
              <a:rPr lang="cs-CZ" sz="2400" dirty="0"/>
              <a:t>s</a:t>
            </a:r>
            <a:r>
              <a:rPr lang="cs-CZ" sz="2400" dirty="0" smtClean="0"/>
              <a:t>e uplatní jako </a:t>
            </a:r>
            <a:r>
              <a:rPr lang="cs-CZ" sz="2400" b="1" dirty="0" smtClean="0"/>
              <a:t>odborný pracovník </a:t>
            </a:r>
            <a:r>
              <a:rPr lang="cs-CZ" sz="2400" b="1" dirty="0"/>
              <a:t>finančního úseku </a:t>
            </a:r>
            <a:r>
              <a:rPr lang="cs-CZ" sz="2400" dirty="0"/>
              <a:t>ziskových i neziskových </a:t>
            </a:r>
            <a:r>
              <a:rPr lang="cs-CZ" sz="2400" dirty="0" smtClean="0"/>
              <a:t>organizací, </a:t>
            </a:r>
            <a:r>
              <a:rPr lang="cs-CZ" sz="2400" b="1" dirty="0" smtClean="0"/>
              <a:t>finanční analytik</a:t>
            </a:r>
            <a:r>
              <a:rPr lang="cs-CZ" sz="2400" dirty="0" smtClean="0"/>
              <a:t>, či </a:t>
            </a:r>
            <a:r>
              <a:rPr lang="cs-CZ" sz="2400" b="1" dirty="0" smtClean="0"/>
              <a:t>finanční manažer </a:t>
            </a:r>
            <a:r>
              <a:rPr lang="cs-CZ" sz="2400" dirty="0" smtClean="0"/>
              <a:t>nebo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controller</a:t>
            </a:r>
            <a:r>
              <a:rPr lang="cs-CZ" sz="2400" b="1" dirty="0" smtClean="0"/>
              <a:t> podniku</a:t>
            </a:r>
            <a:r>
              <a:rPr lang="cs-CZ" sz="2400" dirty="0" smtClean="0"/>
              <a:t>. </a:t>
            </a:r>
          </a:p>
          <a:p>
            <a:pPr algn="just"/>
            <a:r>
              <a:rPr lang="cs-CZ" sz="2400" dirty="0"/>
              <a:t>uplatní </a:t>
            </a:r>
            <a:r>
              <a:rPr lang="cs-CZ" sz="2400" dirty="0" smtClean="0"/>
              <a:t>své </a:t>
            </a:r>
            <a:r>
              <a:rPr lang="cs-CZ" sz="2400" dirty="0"/>
              <a:t>znalosti na </a:t>
            </a:r>
            <a:r>
              <a:rPr lang="cs-CZ" sz="2400" b="1" dirty="0"/>
              <a:t>finančních a kapitálových trzích</a:t>
            </a:r>
            <a:r>
              <a:rPr lang="cs-CZ" sz="2400" dirty="0"/>
              <a:t>. </a:t>
            </a:r>
            <a:endParaRPr lang="cs-CZ" sz="2400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88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92024"/>
            <a:ext cx="10515600" cy="1071511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Spolupráce s Ústavem znalectví a oceňování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29789"/>
            <a:ext cx="10515600" cy="4747174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2400" b="1" dirty="0"/>
              <a:t>Jsi student ekonomiky podniku a rád by ses zapojil/a do děje na Ústavu znalectví a oceňování</a:t>
            </a:r>
            <a:r>
              <a:rPr lang="cs-CZ" sz="2400" b="1" dirty="0" smtClean="0"/>
              <a:t>?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Ústav znalectví a oceňování hledá pomocnou vědeckou sílu. Co bude Tvou náplní práce? Pomoc při tvorbě projektových záměrů, pomoc s tvůrčí a ediční činností, realizace dotazníkových šetření, kopírování, vyhledávání relevantních údajů při tvorbě znaleckých posudků a další </a:t>
            </a:r>
            <a:r>
              <a:rPr lang="cs-CZ" sz="2400" dirty="0" smtClean="0"/>
              <a:t>činnosti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V případě zájmu </a:t>
            </a:r>
            <a:r>
              <a:rPr lang="cs-CZ" sz="2400" dirty="0" smtClean="0"/>
              <a:t>pište </a:t>
            </a:r>
            <a:r>
              <a:rPr lang="cs-CZ" sz="2400" dirty="0"/>
              <a:t>na </a:t>
            </a:r>
            <a:r>
              <a:rPr lang="cs-CZ" sz="2400" dirty="0" smtClean="0"/>
              <a:t>e-mail: machova@mail.vstecb.cz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449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/>
          </a:solidFill>
        </p:spPr>
        <p:txBody>
          <a:bodyPr/>
          <a:lstStyle/>
          <a:p>
            <a:pPr algn="ctr"/>
            <a:r>
              <a:rPr lang="cs-CZ" b="1" dirty="0" smtClean="0"/>
              <a:t>Kontakty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cs-CZ" dirty="0" smtClean="0"/>
          </a:p>
          <a:p>
            <a:pPr marL="0" indent="0" algn="just">
              <a:buNone/>
            </a:pPr>
            <a:r>
              <a:rPr lang="cs-CZ" dirty="0"/>
              <a:t>Ředitelka ústavu:</a:t>
            </a:r>
          </a:p>
          <a:p>
            <a:pPr marL="0" indent="0" algn="just">
              <a:buNone/>
            </a:pPr>
            <a:r>
              <a:rPr lang="cs-CZ" dirty="0"/>
              <a:t>Ing. Veronika Machová</a:t>
            </a:r>
          </a:p>
          <a:p>
            <a:pPr marL="0" indent="0" algn="just">
              <a:buNone/>
            </a:pPr>
            <a:r>
              <a:rPr lang="cs-CZ" dirty="0">
                <a:hlinkClick r:id="rId2"/>
              </a:rPr>
              <a:t>machova@mail.vstecb.cz</a:t>
            </a:r>
            <a:endParaRPr lang="cs-CZ" dirty="0"/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Referent pro pedagogickou činnost:</a:t>
            </a:r>
          </a:p>
          <a:p>
            <a:pPr marL="0" indent="0" algn="just">
              <a:buNone/>
            </a:pPr>
            <a:r>
              <a:rPr lang="cs-CZ" dirty="0" smtClean="0"/>
              <a:t>Mgr. </a:t>
            </a:r>
            <a:r>
              <a:rPr lang="cs-CZ" dirty="0"/>
              <a:t>Gabriela </a:t>
            </a:r>
            <a:r>
              <a:rPr lang="cs-CZ" dirty="0" smtClean="0"/>
              <a:t>Marková </a:t>
            </a:r>
          </a:p>
          <a:p>
            <a:pPr marL="0" indent="0" algn="just">
              <a:buNone/>
            </a:pPr>
            <a:r>
              <a:rPr lang="cs-CZ" dirty="0" smtClean="0">
                <a:hlinkClick r:id="rId3"/>
              </a:rPr>
              <a:t>markova@mail.vstecb.cz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telefon</a:t>
            </a:r>
            <a:r>
              <a:rPr lang="cs-CZ" dirty="0"/>
              <a:t>: 380 070 </a:t>
            </a:r>
            <a:r>
              <a:rPr lang="cs-CZ" dirty="0" smtClean="0"/>
              <a:t>218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997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448</Words>
  <Application>Microsoft Office PowerPoint</Application>
  <PresentationFormat>Vlastní</PresentationFormat>
  <Paragraphs>76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Prezentace aplikace PowerPoint</vt:lpstr>
      <vt:lpstr>Stručné informace o Ústavu</vt:lpstr>
      <vt:lpstr>Specializace Finance podniku</vt:lpstr>
      <vt:lpstr>Předměty specializace Finance podniku</vt:lpstr>
      <vt:lpstr>Specializace Finance podniku</vt:lpstr>
      <vt:lpstr>Uplatnění absolventů specializace Finance podniku v praxi</vt:lpstr>
      <vt:lpstr>Spolupráce s Ústavem znalectví a oceňování  </vt:lpstr>
      <vt:lpstr>Kontakty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Ústav podnikové strategie</dc:title>
  <dc:creator>Kubová Markéta</dc:creator>
  <cp:lastModifiedBy>Marková Gabriela</cp:lastModifiedBy>
  <cp:revision>25</cp:revision>
  <dcterms:created xsi:type="dcterms:W3CDTF">2017-06-26T08:03:50Z</dcterms:created>
  <dcterms:modified xsi:type="dcterms:W3CDTF">2018-04-19T08:32:11Z</dcterms:modified>
</cp:coreProperties>
</file>