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Eliáš" initials="DE" lastIdx="1" clrIdx="0">
    <p:extLst>
      <p:ext uri="{19B8F6BF-5375-455C-9EA6-DF929625EA0E}">
        <p15:presenceInfo xmlns:p15="http://schemas.microsoft.com/office/powerpoint/2012/main" userId="56c4d2d44a904d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6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List1!$D$16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List1!$C$17:$C$18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List1!$D$17:$D$18</c:f>
              <c:numCache>
                <c:formatCode>General</c:formatCode>
                <c:ptCount val="2"/>
                <c:pt idx="0">
                  <c:v>136.30000000000001</c:v>
                </c:pt>
                <c:pt idx="1">
                  <c:v>340.5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A5-44AB-9F1B-73AB715D461E}"/>
            </c:ext>
          </c:extLst>
        </c:ser>
        <c:ser>
          <c:idx val="1"/>
          <c:order val="1"/>
          <c:tx>
            <c:strRef>
              <c:f>List1!$E$16</c:f>
              <c:strCache>
                <c:ptCount val="1"/>
                <c:pt idx="0">
                  <c:v>MVAM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List1!$C$17:$C$18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List1!$E$17:$E$18</c:f>
              <c:numCache>
                <c:formatCode>General</c:formatCode>
                <c:ptCount val="2"/>
                <c:pt idx="0">
                  <c:v>105</c:v>
                </c:pt>
                <c:pt idx="1">
                  <c:v>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A5-44AB-9F1B-73AB715D46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52197560"/>
        <c:axId val="552193624"/>
      </c:barChart>
      <c:catAx>
        <c:axId val="552197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52193624"/>
        <c:crosses val="autoZero"/>
        <c:auto val="1"/>
        <c:lblAlgn val="ctr"/>
        <c:lblOffset val="100"/>
        <c:noMultiLvlLbl val="0"/>
      </c:catAx>
      <c:valAx>
        <c:axId val="552193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52197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List1!$D$21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List1!$C$22:$C$23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List1!$D$22:$D$23</c:f>
              <c:numCache>
                <c:formatCode>General</c:formatCode>
                <c:ptCount val="2"/>
                <c:pt idx="0">
                  <c:v>136.30000000000001</c:v>
                </c:pt>
                <c:pt idx="1">
                  <c:v>340.5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C6-4F91-8FC0-E943C772475A}"/>
            </c:ext>
          </c:extLst>
        </c:ser>
        <c:ser>
          <c:idx val="1"/>
          <c:order val="1"/>
          <c:tx>
            <c:strRef>
              <c:f>List1!$E$21</c:f>
              <c:strCache>
                <c:ptCount val="1"/>
                <c:pt idx="0">
                  <c:v>CWM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List1!$C$22:$C$23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List1!$E$22:$E$23</c:f>
              <c:numCache>
                <c:formatCode>General</c:formatCode>
                <c:ptCount val="2"/>
                <c:pt idx="0">
                  <c:v>124.3</c:v>
                </c:pt>
                <c:pt idx="1">
                  <c:v>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C6-4F91-8FC0-E943C77247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81805336"/>
        <c:axId val="581814520"/>
      </c:barChart>
      <c:catAx>
        <c:axId val="581805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81814520"/>
        <c:crosses val="autoZero"/>
        <c:auto val="1"/>
        <c:lblAlgn val="ctr"/>
        <c:lblOffset val="100"/>
        <c:noMultiLvlLbl val="0"/>
      </c:catAx>
      <c:valAx>
        <c:axId val="58181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81805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List1!$J$21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List1!$I$22:$I$23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List1!$J$22:$J$23</c:f>
              <c:numCache>
                <c:formatCode>General</c:formatCode>
                <c:ptCount val="2"/>
                <c:pt idx="0">
                  <c:v>136.30000000000001</c:v>
                </c:pt>
                <c:pt idx="1">
                  <c:v>340.5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1-4F38-B317-79F065B8F9A7}"/>
            </c:ext>
          </c:extLst>
        </c:ser>
        <c:ser>
          <c:idx val="1"/>
          <c:order val="1"/>
          <c:tx>
            <c:strRef>
              <c:f>List1!$K$21</c:f>
              <c:strCache>
                <c:ptCount val="1"/>
                <c:pt idx="0">
                  <c:v>MVAM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List1!$I$22:$I$23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List1!$K$22:$K$23</c:f>
              <c:numCache>
                <c:formatCode>General</c:formatCode>
                <c:ptCount val="2"/>
                <c:pt idx="0">
                  <c:v>105</c:v>
                </c:pt>
                <c:pt idx="1">
                  <c:v>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1-4F38-B317-79F065B8F9A7}"/>
            </c:ext>
          </c:extLst>
        </c:ser>
        <c:ser>
          <c:idx val="2"/>
          <c:order val="2"/>
          <c:tx>
            <c:strRef>
              <c:f>List1!$L$21</c:f>
              <c:strCache>
                <c:ptCount val="1"/>
                <c:pt idx="0">
                  <c:v>CWM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List1!$I$22:$I$23</c:f>
              <c:strCache>
                <c:ptCount val="2"/>
                <c:pt idx="0">
                  <c:v>Počet ujetých kilometrů (km)</c:v>
                </c:pt>
                <c:pt idx="1">
                  <c:v>Celkový jízdní čas (min)</c:v>
                </c:pt>
              </c:strCache>
            </c:strRef>
          </c:cat>
          <c:val>
            <c:numRef>
              <c:f>List1!$L$22:$L$23</c:f>
              <c:numCache>
                <c:formatCode>General</c:formatCode>
                <c:ptCount val="2"/>
                <c:pt idx="0">
                  <c:v>124.3</c:v>
                </c:pt>
                <c:pt idx="1">
                  <c:v>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51-4F38-B317-79F065B8F9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61144"/>
        <c:axId val="466963440"/>
      </c:barChart>
      <c:catAx>
        <c:axId val="46696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66963440"/>
        <c:crosses val="autoZero"/>
        <c:auto val="1"/>
        <c:lblAlgn val="ctr"/>
        <c:lblOffset val="100"/>
        <c:noMultiLvlLbl val="0"/>
      </c:catAx>
      <c:valAx>
        <c:axId val="46696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66961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94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9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3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92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5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94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67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0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09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9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7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AF751A-B127-4964-A632-C52BD6CAE1B5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483EE6-F0E3-4A55-902B-ACE27002D24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07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41D50-A611-5705-7BAA-23C38D43D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258291"/>
            <a:ext cx="10058400" cy="1374094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Optimalizace rozvozu zboží zákazníkům ve vybrané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A5C6B2-16B9-6131-B7EB-021D3586B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Daniel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eliáš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ing. Martin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telecký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ing. Jaroslav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mašek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4E0738-7DCD-C4F8-5C08-F3FAB8BE20C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13614" y="401753"/>
            <a:ext cx="1162212" cy="1162212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AEFEE5D-E294-9206-9A51-AF187088F394}"/>
              </a:ext>
            </a:extLst>
          </p:cNvPr>
          <p:cNvSpPr/>
          <p:nvPr/>
        </p:nvSpPr>
        <p:spPr>
          <a:xfrm>
            <a:off x="1848767" y="671704"/>
            <a:ext cx="78261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 Ústav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1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61074-CF9A-268B-E300-6ACEB96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1045"/>
            <a:ext cx="10058400" cy="127572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Odpovědi na otázky vedoucího a oponenta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F5772E-84E4-51AB-044C-6C4C16081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Jakými metodami lze dokázat fyzické opotřebení nákladních vozidel z pohledu účetnictví a jak s tím souvisí celková optimalizace distribučních cest? Jaký tedy existuje vztah mezi optimalizací rozvozu zboží a opotřebením nákladních vozidel z pohledu účetnictví a jak působí výsledná optimalizace na daňovou povinnost zvolené účetní jednotky?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Jaké jiné optimalizační metody by se daly použít na dosáhnutí cíle práce?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Jako kritérium optimalizace při MVAM a CWM byla zvolena vzájemná vzdálenost vrcholů. Jaká jiná kritéria by se dala zvolit? Které by bylo vhodnější?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Jaké náklady by si vyžádalo zavedení vašeho návrhu do praxe a jaké ekonomické přínosy by přineslo?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Konzultovali jste možnosti aplikace vašeho návrhu se společností? Pokud ano, jaké bylo její stanovisko?</a:t>
            </a:r>
          </a:p>
        </p:txBody>
      </p:sp>
    </p:spTree>
    <p:extLst>
      <p:ext uri="{BB962C8B-B14F-4D97-AF65-F5344CB8AC3E}">
        <p14:creationId xmlns:p14="http://schemas.microsoft.com/office/powerpoint/2010/main" val="4004408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1D54371-6A47-210F-5818-0D7F23ED013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8788" y="2381620"/>
            <a:ext cx="10058400" cy="1450975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54030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1964D-DD85-835A-3A06-55278E129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72862"/>
            <a:ext cx="10058400" cy="97388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řešeného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97963-58B4-33A9-4DA1-5001D1D90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Praktické využití výsledků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Využití získaných znalostí v praxi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Osobní zájem o dané téma</a:t>
            </a:r>
          </a:p>
        </p:txBody>
      </p:sp>
    </p:spTree>
    <p:extLst>
      <p:ext uri="{BB962C8B-B14F-4D97-AF65-F5344CB8AC3E}">
        <p14:creationId xmlns:p14="http://schemas.microsoft.com/office/powerpoint/2010/main" val="254903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3DDF3-10F5-F26B-464F-C6EB287D3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EC8A6-7D2E-339C-211B-7806453F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práce je optimalizace distribučních cest pomocí aplikace metod operační analýzy.</a:t>
            </a:r>
          </a:p>
        </p:txBody>
      </p:sp>
    </p:spTree>
    <p:extLst>
      <p:ext uri="{BB962C8B-B14F-4D97-AF65-F5344CB8AC3E}">
        <p14:creationId xmlns:p14="http://schemas.microsoft.com/office/powerpoint/2010/main" val="326237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AF542-BA6C-6A27-6ABA-158FAE32A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97150"/>
            <a:ext cx="10058400" cy="100939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97EDDF-1D46-D758-8522-B26F5EA6D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Lze na zvolených trasách snížit náklady na rozvoz stavebního materiálu pomocí optimalizace distribučních cest?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Lze snížit celkový čas obsloužení zákazníků na zvolených trasách pomocí optimalizace distribučních cest?</a:t>
            </a: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5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901DF-F4EA-BF4A-9DFB-8BEBFA60A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62016"/>
            <a:ext cx="10058400" cy="105377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 operační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3AA8A-F52C-E02D-5240-5F34A58D0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u="none" strike="noStrike" kern="0" spc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Modifikovaná </a:t>
            </a:r>
            <a:r>
              <a:rPr lang="cs-CZ" u="none" strike="noStrike" kern="0" spc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Vogelova</a:t>
            </a:r>
            <a:r>
              <a:rPr lang="cs-CZ" u="none" strike="noStrike" kern="0" spc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aproximační metoda</a:t>
            </a:r>
          </a:p>
          <a:p>
            <a:pPr>
              <a:buFont typeface="Arial" panose="020B0604020202020204" pitchFamily="34" charset="0"/>
              <a:buChar char="•"/>
            </a:pPr>
            <a:endParaRPr lang="cs-CZ" kern="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u="none" strike="noStrike" kern="0" spc="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u="none" strike="noStrike" kern="0" spc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Clarke-Wrightova</a:t>
            </a:r>
            <a:r>
              <a:rPr lang="cs-CZ" u="none" strike="noStrike" kern="0" spc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metoda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57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8B154-35F2-314E-1A9A-F178331A5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31953"/>
            <a:ext cx="10058400" cy="111390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MVAM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DC72C4DF-CDB7-9AA5-5290-7302EB0154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48644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157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88AD4-CEB7-181D-A977-DD0852577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5026"/>
            <a:ext cx="10058400" cy="11277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CW metody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8C7FA9F-1EB0-C381-726C-9DE35FBCB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52381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216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7E37B-0D8A-BF5F-84DD-F101CDE6D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5026"/>
            <a:ext cx="10058400" cy="11277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výsledků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33E885D-5257-9ABA-F23A-5B84EA8E38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56541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13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13B6-8E5E-0197-3881-56CE0945D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69271"/>
            <a:ext cx="10058400" cy="103927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Navržené řešení a přínos práce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533292C-0E5C-158E-AFF5-D7DD5DACE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713347"/>
              </p:ext>
            </p:extLst>
          </p:nvPr>
        </p:nvGraphicFramePr>
        <p:xfrm>
          <a:off x="1097280" y="1701120"/>
          <a:ext cx="10058400" cy="3857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82481945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4193921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40713877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6809278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57408158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07039428"/>
                    </a:ext>
                  </a:extLst>
                </a:gridCol>
              </a:tblGrid>
              <a:tr h="937073"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Současné Trasy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Optimalizace MVAM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Optimalizace CWM</a:t>
                      </a:r>
                    </a:p>
                    <a:p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Úspora MVAM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Úspora CWM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62024"/>
                  </a:ext>
                </a:extLst>
              </a:tr>
              <a:tr h="1067269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ujetých kilometrů (km)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019246"/>
                  </a:ext>
                </a:extLst>
              </a:tr>
              <a:tr h="1236571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Celkový jízdní čas (min)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207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5605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466</TotalTime>
  <Words>314</Words>
  <Application>Microsoft Office PowerPoint</Application>
  <PresentationFormat>Širokoúhlá obrazovka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Retrospektiva</vt:lpstr>
      <vt:lpstr>Optimalizace rozvozu zboží zákazníkům ve vybrané společnosti</vt:lpstr>
      <vt:lpstr>Motivace a důvody řešeného tématu</vt:lpstr>
      <vt:lpstr>Cíl práce</vt:lpstr>
      <vt:lpstr>Výzkumné otázky</vt:lpstr>
      <vt:lpstr>Použité metody operační analýzy</vt:lpstr>
      <vt:lpstr>Dosažené výsledky MVAM</vt:lpstr>
      <vt:lpstr>Dosažené výsledky CW metody</vt:lpstr>
      <vt:lpstr>Shrnutí výsledků</vt:lpstr>
      <vt:lpstr>Navržené řešení a přínos práce</vt:lpstr>
      <vt:lpstr>Odpovědi na otázky vedoucího a oponenta bakalářské práce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rozvozu zboží zákazníkům ve vybrané společnosti</dc:title>
  <dc:creator>Daniel Eliáš</dc:creator>
  <cp:lastModifiedBy>Daniel Eliáš</cp:lastModifiedBy>
  <cp:revision>6</cp:revision>
  <dcterms:created xsi:type="dcterms:W3CDTF">2022-05-22T11:11:17Z</dcterms:created>
  <dcterms:modified xsi:type="dcterms:W3CDTF">2022-05-23T14:06:30Z</dcterms:modified>
</cp:coreProperties>
</file>