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50"/>
  </p:normalViewPr>
  <p:slideViewPr>
    <p:cSldViewPr snapToGrid="0" snapToObjects="1">
      <p:cViewPr varScale="1">
        <p:scale>
          <a:sx n="80" d="100"/>
          <a:sy n="80" d="100"/>
        </p:scale>
        <p:origin x="132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Porovnání ujetých kilometrů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List1!$B$2</c:f>
              <c:numCache>
                <c:formatCode>#\ ##0.0</c:formatCode>
                <c:ptCount val="1"/>
                <c:pt idx="0">
                  <c:v>31662.799999999999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9A-4778-AF80-937A70DCC99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List1!$C$2</c:f>
              <c:numCache>
                <c:formatCode>#\ ##0.0</c:formatCode>
                <c:ptCount val="1"/>
                <c:pt idx="0">
                  <c:v>26228.799999999999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9A-4778-AF80-937A70DCC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841200"/>
        <c:axId val="1232840784"/>
      </c:barChart>
      <c:catAx>
        <c:axId val="12328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0784"/>
        <c:crosses val="autoZero"/>
        <c:auto val="1"/>
        <c:lblAlgn val="ctr"/>
        <c:lblOffset val="100"/>
        <c:noMultiLvlLbl val="0"/>
      </c:catAx>
      <c:valAx>
        <c:axId val="123284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Porovnání nákladů na přepravy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List1!$B$2</c:f>
              <c:numCache>
                <c:formatCode>#\ ##0.0</c:formatCode>
                <c:ptCount val="1"/>
                <c:pt idx="0">
                  <c:v>556400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B7-4AB8-AAEE-40465B98363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List1!$C$2</c:f>
              <c:numCache>
                <c:formatCode>#\ ##0.0</c:formatCode>
                <c:ptCount val="1"/>
                <c:pt idx="0">
                  <c:v>423488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B7-4AB8-AAEE-40465B983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841200"/>
        <c:axId val="1232840784"/>
      </c:barChart>
      <c:catAx>
        <c:axId val="12328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0784"/>
        <c:crosses val="autoZero"/>
        <c:auto val="1"/>
        <c:lblAlgn val="ctr"/>
        <c:lblOffset val="100"/>
        <c:noMultiLvlLbl val="0"/>
      </c:catAx>
      <c:valAx>
        <c:axId val="123284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Porovnání</a:t>
            </a:r>
            <a:r>
              <a:rPr lang="cs-CZ" baseline="0" dirty="0"/>
              <a:t> ujetých kilometrů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List1!$B$2</c:f>
              <c:numCache>
                <c:formatCode>#\ ##0.0</c:formatCode>
                <c:ptCount val="1"/>
                <c:pt idx="0">
                  <c:v>31662.799999999999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A6-4614-9BDE-526529105E4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Myer. a Švast. Metoda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A6-4614-9BDE-526529105E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List1!$C$2</c:f>
              <c:numCache>
                <c:formatCode>#\ ##0.0</c:formatCode>
                <c:ptCount val="1"/>
                <c:pt idx="0">
                  <c:v>29504.799999999999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A6-4614-9BDE-526529105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841200"/>
        <c:axId val="1232840784"/>
      </c:barChart>
      <c:catAx>
        <c:axId val="12328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0784"/>
        <c:crosses val="autoZero"/>
        <c:auto val="1"/>
        <c:lblAlgn val="ctr"/>
        <c:lblOffset val="100"/>
        <c:noMultiLvlLbl val="0"/>
      </c:catAx>
      <c:valAx>
        <c:axId val="123284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Porovnání nákladů na přepravy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List1!$B$2</c:f>
              <c:numCache>
                <c:formatCode>#,##0</c:formatCode>
                <c:ptCount val="1"/>
                <c:pt idx="0">
                  <c:v>556400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B-4BA4-911A-1E8CAD84B39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Myer. a Švast. Metoda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List1!$C$2</c:f>
              <c:numCache>
                <c:formatCode>#,##0</c:formatCode>
                <c:ptCount val="1"/>
                <c:pt idx="0">
                  <c:v>614172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2B-4BA4-911A-1E8CAD84B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841200"/>
        <c:axId val="1232840784"/>
      </c:barChart>
      <c:catAx>
        <c:axId val="12328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0784"/>
        <c:crosses val="autoZero"/>
        <c:auto val="1"/>
        <c:lblAlgn val="ctr"/>
        <c:lblOffset val="100"/>
        <c:noMultiLvlLbl val="0"/>
      </c:catAx>
      <c:valAx>
        <c:axId val="123284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baseline="0" dirty="0">
                <a:effectLst/>
              </a:rPr>
              <a:t>Porovnání ujetých kilometrů</a:t>
            </a:r>
            <a:endParaRPr lang="cs-CZ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List1!$B$2</c:f>
              <c:numCache>
                <c:formatCode>#\ ##0.0</c:formatCode>
                <c:ptCount val="1"/>
                <c:pt idx="0">
                  <c:v>31662.799999999999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F-4FF6-8853-BF2BD9AAEC7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List1!$C$2</c:f>
              <c:numCache>
                <c:formatCode>#\ ##0.0</c:formatCode>
                <c:ptCount val="1"/>
                <c:pt idx="0">
                  <c:v>26228.799999999999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EF-4FF6-8853-BF2BD9AAEC7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Myer. a Švast. Metoda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Km/rok</c:v>
                </c:pt>
              </c:strCache>
            </c:strRef>
          </c:cat>
          <c:val>
            <c:numRef>
              <c:f>List1!$D$2</c:f>
              <c:numCache>
                <c:formatCode>#\ ##0.0</c:formatCode>
                <c:ptCount val="1"/>
                <c:pt idx="0">
                  <c:v>29504.799999999999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EF-4FF6-8853-BF2BD9AAE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5787984"/>
        <c:axId val="1265786320"/>
      </c:barChart>
      <c:catAx>
        <c:axId val="126578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65786320"/>
        <c:crosses val="autoZero"/>
        <c:auto val="1"/>
        <c:lblAlgn val="ctr"/>
        <c:lblOffset val="100"/>
        <c:noMultiLvlLbl val="0"/>
      </c:catAx>
      <c:valAx>
        <c:axId val="126578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6578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Porovnání nákladů na přepravy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List1!$B$2</c:f>
              <c:numCache>
                <c:formatCode>#,##0</c:formatCode>
                <c:ptCount val="1"/>
                <c:pt idx="0">
                  <c:v>556400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E9-44D0-8121-8AC559D0D6B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CWM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List1!$C$2</c:f>
              <c:numCache>
                <c:formatCode>#,##0</c:formatCode>
                <c:ptCount val="1"/>
                <c:pt idx="0">
                  <c:v>423488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E9-44D0-8121-8AC559D0D6B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Myer. a Švast. Metoda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Kč/rok</c:v>
                </c:pt>
              </c:strCache>
            </c:strRef>
          </c:cat>
          <c:val>
            <c:numRef>
              <c:f>List1!$D$2</c:f>
              <c:numCache>
                <c:formatCode>#,##0</c:formatCode>
                <c:ptCount val="1"/>
                <c:pt idx="0">
                  <c:v>614172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E9-44D0-8121-8AC559D0D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2841200"/>
        <c:axId val="1232840784"/>
      </c:barChart>
      <c:catAx>
        <c:axId val="12328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0784"/>
        <c:crosses val="autoZero"/>
        <c:auto val="1"/>
        <c:lblAlgn val="ctr"/>
        <c:lblOffset val="100"/>
        <c:noMultiLvlLbl val="0"/>
      </c:catAx>
      <c:valAx>
        <c:axId val="123284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3284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4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29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9300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944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742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41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19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39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6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1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23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0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0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11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63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98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BEEB-4FFB-7C43-AEE0-16F8E368C77D}" type="datetimeFigureOut">
              <a:rPr lang="cs-CZ" smtClean="0"/>
              <a:t>28.05.2022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7154DE-36EE-C44C-85A0-04C13C55D27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0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FB4FC9-591E-B5AB-1F79-7540AA8BB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102" y="609601"/>
            <a:ext cx="4430534" cy="51756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Obhajoba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bakalářské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práce</a:t>
            </a:r>
            <a:b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>Autor </a:t>
            </a:r>
            <a:r>
              <a:rPr lang="cs-CZ" sz="1800" dirty="0">
                <a:solidFill>
                  <a:srgbClr val="FFFFFF"/>
                </a:solidFill>
              </a:rPr>
              <a:t>bakalářské</a:t>
            </a:r>
            <a:r>
              <a:rPr lang="en-US" sz="1800" dirty="0">
                <a:solidFill>
                  <a:srgbClr val="FFFFFF"/>
                </a:solidFill>
              </a:rPr>
              <a:t> práce: Jan Potůček</a:t>
            </a:r>
            <a:br>
              <a:rPr lang="en-US" sz="1800" dirty="0">
                <a:solidFill>
                  <a:srgbClr val="FFFFFF"/>
                </a:solidFill>
              </a:rPr>
            </a:br>
            <a:br>
              <a:rPr lang="cs-CZ" sz="1800" dirty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>Vedoucí bakalářské práce: Ing. Josef Šedivý</a:t>
            </a:r>
            <a:br>
              <a:rPr lang="en-US" sz="1800" dirty="0">
                <a:solidFill>
                  <a:srgbClr val="FFFFFF"/>
                </a:solidFill>
              </a:rPr>
            </a:br>
            <a:br>
              <a:rPr lang="cs-CZ" sz="1800" dirty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>Oponent bakalářské práce: Ing. Štěpán Pacas </a:t>
            </a:r>
            <a:br>
              <a:rPr lang="en-US" sz="1100" dirty="0">
                <a:solidFill>
                  <a:srgbClr val="FFFFFF"/>
                </a:solidFill>
              </a:rPr>
            </a:b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B5DFD3-DDA4-FDC4-F9F4-1F8606C4E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6084" y="609601"/>
            <a:ext cx="5511296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Optimalizace </a:t>
            </a:r>
            <a:endParaRPr lang="cs-CZ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dopravně – logistických </a:t>
            </a:r>
            <a:endParaRPr lang="cs-CZ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procesů společnosti </a:t>
            </a:r>
            <a:r>
              <a:rPr lang="cs-CZ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GW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ogistics a.s.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542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09D8F-68CF-A003-1334-7F610B64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CBA9F-1F4D-61B3-FDFF-9366DD076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další metody by bylo možné využít k optimalizaci tras?</a:t>
            </a:r>
          </a:p>
          <a:p>
            <a:endParaRPr lang="cs-CZ" dirty="0"/>
          </a:p>
          <a:p>
            <a:r>
              <a:rPr lang="cs-CZ" dirty="0"/>
              <a:t>Došlo již v současnosti ve společnosti GW Logistics a.s. ke změně dopravce?</a:t>
            </a:r>
          </a:p>
        </p:txBody>
      </p:sp>
    </p:spTree>
    <p:extLst>
      <p:ext uri="{BB962C8B-B14F-4D97-AF65-F5344CB8AC3E}">
        <p14:creationId xmlns:p14="http://schemas.microsoft.com/office/powerpoint/2010/main" val="300608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B5DFD3-DDA4-FDC4-F9F4-1F8606C4E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6084" y="-8467"/>
            <a:ext cx="5511296" cy="68749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Děkuji za pozornost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68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EE902-059D-2FB2-CA36-3E78CD7EC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6F9B9-6F6A-610C-724A-31779380E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na základě analýzy současného stavu dopravně-logistických procesů ve vybrané firmě navrhnout optimalizační opatření, která povedou k zefektivnění vybraných procesů a jejich ekonomické vyhodnocení.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5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84843-BB07-3D51-0197-689EAAA7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26BC0-5038-E315-2288-493B60B2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nového řešení</a:t>
            </a:r>
          </a:p>
          <a:p>
            <a:endParaRPr lang="cs-CZ" dirty="0"/>
          </a:p>
          <a:p>
            <a:r>
              <a:rPr lang="cs-CZ" dirty="0"/>
              <a:t>Snížení nákladů na přepravu</a:t>
            </a:r>
          </a:p>
          <a:p>
            <a:endParaRPr lang="cs-CZ" dirty="0"/>
          </a:p>
          <a:p>
            <a:r>
              <a:rPr lang="cs-CZ" dirty="0"/>
              <a:t>Redukce počtu okruhů</a:t>
            </a:r>
          </a:p>
        </p:txBody>
      </p:sp>
    </p:spTree>
    <p:extLst>
      <p:ext uri="{BB962C8B-B14F-4D97-AF65-F5344CB8AC3E}">
        <p14:creationId xmlns:p14="http://schemas.microsoft.com/office/powerpoint/2010/main" val="246845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681E1-A3C6-5EB8-B94D-3C009CDF7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433" y="964692"/>
            <a:ext cx="8420986" cy="1188720"/>
          </a:xfrm>
        </p:spPr>
        <p:txBody>
          <a:bodyPr>
            <a:normAutofit/>
          </a:bodyPr>
          <a:lstStyle/>
          <a:p>
            <a:r>
              <a:rPr lang="cs-CZ" dirty="0"/>
              <a:t>Použité metody operačního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A4868-7F81-1198-F9A4-A79535008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Clarke – Wrightova metoda</a:t>
            </a:r>
          </a:p>
          <a:p>
            <a:endParaRPr lang="cs-CZ" dirty="0"/>
          </a:p>
          <a:p>
            <a:r>
              <a:rPr lang="cs-CZ" dirty="0"/>
              <a:t>Mayerova metoda</a:t>
            </a:r>
          </a:p>
          <a:p>
            <a:endParaRPr lang="cs-CZ" dirty="0"/>
          </a:p>
          <a:p>
            <a:r>
              <a:rPr lang="cs-CZ" dirty="0" err="1"/>
              <a:t>Švastovou</a:t>
            </a:r>
            <a:r>
              <a:rPr lang="cs-CZ" dirty="0"/>
              <a:t> metodou</a:t>
            </a:r>
          </a:p>
        </p:txBody>
      </p:sp>
    </p:spTree>
    <p:extLst>
      <p:ext uri="{BB962C8B-B14F-4D97-AF65-F5344CB8AC3E}">
        <p14:creationId xmlns:p14="http://schemas.microsoft.com/office/powerpoint/2010/main" val="281688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47C57-92F8-CAD1-25C3-FBDC5E8D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CW metodou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E8FECDA0-4B8A-4C2B-DEFA-35B4310138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877641"/>
              </p:ext>
            </p:extLst>
          </p:nvPr>
        </p:nvGraphicFramePr>
        <p:xfrm>
          <a:off x="677863" y="2160588"/>
          <a:ext cx="4555618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Zástupný obsah 10">
            <a:extLst>
              <a:ext uri="{FF2B5EF4-FFF2-40B4-BE49-F238E27FC236}">
                <a16:creationId xmlns:a16="http://schemas.microsoft.com/office/drawing/2014/main" id="{03A868C2-3CD4-48FB-2A57-548B6DD54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299308"/>
              </p:ext>
            </p:extLst>
          </p:nvPr>
        </p:nvGraphicFramePr>
        <p:xfrm>
          <a:off x="5687608" y="2160587"/>
          <a:ext cx="440970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734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B92CF-9BD2-297B-48CF-2E722E96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Dosažené výsledky Mayerovou </a:t>
            </a:r>
            <a:br>
              <a:rPr lang="cs-CZ" dirty="0"/>
            </a:br>
            <a:r>
              <a:rPr lang="cs-CZ" dirty="0"/>
              <a:t>a Švastovou metodou</a:t>
            </a:r>
          </a:p>
        </p:txBody>
      </p:sp>
      <p:graphicFrame>
        <p:nvGraphicFramePr>
          <p:cNvPr id="4" name="Zástupný obsah 10">
            <a:extLst>
              <a:ext uri="{FF2B5EF4-FFF2-40B4-BE49-F238E27FC236}">
                <a16:creationId xmlns:a16="http://schemas.microsoft.com/office/drawing/2014/main" id="{5A27688E-8D31-C799-2D42-FD9FAB3C8B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486500"/>
              </p:ext>
            </p:extLst>
          </p:nvPr>
        </p:nvGraphicFramePr>
        <p:xfrm>
          <a:off x="677863" y="2160588"/>
          <a:ext cx="440970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Zástupný obsah 10">
            <a:extLst>
              <a:ext uri="{FF2B5EF4-FFF2-40B4-BE49-F238E27FC236}">
                <a16:creationId xmlns:a16="http://schemas.microsoft.com/office/drawing/2014/main" id="{7BAD6F90-3D34-7BA0-ED92-82D448741E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571315"/>
              </p:ext>
            </p:extLst>
          </p:nvPr>
        </p:nvGraphicFramePr>
        <p:xfrm>
          <a:off x="5687608" y="2160587"/>
          <a:ext cx="440970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7072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42175-C98B-B6DB-060E-C9E5F732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výsledků graficky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834EBF0-85D3-F303-E2E9-67620B92CD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538991"/>
              </p:ext>
            </p:extLst>
          </p:nvPr>
        </p:nvGraphicFramePr>
        <p:xfrm>
          <a:off x="677863" y="2160588"/>
          <a:ext cx="4376275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Zástupný obsah 10">
            <a:extLst>
              <a:ext uri="{FF2B5EF4-FFF2-40B4-BE49-F238E27FC236}">
                <a16:creationId xmlns:a16="http://schemas.microsoft.com/office/drawing/2014/main" id="{6B2066DD-7D84-2E9E-8AE5-D93AE3EBA3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73824"/>
              </p:ext>
            </p:extLst>
          </p:nvPr>
        </p:nvGraphicFramePr>
        <p:xfrm>
          <a:off x="5353396" y="2160587"/>
          <a:ext cx="4743915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78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894F7-0E8C-8D63-82C8-42199F35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pro společnost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1371677-E8C9-8FA6-F306-DB5ACF0295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446927"/>
              </p:ext>
            </p:extLst>
          </p:nvPr>
        </p:nvGraphicFramePr>
        <p:xfrm>
          <a:off x="677334" y="1930400"/>
          <a:ext cx="8596310" cy="377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409102115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5479665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728629399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25377209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79260654"/>
                    </a:ext>
                  </a:extLst>
                </a:gridCol>
              </a:tblGrid>
              <a:tr h="922338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Km/týden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Km/rok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Kč/týden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Kč/rok</a:t>
                      </a:r>
                    </a:p>
                  </a:txBody>
                  <a:tcPr anchor="ctr" anchorCtr="1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35515"/>
                  </a:ext>
                </a:extLst>
              </a:tr>
              <a:tr h="922338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Současný stav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608,9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31 662,8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10 700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556 400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033175"/>
                  </a:ext>
                </a:extLst>
              </a:tr>
              <a:tr h="922338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Návrh pomocí CW metody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504,4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26 228,8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8 144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423 488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97752"/>
                  </a:ext>
                </a:extLst>
              </a:tr>
              <a:tr h="922338"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Úspory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104,5</a:t>
                      </a:r>
                    </a:p>
                  </a:txBody>
                  <a:tcPr anchor="ctr" anchorCt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5 434</a:t>
                      </a:r>
                    </a:p>
                  </a:txBody>
                  <a:tcPr anchor="ctr" anchorCt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2 556</a:t>
                      </a:r>
                    </a:p>
                  </a:txBody>
                  <a:tcPr anchor="ctr" anchorCt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132 912</a:t>
                      </a:r>
                    </a:p>
                  </a:txBody>
                  <a:tcPr anchor="ctr" anchorCt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192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86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0E257-F343-FE0D-118B-DCEA1134A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FA6599-370A-C2DA-8423-1C1D08AF7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jsou dle Vašeho názoru výhody využití </a:t>
            </a:r>
            <a:r>
              <a:rPr lang="cs-CZ" dirty="0" err="1"/>
              <a:t>Clarke-Wrightovy</a:t>
            </a:r>
            <a:r>
              <a:rPr lang="cs-CZ" dirty="0"/>
              <a:t> metody při řešení okružních dopravních úloh?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7934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</TotalTime>
  <Words>233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Obhajoba  bakalářské  práce     Autor bakalářské práce: Jan Potůček  Vedoucí bakalářské práce: Ing. Josef Šedivý  Oponent bakalářské práce: Ing. Štěpán Pacas  </vt:lpstr>
      <vt:lpstr>Cíl práce</vt:lpstr>
      <vt:lpstr>Výzkumný problém</vt:lpstr>
      <vt:lpstr>Použité metody operačního výzkumu</vt:lpstr>
      <vt:lpstr>Dosažené výsledky CW metodou</vt:lpstr>
      <vt:lpstr>Dosažené výsledky Mayerovou  a Švastovou metodou</vt:lpstr>
      <vt:lpstr>Shrnutí výsledků graficky</vt:lpstr>
      <vt:lpstr>Přínos pro společnost</vt:lpstr>
      <vt:lpstr>Otázky vedoucího práce</vt:lpstr>
      <vt:lpstr>Otázky oponenta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  Optimalizace dopravně – logistických procesů společnosti  gw logistics a.s.</dc:title>
  <dc:creator>Jan Potůček</dc:creator>
  <cp:lastModifiedBy>Jan Potůček</cp:lastModifiedBy>
  <cp:revision>4</cp:revision>
  <dcterms:created xsi:type="dcterms:W3CDTF">2022-05-25T17:31:04Z</dcterms:created>
  <dcterms:modified xsi:type="dcterms:W3CDTF">2022-05-28T11:02:41Z</dcterms:modified>
</cp:coreProperties>
</file>