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4"/>
  </p:sldMasterIdLst>
  <p:notesMasterIdLst>
    <p:notesMasterId r:id="rId19"/>
  </p:notesMasterIdLst>
  <p:handoutMasterIdLst>
    <p:handoutMasterId r:id="rId20"/>
  </p:handoutMasterIdLst>
  <p:sldIdLst>
    <p:sldId id="269" r:id="rId5"/>
    <p:sldId id="270" r:id="rId6"/>
    <p:sldId id="271" r:id="rId7"/>
    <p:sldId id="272" r:id="rId8"/>
    <p:sldId id="273" r:id="rId9"/>
    <p:sldId id="275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8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6294F3-F126-4610-BA4E-7A3DB0C7E009}" v="1" dt="2022-05-28T23:06:06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6408" autoAdjust="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Faturová" userId="a44b84e0ce562b6f" providerId="LiveId" clId="{E16294F3-F126-4610-BA4E-7A3DB0C7E009}"/>
    <pc:docChg chg="custSel modSld">
      <pc:chgData name="Andrea Faturová" userId="a44b84e0ce562b6f" providerId="LiveId" clId="{E16294F3-F126-4610-BA4E-7A3DB0C7E009}" dt="2022-05-28T23:04:31.285" v="3" actId="20577"/>
      <pc:docMkLst>
        <pc:docMk/>
      </pc:docMkLst>
      <pc:sldChg chg="delSp mod">
        <pc:chgData name="Andrea Faturová" userId="a44b84e0ce562b6f" providerId="LiveId" clId="{E16294F3-F126-4610-BA4E-7A3DB0C7E009}" dt="2022-05-28T22:56:20.463" v="0" actId="478"/>
        <pc:sldMkLst>
          <pc:docMk/>
          <pc:sldMk cId="2632225598" sldId="274"/>
        </pc:sldMkLst>
        <pc:graphicFrameChg chg="del">
          <ac:chgData name="Andrea Faturová" userId="a44b84e0ce562b6f" providerId="LiveId" clId="{E16294F3-F126-4610-BA4E-7A3DB0C7E009}" dt="2022-05-28T22:56:20.463" v="0" actId="478"/>
          <ac:graphicFrameMkLst>
            <pc:docMk/>
            <pc:sldMk cId="2632225598" sldId="274"/>
            <ac:graphicFrameMk id="7" creationId="{9479388F-7363-A8CD-D072-80E1601C723B}"/>
          </ac:graphicFrameMkLst>
        </pc:graphicFrameChg>
      </pc:sldChg>
      <pc:sldChg chg="modSp mod">
        <pc:chgData name="Andrea Faturová" userId="a44b84e0ce562b6f" providerId="LiveId" clId="{E16294F3-F126-4610-BA4E-7A3DB0C7E009}" dt="2022-05-28T23:04:31.285" v="3" actId="20577"/>
        <pc:sldMkLst>
          <pc:docMk/>
          <pc:sldMk cId="3564429190" sldId="281"/>
        </pc:sldMkLst>
        <pc:spChg chg="mod">
          <ac:chgData name="Andrea Faturová" userId="a44b84e0ce562b6f" providerId="LiveId" clId="{E16294F3-F126-4610-BA4E-7A3DB0C7E009}" dt="2022-05-28T23:04:31.285" v="3" actId="20577"/>
          <ac:spMkLst>
            <pc:docMk/>
            <pc:sldMk cId="3564429190" sldId="281"/>
            <ac:spMk id="3" creationId="{D7A24A4A-4950-FBF1-F97B-759660DF388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E855F-591B-45D7-8F2C-2F86687681B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3FD44C-9EB6-42C2-B12D-069B43A8785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Cíl práce splněn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4590DC8-A80C-4959-A680-D2505F54EE63}" type="parTrans" cxnId="{EC8DF027-BCB5-4825-B3E4-72E8E8DFD24A}">
      <dgm:prSet/>
      <dgm:spPr/>
      <dgm:t>
        <a:bodyPr/>
        <a:lstStyle/>
        <a:p>
          <a:endParaRPr lang="en-US"/>
        </a:p>
      </dgm:t>
    </dgm:pt>
    <dgm:pt modelId="{FD84553A-1E2D-4800-B4FA-3E86A5CB5139}" type="sibTrans" cxnId="{EC8DF027-BCB5-4825-B3E4-72E8E8DFD24A}">
      <dgm:prSet/>
      <dgm:spPr/>
      <dgm:t>
        <a:bodyPr/>
        <a:lstStyle/>
        <a:p>
          <a:endParaRPr lang="en-US"/>
        </a:p>
      </dgm:t>
    </dgm:pt>
    <dgm:pt modelId="{C09516C9-8948-422E-BCDE-2648F41E7B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Vybrané trasy lze optimalizovat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13A3CDE-C92F-489C-8DFC-208C0E3C7751}" type="parTrans" cxnId="{1C54228D-0C6E-446A-A81D-58ABA1AE8C9A}">
      <dgm:prSet/>
      <dgm:spPr/>
      <dgm:t>
        <a:bodyPr/>
        <a:lstStyle/>
        <a:p>
          <a:endParaRPr lang="en-US"/>
        </a:p>
      </dgm:t>
    </dgm:pt>
    <dgm:pt modelId="{E9642262-AE3B-420C-9D2A-52513B34E16E}" type="sibTrans" cxnId="{1C54228D-0C6E-446A-A81D-58ABA1AE8C9A}">
      <dgm:prSet/>
      <dgm:spPr/>
      <dgm:t>
        <a:bodyPr/>
        <a:lstStyle/>
        <a:p>
          <a:endParaRPr lang="en-US"/>
        </a:p>
      </dgm:t>
    </dgm:pt>
    <dgm:pt modelId="{0B0EF019-7B59-48CD-B64F-039CC1FC8C9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Pozitivní ekonomický vliv optimalizace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64B2E21-6C53-49BB-8136-A0183ABDF282}" type="parTrans" cxnId="{830B6D24-809E-4C53-A996-DE65884A3A02}">
      <dgm:prSet/>
      <dgm:spPr/>
      <dgm:t>
        <a:bodyPr/>
        <a:lstStyle/>
        <a:p>
          <a:endParaRPr lang="en-US"/>
        </a:p>
      </dgm:t>
    </dgm:pt>
    <dgm:pt modelId="{88FB8521-3365-4E2C-88E0-8676EF3569FC}" type="sibTrans" cxnId="{830B6D24-809E-4C53-A996-DE65884A3A02}">
      <dgm:prSet/>
      <dgm:spPr/>
      <dgm:t>
        <a:bodyPr/>
        <a:lstStyle/>
        <a:p>
          <a:endParaRPr lang="en-US"/>
        </a:p>
      </dgm:t>
    </dgm:pt>
    <dgm:pt modelId="{896A57CC-C9A1-44A0-872C-CAB47DFEDBBA}" type="pres">
      <dgm:prSet presAssocID="{DF9E855F-591B-45D7-8F2C-2F86687681BE}" presName="root" presStyleCnt="0">
        <dgm:presLayoutVars>
          <dgm:dir/>
          <dgm:resizeHandles val="exact"/>
        </dgm:presLayoutVars>
      </dgm:prSet>
      <dgm:spPr/>
    </dgm:pt>
    <dgm:pt modelId="{4E148CDF-2EF8-4F2B-A79C-B637D471E4C9}" type="pres">
      <dgm:prSet presAssocID="{5D3FD44C-9EB6-42C2-B12D-069B43A8785A}" presName="compNode" presStyleCnt="0"/>
      <dgm:spPr/>
    </dgm:pt>
    <dgm:pt modelId="{648E048C-BEDA-47B9-A7F6-44F3DCB41692}" type="pres">
      <dgm:prSet presAssocID="{5D3FD44C-9EB6-42C2-B12D-069B43A8785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efa do černého"/>
        </a:ext>
      </dgm:extLst>
    </dgm:pt>
    <dgm:pt modelId="{8A4FA42B-4588-4E89-83E5-EC16AF19681B}" type="pres">
      <dgm:prSet presAssocID="{5D3FD44C-9EB6-42C2-B12D-069B43A8785A}" presName="spaceRect" presStyleCnt="0"/>
      <dgm:spPr/>
    </dgm:pt>
    <dgm:pt modelId="{6F7DD348-DDC2-4891-BBB0-AF049C0D7EA0}" type="pres">
      <dgm:prSet presAssocID="{5D3FD44C-9EB6-42C2-B12D-069B43A8785A}" presName="textRect" presStyleLbl="revTx" presStyleIdx="0" presStyleCnt="3">
        <dgm:presLayoutVars>
          <dgm:chMax val="1"/>
          <dgm:chPref val="1"/>
        </dgm:presLayoutVars>
      </dgm:prSet>
      <dgm:spPr/>
    </dgm:pt>
    <dgm:pt modelId="{7AD80208-B99D-4587-88AE-AEAD15EEE278}" type="pres">
      <dgm:prSet presAssocID="{FD84553A-1E2D-4800-B4FA-3E86A5CB5139}" presName="sibTrans" presStyleCnt="0"/>
      <dgm:spPr/>
    </dgm:pt>
    <dgm:pt modelId="{4D9F4F6B-AB7D-4CE5-8F3F-E4591FC4F763}" type="pres">
      <dgm:prSet presAssocID="{C09516C9-8948-422E-BCDE-2648F41E7B6E}" presName="compNode" presStyleCnt="0"/>
      <dgm:spPr/>
    </dgm:pt>
    <dgm:pt modelId="{2B3184E5-D3BA-4526-90C3-65A518DE155D}" type="pres">
      <dgm:prSet presAssocID="{C09516C9-8948-422E-BCDE-2648F41E7B6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2F9A0B2F-0D8F-48EF-826B-A052868143D5}" type="pres">
      <dgm:prSet presAssocID="{C09516C9-8948-422E-BCDE-2648F41E7B6E}" presName="spaceRect" presStyleCnt="0"/>
      <dgm:spPr/>
    </dgm:pt>
    <dgm:pt modelId="{F62563F9-4F93-4AE4-875F-0A15E95F177E}" type="pres">
      <dgm:prSet presAssocID="{C09516C9-8948-422E-BCDE-2648F41E7B6E}" presName="textRect" presStyleLbl="revTx" presStyleIdx="1" presStyleCnt="3">
        <dgm:presLayoutVars>
          <dgm:chMax val="1"/>
          <dgm:chPref val="1"/>
        </dgm:presLayoutVars>
      </dgm:prSet>
      <dgm:spPr/>
    </dgm:pt>
    <dgm:pt modelId="{CD1BC2CF-1359-4DF9-9B8D-D9B457BBD24E}" type="pres">
      <dgm:prSet presAssocID="{E9642262-AE3B-420C-9D2A-52513B34E16E}" presName="sibTrans" presStyleCnt="0"/>
      <dgm:spPr/>
    </dgm:pt>
    <dgm:pt modelId="{724E140E-CAB6-4519-B028-A30A3E2E1B8A}" type="pres">
      <dgm:prSet presAssocID="{0B0EF019-7B59-48CD-B64F-039CC1FC8C9F}" presName="compNode" presStyleCnt="0"/>
      <dgm:spPr/>
    </dgm:pt>
    <dgm:pt modelId="{F283C6B3-34BC-4264-A24A-788EE2A29477}" type="pres">
      <dgm:prSet presAssocID="{0B0EF019-7B59-48CD-B64F-039CC1FC8C9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5CA53BC3-E782-4503-9238-907406FBC637}" type="pres">
      <dgm:prSet presAssocID="{0B0EF019-7B59-48CD-B64F-039CC1FC8C9F}" presName="spaceRect" presStyleCnt="0"/>
      <dgm:spPr/>
    </dgm:pt>
    <dgm:pt modelId="{6539AFDD-64C8-4B89-B1FC-D3DD27EDE73B}" type="pres">
      <dgm:prSet presAssocID="{0B0EF019-7B59-48CD-B64F-039CC1FC8C9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30B6D24-809E-4C53-A996-DE65884A3A02}" srcId="{DF9E855F-591B-45D7-8F2C-2F86687681BE}" destId="{0B0EF019-7B59-48CD-B64F-039CC1FC8C9F}" srcOrd="2" destOrd="0" parTransId="{F64B2E21-6C53-49BB-8136-A0183ABDF282}" sibTransId="{88FB8521-3365-4E2C-88E0-8676EF3569FC}"/>
    <dgm:cxn modelId="{EC8DF027-BCB5-4825-B3E4-72E8E8DFD24A}" srcId="{DF9E855F-591B-45D7-8F2C-2F86687681BE}" destId="{5D3FD44C-9EB6-42C2-B12D-069B43A8785A}" srcOrd="0" destOrd="0" parTransId="{F4590DC8-A80C-4959-A680-D2505F54EE63}" sibTransId="{FD84553A-1E2D-4800-B4FA-3E86A5CB5139}"/>
    <dgm:cxn modelId="{AB350735-96FE-46D1-AE22-AC266397E583}" type="presOf" srcId="{5D3FD44C-9EB6-42C2-B12D-069B43A8785A}" destId="{6F7DD348-DDC2-4891-BBB0-AF049C0D7EA0}" srcOrd="0" destOrd="0" presId="urn:microsoft.com/office/officeart/2018/2/layout/IconLabelList"/>
    <dgm:cxn modelId="{378E426B-1C89-40A5-B725-2BCCB127160E}" type="presOf" srcId="{0B0EF019-7B59-48CD-B64F-039CC1FC8C9F}" destId="{6539AFDD-64C8-4B89-B1FC-D3DD27EDE73B}" srcOrd="0" destOrd="0" presId="urn:microsoft.com/office/officeart/2018/2/layout/IconLabelList"/>
    <dgm:cxn modelId="{73B6AB54-DAF9-4BBE-93EE-E29B511DE173}" type="presOf" srcId="{C09516C9-8948-422E-BCDE-2648F41E7B6E}" destId="{F62563F9-4F93-4AE4-875F-0A15E95F177E}" srcOrd="0" destOrd="0" presId="urn:microsoft.com/office/officeart/2018/2/layout/IconLabelList"/>
    <dgm:cxn modelId="{1C54228D-0C6E-446A-A81D-58ABA1AE8C9A}" srcId="{DF9E855F-591B-45D7-8F2C-2F86687681BE}" destId="{C09516C9-8948-422E-BCDE-2648F41E7B6E}" srcOrd="1" destOrd="0" parTransId="{213A3CDE-C92F-489C-8DFC-208C0E3C7751}" sibTransId="{E9642262-AE3B-420C-9D2A-52513B34E16E}"/>
    <dgm:cxn modelId="{F5C7CCAD-689A-4675-A16C-7B30820DFF3D}" type="presOf" srcId="{DF9E855F-591B-45D7-8F2C-2F86687681BE}" destId="{896A57CC-C9A1-44A0-872C-CAB47DFEDBBA}" srcOrd="0" destOrd="0" presId="urn:microsoft.com/office/officeart/2018/2/layout/IconLabelList"/>
    <dgm:cxn modelId="{2D17AA17-9917-4F5E-841F-E8CE5D33FDEB}" type="presParOf" srcId="{896A57CC-C9A1-44A0-872C-CAB47DFEDBBA}" destId="{4E148CDF-2EF8-4F2B-A79C-B637D471E4C9}" srcOrd="0" destOrd="0" presId="urn:microsoft.com/office/officeart/2018/2/layout/IconLabelList"/>
    <dgm:cxn modelId="{A2E566C2-51F3-49F8-8B88-486B198AFC8E}" type="presParOf" srcId="{4E148CDF-2EF8-4F2B-A79C-B637D471E4C9}" destId="{648E048C-BEDA-47B9-A7F6-44F3DCB41692}" srcOrd="0" destOrd="0" presId="urn:microsoft.com/office/officeart/2018/2/layout/IconLabelList"/>
    <dgm:cxn modelId="{6DC1A315-60B1-4715-81E4-B773681233FA}" type="presParOf" srcId="{4E148CDF-2EF8-4F2B-A79C-B637D471E4C9}" destId="{8A4FA42B-4588-4E89-83E5-EC16AF19681B}" srcOrd="1" destOrd="0" presId="urn:microsoft.com/office/officeart/2018/2/layout/IconLabelList"/>
    <dgm:cxn modelId="{7A9E0CCF-CDEC-470F-B923-9C06535321A0}" type="presParOf" srcId="{4E148CDF-2EF8-4F2B-A79C-B637D471E4C9}" destId="{6F7DD348-DDC2-4891-BBB0-AF049C0D7EA0}" srcOrd="2" destOrd="0" presId="urn:microsoft.com/office/officeart/2018/2/layout/IconLabelList"/>
    <dgm:cxn modelId="{93898B00-820D-4D3D-AD0B-CE188AF096AB}" type="presParOf" srcId="{896A57CC-C9A1-44A0-872C-CAB47DFEDBBA}" destId="{7AD80208-B99D-4587-88AE-AEAD15EEE278}" srcOrd="1" destOrd="0" presId="urn:microsoft.com/office/officeart/2018/2/layout/IconLabelList"/>
    <dgm:cxn modelId="{1335109B-855D-463E-8AF0-867714898520}" type="presParOf" srcId="{896A57CC-C9A1-44A0-872C-CAB47DFEDBBA}" destId="{4D9F4F6B-AB7D-4CE5-8F3F-E4591FC4F763}" srcOrd="2" destOrd="0" presId="urn:microsoft.com/office/officeart/2018/2/layout/IconLabelList"/>
    <dgm:cxn modelId="{2BA735BD-9379-47CC-8EA5-4749E231E9C1}" type="presParOf" srcId="{4D9F4F6B-AB7D-4CE5-8F3F-E4591FC4F763}" destId="{2B3184E5-D3BA-4526-90C3-65A518DE155D}" srcOrd="0" destOrd="0" presId="urn:microsoft.com/office/officeart/2018/2/layout/IconLabelList"/>
    <dgm:cxn modelId="{0AE5D23E-63F5-4C44-B3AA-EBA320A85F3D}" type="presParOf" srcId="{4D9F4F6B-AB7D-4CE5-8F3F-E4591FC4F763}" destId="{2F9A0B2F-0D8F-48EF-826B-A052868143D5}" srcOrd="1" destOrd="0" presId="urn:microsoft.com/office/officeart/2018/2/layout/IconLabelList"/>
    <dgm:cxn modelId="{472998F7-0855-46B5-AF59-BE0141D8DA2B}" type="presParOf" srcId="{4D9F4F6B-AB7D-4CE5-8F3F-E4591FC4F763}" destId="{F62563F9-4F93-4AE4-875F-0A15E95F177E}" srcOrd="2" destOrd="0" presId="urn:microsoft.com/office/officeart/2018/2/layout/IconLabelList"/>
    <dgm:cxn modelId="{07C1FCBB-AEAB-4998-81C1-ACA167A48696}" type="presParOf" srcId="{896A57CC-C9A1-44A0-872C-CAB47DFEDBBA}" destId="{CD1BC2CF-1359-4DF9-9B8D-D9B457BBD24E}" srcOrd="3" destOrd="0" presId="urn:microsoft.com/office/officeart/2018/2/layout/IconLabelList"/>
    <dgm:cxn modelId="{11642C77-13A0-4CB5-9629-7806B3B03805}" type="presParOf" srcId="{896A57CC-C9A1-44A0-872C-CAB47DFEDBBA}" destId="{724E140E-CAB6-4519-B028-A30A3E2E1B8A}" srcOrd="4" destOrd="0" presId="urn:microsoft.com/office/officeart/2018/2/layout/IconLabelList"/>
    <dgm:cxn modelId="{5FE42B0B-734B-40CD-BCE9-17E2D153A6B5}" type="presParOf" srcId="{724E140E-CAB6-4519-B028-A30A3E2E1B8A}" destId="{F283C6B3-34BC-4264-A24A-788EE2A29477}" srcOrd="0" destOrd="0" presId="urn:microsoft.com/office/officeart/2018/2/layout/IconLabelList"/>
    <dgm:cxn modelId="{C4215088-E769-4980-9955-859B43F8D283}" type="presParOf" srcId="{724E140E-CAB6-4519-B028-A30A3E2E1B8A}" destId="{5CA53BC3-E782-4503-9238-907406FBC637}" srcOrd="1" destOrd="0" presId="urn:microsoft.com/office/officeart/2018/2/layout/IconLabelList"/>
    <dgm:cxn modelId="{88C519F7-D9FE-432F-9D37-542D58DB661C}" type="presParOf" srcId="{724E140E-CAB6-4519-B028-A30A3E2E1B8A}" destId="{6539AFDD-64C8-4B89-B1FC-D3DD27EDE73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E048C-BEDA-47B9-A7F6-44F3DCB41692}">
      <dsp:nvSpPr>
        <dsp:cNvPr id="0" name=""/>
        <dsp:cNvSpPr/>
      </dsp:nvSpPr>
      <dsp:spPr>
        <a:xfrm>
          <a:off x="1063980" y="852132"/>
          <a:ext cx="1274535" cy="12745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DD348-DDC2-4891-BBB0-AF049C0D7EA0}">
      <dsp:nvSpPr>
        <dsp:cNvPr id="0" name=""/>
        <dsp:cNvSpPr/>
      </dsp:nvSpPr>
      <dsp:spPr>
        <a:xfrm>
          <a:off x="285097" y="2478659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Cíl práce splněn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85097" y="2478659"/>
        <a:ext cx="2832300" cy="720000"/>
      </dsp:txXfrm>
    </dsp:sp>
    <dsp:sp modelId="{2B3184E5-D3BA-4526-90C3-65A518DE155D}">
      <dsp:nvSpPr>
        <dsp:cNvPr id="0" name=""/>
        <dsp:cNvSpPr/>
      </dsp:nvSpPr>
      <dsp:spPr>
        <a:xfrm>
          <a:off x="4391932" y="852132"/>
          <a:ext cx="1274535" cy="12745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563F9-4F93-4AE4-875F-0A15E95F177E}">
      <dsp:nvSpPr>
        <dsp:cNvPr id="0" name=""/>
        <dsp:cNvSpPr/>
      </dsp:nvSpPr>
      <dsp:spPr>
        <a:xfrm>
          <a:off x="3613050" y="2478659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Vybrané trasy lze optimalizovat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13050" y="2478659"/>
        <a:ext cx="2832300" cy="720000"/>
      </dsp:txXfrm>
    </dsp:sp>
    <dsp:sp modelId="{F283C6B3-34BC-4264-A24A-788EE2A29477}">
      <dsp:nvSpPr>
        <dsp:cNvPr id="0" name=""/>
        <dsp:cNvSpPr/>
      </dsp:nvSpPr>
      <dsp:spPr>
        <a:xfrm>
          <a:off x="7719885" y="852132"/>
          <a:ext cx="1274535" cy="12745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9AFDD-64C8-4B89-B1FC-D3DD27EDE73B}">
      <dsp:nvSpPr>
        <dsp:cNvPr id="0" name=""/>
        <dsp:cNvSpPr/>
      </dsp:nvSpPr>
      <dsp:spPr>
        <a:xfrm>
          <a:off x="6941002" y="2478659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Pozitivní ekonomický vliv optimalizace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941002" y="2478659"/>
        <a:ext cx="28323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C4D7D0-3927-4DBF-95D1-9E3BF4D1EA29}" type="datetime1">
              <a:rPr lang="cs-CZ" smtClean="0"/>
              <a:t>29.05.2022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063CFFE-8462-416E-AEB2-4E7281CE077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9707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599E-FB1B-4D91-9AF5-2782C98ECFC1}" type="datetime1">
              <a:rPr lang="cs-CZ" smtClean="0"/>
              <a:pPr/>
              <a:t>29.05.2022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E81925-CA98-455D-A45B-7A71D36D9055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2909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4E81925-CA98-455D-A45B-7A71D36D9055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126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F670EF7-7934-4F67-A16E-B3569499563F}" type="datetime1">
              <a:rPr lang="cs-CZ" noProof="0" smtClean="0"/>
              <a:t>29.05.2022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2233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ED440D-E810-40D5-AF3D-939772FCE3A7}" type="datetime1">
              <a:rPr lang="cs-CZ" noProof="0" smtClean="0"/>
              <a:t>29.05.2022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0091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4636FF-F900-4EFC-94B1-4A75C81CB265}" type="datetime1">
              <a:rPr lang="cs-CZ" noProof="0" smtClean="0"/>
              <a:t>29.05.2022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1979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C7C0B69-64BB-4640-94C6-D2C15CAB907E}" type="datetime1">
              <a:rPr lang="cs-CZ" noProof="0" smtClean="0"/>
              <a:t>29.05.2022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6918818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 rtl="0"/>
            <a:fld id="{10B9E51B-89A9-4D26-BD68-78238A027F5F}" type="datetime1">
              <a:rPr lang="cs-CZ" noProof="0" smtClean="0"/>
              <a:t>29.05.2022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 rtl="0"/>
            <a:endParaRPr lang="cs-CZ" noProof="0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99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1C62B95-77D8-4FFD-B4D5-74148F2894B5}" type="datetime1">
              <a:rPr lang="cs-CZ" noProof="0" smtClean="0"/>
              <a:t>29.05.2022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2332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23A2E4-E259-4F57-AC9F-46D7EB7FDFF2}" type="datetime1">
              <a:rPr lang="cs-CZ" noProof="0" smtClean="0"/>
              <a:t>29.05.2022</a:t>
            </a:fld>
            <a:endParaRPr lang="cs-CZ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7520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5A0B49-2758-4D0A-A6E1-74479EE002B2}" type="datetime1">
              <a:rPr lang="cs-CZ" noProof="0" smtClean="0"/>
              <a:t>29.05.2022</a:t>
            </a:fld>
            <a:endParaRPr lang="cs-CZ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2020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C7C0B69-64BB-4640-94C6-D2C15CAB907E}" type="datetime1">
              <a:rPr lang="cs-CZ" noProof="0" smtClean="0"/>
              <a:t>29.05.2022</a:t>
            </a:fld>
            <a:endParaRPr lang="cs-CZ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9089297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F2934A5-7F28-41E6-A9FF-0C20F63CE56E}" type="datetime1">
              <a:rPr lang="cs-CZ" noProof="0" smtClean="0"/>
              <a:t>29.05.2022</a:t>
            </a:fld>
            <a:endParaRPr lang="cs-CZ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6932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C82BB3A-3ADC-415E-AEF7-22522B325255}" type="datetime1">
              <a:rPr lang="cs-CZ" noProof="0" smtClean="0"/>
              <a:t>29.05.2022</a:t>
            </a:fld>
            <a:endParaRPr lang="cs-CZ" noProof="0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6809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rtl="0"/>
            <a:fld id="{4C7C0B69-64BB-4640-94C6-D2C15CAB907E}" type="datetime1">
              <a:rPr lang="cs-CZ" noProof="0" smtClean="0"/>
              <a:t>29.05.2022</a:t>
            </a:fld>
            <a:endParaRPr lang="cs-CZ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cs-CZ" noProof="0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9091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vrstvy bílého hedvábí v pozadí">
            <a:extLst>
              <a:ext uri="{FF2B5EF4-FFF2-40B4-BE49-F238E27FC236}">
                <a16:creationId xmlns:a16="http://schemas.microsoft.com/office/drawing/2014/main" id="{F64AC3CD-1328-415A-B204-EEA3F73A9C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26AE06C-CFD8-4FEF-B40F-369A5B066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461504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Optimalizace </a:t>
            </a:r>
            <a:b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dopravně-logistických procesů ve firmě </a:t>
            </a:r>
            <a:b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Herbona s.r.o.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CBB618-D822-4C25-B8B8-6F165AAF90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7850" y="5261407"/>
            <a:ext cx="9070848" cy="916315"/>
          </a:xfrm>
        </p:spPr>
        <p:txBody>
          <a:bodyPr rtlCol="0">
            <a:noAutofit/>
          </a:bodyPr>
          <a:lstStyle/>
          <a:p>
            <a:pPr algn="l" rtl="0">
              <a:spcAft>
                <a:spcPts val="600"/>
              </a:spcAft>
            </a:pPr>
            <a:r>
              <a:rPr lang="cs-C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Autorka bakalářské práce: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Andrea Faturová</a:t>
            </a:r>
          </a:p>
          <a:p>
            <a:pPr algn="l" rtl="0">
              <a:spcAft>
                <a:spcPts val="600"/>
              </a:spcAft>
            </a:pPr>
            <a:r>
              <a:rPr lang="cs-C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Vedoucí bakalářské práce: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Ing. Josef Šedivý</a:t>
            </a:r>
          </a:p>
          <a:p>
            <a:pPr algn="l" rtl="0">
              <a:spcAft>
                <a:spcPts val="600"/>
              </a:spcAft>
            </a:pPr>
            <a:r>
              <a:rPr lang="cs-CZ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Oponent bakalářské práce: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Ing. Jaroslav Mašek, PhD.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B937FD9-17A2-AC19-CDCF-D0B336327AA8}"/>
              </a:ext>
            </a:extLst>
          </p:cNvPr>
          <p:cNvSpPr txBox="1"/>
          <p:nvPr/>
        </p:nvSpPr>
        <p:spPr>
          <a:xfrm>
            <a:off x="3776652" y="370465"/>
            <a:ext cx="4638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Vysoká škola technická a ekonomická</a:t>
            </a:r>
          </a:p>
          <a:p>
            <a:pPr algn="ctr"/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Českých Budějovicích</a:t>
            </a:r>
          </a:p>
          <a:p>
            <a:pPr algn="ctr"/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Ústav technicko-technologický</a:t>
            </a:r>
          </a:p>
          <a:p>
            <a:pPr algn="ctr"/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červen 2022</a:t>
            </a:r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38CD3DC6-F2F9-F3F4-C69C-8568B4E6E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011" y="370465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85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4993F8-54B4-66A1-EA63-C61BD6F1E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65582"/>
            <a:ext cx="10058400" cy="1609344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Dosažené výsledky a přínos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E06198-2947-32EC-D9EF-B7E24754B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048" y="1843312"/>
            <a:ext cx="10058400" cy="4050792"/>
          </a:xfrm>
        </p:spPr>
        <p:txBody>
          <a:bodyPr/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Trasa č. 1 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2B6199A-D03A-8041-4FF2-133B8213C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942" y="1843312"/>
            <a:ext cx="5250339" cy="34525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3A9C82D-5443-5E30-914E-90173677C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8" y="3228975"/>
            <a:ext cx="5183016" cy="28772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078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AE5B5-0579-ECAA-95B0-2AE208190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3E4691-9BED-5650-722A-DFF040768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600075"/>
            <a:ext cx="10058400" cy="5572125"/>
          </a:xfrm>
        </p:spPr>
        <p:txBody>
          <a:bodyPr/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Trasa č. 2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97F8429-7869-312E-8C0F-144CF696A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04" y="2940557"/>
            <a:ext cx="5265421" cy="3137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A1C68F1-E57A-B84F-73E1-D0690C8F4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277" y="685800"/>
            <a:ext cx="5323928" cy="313753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33812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92A56D-FDEB-8E45-40F0-7F5A51D32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Závěrečné shrnutí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9103147-0C49-39DC-CE8C-270DC078CF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476259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0150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A90C30-B990-4CCA-B584-40F864DA3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054B34-2852-9CAA-3C40-3A9976F4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26" y="143257"/>
            <a:ext cx="6743844" cy="1609344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Otázky vedoucího a oponenta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A24A4A-4950-FBF1-F97B-759660DF3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714" y="1595727"/>
            <a:ext cx="6743845" cy="4980432"/>
          </a:xfrm>
        </p:spPr>
        <p:txBody>
          <a:bodyPr>
            <a:no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Vedoucí práce</a:t>
            </a:r>
          </a:p>
          <a:p>
            <a:pPr marL="0" indent="0">
              <a:buNone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„Jaké další možné způsoby řešení okružního dopravního problému by bylo možné ve Vaší práci využít?“</a:t>
            </a:r>
          </a:p>
          <a:p>
            <a:pPr marL="0" indent="0">
              <a:buNone/>
            </a:pPr>
            <a:endParaRPr 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Oponent</a:t>
            </a:r>
          </a:p>
          <a:p>
            <a:pPr marL="0" indent="0">
              <a:buNone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„Konzultovali ste možnosti aplikácie Vášho návrhu so spoločnosťou? Ak áno, aké bolo jej stanovisko?“</a:t>
            </a:r>
          </a:p>
          <a:p>
            <a:pPr marL="0" indent="0">
              <a:buNone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„Aké iné optimalizačné metódy by sa dali použiť na dosiahnutie cieľa práce?“</a:t>
            </a:r>
          </a:p>
          <a:p>
            <a:pPr marL="0" indent="0">
              <a:buNone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„Aké náklady by si vyžiadalo zavedenie Vášho návrhu do praxe?“</a:t>
            </a:r>
          </a:p>
          <a:p>
            <a:pPr marL="0" indent="0">
              <a:buNone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„Ako kritérium optimalizácie pri oboch metódach bola zvolená vzájomná vzdialenosť vrcholov. Aké iné kritéria by sa dali zvoliť? Ktoré by boli vhodnejšie?“</a:t>
            </a:r>
          </a:p>
        </p:txBody>
      </p:sp>
      <p:pic>
        <p:nvPicPr>
          <p:cNvPr id="7" name="Graphic 6" descr="Otázky">
            <a:extLst>
              <a:ext uri="{FF2B5EF4-FFF2-40B4-BE49-F238E27FC236}">
                <a16:creationId xmlns:a16="http://schemas.microsoft.com/office/drawing/2014/main" id="{7025F17E-F64E-FEDE-64AE-91EF581E9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03460" y="1595727"/>
            <a:ext cx="3369177" cy="33691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060B936-2771-48DC-842C-14EE9318E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4EC8B4-4BB2-45C2-A68A-28E36AC10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31D296-F8F1-41C3-A211-E83E243C5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429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8C84B8E-16E8-4E54-B4AC-84CE51595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DEB4F2-7DAC-128F-6289-0EF5E9F3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110054"/>
            <a:ext cx="6558608" cy="458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4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za pozornost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E9EEEA-5DB7-4DC7-AF9F-74D1C19B7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199147-B958-49C0-9BE2-65BDD892F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70505D-EC2C-4D1A-86DE-258377807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F20BDF-18D7-4E94-9BA1-9CEB40470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46920" y="5257800"/>
            <a:chExt cx="1080904" cy="108090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8F42242-4089-4E5D-95C3-C113C73DA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46920" y="5257800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96F87F1-ABB5-42FB-86BD-EED111CD3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55011" y="5365890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193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0C366B-0E20-AF46-D791-C66D1799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Motivace a důvody k řešení daného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E72278-C8BF-FBF7-63CD-0F378C35C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438400"/>
            <a:ext cx="10058400" cy="3733799"/>
          </a:xfrm>
        </p:spPr>
        <p:txBody>
          <a:bodyPr>
            <a:normAutofit/>
          </a:bodyPr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Význam dané problematiky</a:t>
            </a:r>
          </a:p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Prohloubení znalostí vybrané problematiky</a:t>
            </a:r>
          </a:p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Využití metod operačního výzkumu v praxi</a:t>
            </a:r>
          </a:p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Nacházení nových řešení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941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2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083324-2DC6-E6F8-1997-30379112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1465790"/>
            <a:ext cx="3860798" cy="394134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227FBD-A05B-530D-B192-A42E2ED96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3" y="1359090"/>
            <a:ext cx="5132665" cy="40480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„Cílem práce je na základě analýzy současného stavu dopravně-logistických procesů ve vybrané firmě navrhnout optimalizační opatření, která povedou k zefektivnění vybraných procesů a jejich ekonomické vyhodnocení.“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4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F9B1A7-9E56-B774-9024-1B71253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Výzkumné otázky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910E5E4E-A0AD-48AD-91B7-AC7AA677B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80043"/>
            <a:ext cx="10058400" cy="3592156"/>
          </a:xfrm>
        </p:spPr>
        <p:txBody>
          <a:bodyPr>
            <a:normAutofit/>
          </a:bodyPr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možné za pomoci metod operačního výzkumu (Vogelovy aproximační metody a metody nejbližšího souseda) zefektivnit dopravně-logistické procesy podniku?</a:t>
            </a:r>
          </a:p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Lze za pomoci metod operačního výzkumu snížit podniku nákladovost dopravně-logistických aktivit?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44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16DB67-957A-4AFB-6BB0-7E93117E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Použité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3FD6DB-9545-A2FC-D789-CAEB77AF9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Sběr dat</a:t>
            </a:r>
          </a:p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Zpracování dat</a:t>
            </a:r>
          </a:p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Metody operačního výzkumu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 nejbližšího souseda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Vogelova aproximační metoda</a:t>
            </a:r>
          </a:p>
          <a:p>
            <a:r>
              <a:rPr lang="cs-C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Komparace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71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1E6A2-E197-F146-B97B-82B729F55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65582"/>
            <a:ext cx="10058400" cy="1725168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Trasa – metoda nejbližšího souseda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2931B0F-9FD2-5CBA-4B1A-C6F3D522A9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88114"/>
              </p:ext>
            </p:extLst>
          </p:nvPr>
        </p:nvGraphicFramePr>
        <p:xfrm>
          <a:off x="4676775" y="2190750"/>
          <a:ext cx="6905624" cy="27912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49411">
                  <a:extLst>
                    <a:ext uri="{9D8B030D-6E8A-4147-A177-3AD203B41FA5}">
                      <a16:colId xmlns:a16="http://schemas.microsoft.com/office/drawing/2014/main" val="1405887829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146633251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156543338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3221008908"/>
                    </a:ext>
                  </a:extLst>
                </a:gridCol>
                <a:gridCol w="1151701">
                  <a:extLst>
                    <a:ext uri="{9D8B030D-6E8A-4147-A177-3AD203B41FA5}">
                      <a16:colId xmlns:a16="http://schemas.microsoft.com/office/drawing/2014/main" val="243747679"/>
                    </a:ext>
                  </a:extLst>
                </a:gridCol>
                <a:gridCol w="1151701">
                  <a:extLst>
                    <a:ext uri="{9D8B030D-6E8A-4147-A177-3AD203B41FA5}">
                      <a16:colId xmlns:a16="http://schemas.microsoft.com/office/drawing/2014/main" val="935820965"/>
                    </a:ext>
                  </a:extLst>
                </a:gridCol>
              </a:tblGrid>
              <a:tr h="4274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6857408"/>
                  </a:ext>
                </a:extLst>
              </a:tr>
              <a:tr h="467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08336"/>
                  </a:ext>
                </a:extLst>
              </a:tr>
              <a:tr h="467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3418007"/>
                  </a:ext>
                </a:extLst>
              </a:tr>
              <a:tr h="467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6498623"/>
                  </a:ext>
                </a:extLst>
              </a:tr>
              <a:tr h="4670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3417925"/>
                  </a:ext>
                </a:extLst>
              </a:tr>
              <a:tr h="4957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9102168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1A152649-9FF1-053A-8897-0D4D5D214CB2}"/>
              </a:ext>
            </a:extLst>
          </p:cNvPr>
          <p:cNvSpPr txBox="1"/>
          <p:nvPr/>
        </p:nvSpPr>
        <p:spPr>
          <a:xfrm>
            <a:off x="914400" y="2543175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Výběr nejkratší vzdálenosti do dalšího bodu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Každý řádek a sloupec využit právě jednou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Výsledná trasa o délce 499 km</a:t>
            </a:r>
          </a:p>
        </p:txBody>
      </p:sp>
    </p:spTree>
    <p:extLst>
      <p:ext uri="{BB962C8B-B14F-4D97-AF65-F5344CB8AC3E}">
        <p14:creationId xmlns:p14="http://schemas.microsoft.com/office/powerpoint/2010/main" val="261439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BCBFCA-DB65-2720-976B-773BB7E90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Trasa – vogelova aproximační metoda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2903472E-E8C9-34C0-1581-7C859911B9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017719"/>
              </p:ext>
            </p:extLst>
          </p:nvPr>
        </p:nvGraphicFramePr>
        <p:xfrm>
          <a:off x="1201737" y="2093976"/>
          <a:ext cx="9542463" cy="370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7113">
                  <a:extLst>
                    <a:ext uri="{9D8B030D-6E8A-4147-A177-3AD203B41FA5}">
                      <a16:colId xmlns:a16="http://schemas.microsoft.com/office/drawing/2014/main" val="1271219165"/>
                    </a:ext>
                  </a:extLst>
                </a:gridCol>
                <a:gridCol w="984567">
                  <a:extLst>
                    <a:ext uri="{9D8B030D-6E8A-4147-A177-3AD203B41FA5}">
                      <a16:colId xmlns:a16="http://schemas.microsoft.com/office/drawing/2014/main" val="1246803638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1327492428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45372418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600401002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539456757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209417482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1466157002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3037862772"/>
                    </a:ext>
                  </a:extLst>
                </a:gridCol>
                <a:gridCol w="992188">
                  <a:extLst>
                    <a:ext uri="{9D8B030D-6E8A-4147-A177-3AD203B41FA5}">
                      <a16:colId xmlns:a16="http://schemas.microsoft.com/office/drawing/2014/main" val="2092876618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V5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Dif.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9832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423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u="none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6553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178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0479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7100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V5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178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174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948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Dif.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6861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054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9581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</a:t>
                      </a:r>
                      <a:r>
                        <a:rPr lang="cs-CZ" sz="1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5160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22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D6D53-0536-FDA4-854D-079E2F8B1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Trasa – metoda nejbližšího souseda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D5C7EEE-377B-8644-7DD4-A4F8F8CDCF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376133"/>
              </p:ext>
            </p:extLst>
          </p:nvPr>
        </p:nvGraphicFramePr>
        <p:xfrm>
          <a:off x="3593975" y="2266949"/>
          <a:ext cx="7534273" cy="35814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4921">
                  <a:extLst>
                    <a:ext uri="{9D8B030D-6E8A-4147-A177-3AD203B41FA5}">
                      <a16:colId xmlns:a16="http://schemas.microsoft.com/office/drawing/2014/main" val="2945534008"/>
                    </a:ext>
                  </a:extLst>
                </a:gridCol>
                <a:gridCol w="837419">
                  <a:extLst>
                    <a:ext uri="{9D8B030D-6E8A-4147-A177-3AD203B41FA5}">
                      <a16:colId xmlns:a16="http://schemas.microsoft.com/office/drawing/2014/main" val="2443191640"/>
                    </a:ext>
                  </a:extLst>
                </a:gridCol>
                <a:gridCol w="837419">
                  <a:extLst>
                    <a:ext uri="{9D8B030D-6E8A-4147-A177-3AD203B41FA5}">
                      <a16:colId xmlns:a16="http://schemas.microsoft.com/office/drawing/2014/main" val="799050661"/>
                    </a:ext>
                  </a:extLst>
                </a:gridCol>
                <a:gridCol w="837419">
                  <a:extLst>
                    <a:ext uri="{9D8B030D-6E8A-4147-A177-3AD203B41FA5}">
                      <a16:colId xmlns:a16="http://schemas.microsoft.com/office/drawing/2014/main" val="1888165508"/>
                    </a:ext>
                  </a:extLst>
                </a:gridCol>
                <a:gridCol w="837419">
                  <a:extLst>
                    <a:ext uri="{9D8B030D-6E8A-4147-A177-3AD203B41FA5}">
                      <a16:colId xmlns:a16="http://schemas.microsoft.com/office/drawing/2014/main" val="3570878769"/>
                    </a:ext>
                  </a:extLst>
                </a:gridCol>
                <a:gridCol w="837419">
                  <a:extLst>
                    <a:ext uri="{9D8B030D-6E8A-4147-A177-3AD203B41FA5}">
                      <a16:colId xmlns:a16="http://schemas.microsoft.com/office/drawing/2014/main" val="3690691655"/>
                    </a:ext>
                  </a:extLst>
                </a:gridCol>
                <a:gridCol w="837419">
                  <a:extLst>
                    <a:ext uri="{9D8B030D-6E8A-4147-A177-3AD203B41FA5}">
                      <a16:colId xmlns:a16="http://schemas.microsoft.com/office/drawing/2014/main" val="891147982"/>
                    </a:ext>
                  </a:extLst>
                </a:gridCol>
                <a:gridCol w="837419">
                  <a:extLst>
                    <a:ext uri="{9D8B030D-6E8A-4147-A177-3AD203B41FA5}">
                      <a16:colId xmlns:a16="http://schemas.microsoft.com/office/drawing/2014/main" val="3449227968"/>
                    </a:ext>
                  </a:extLst>
                </a:gridCol>
                <a:gridCol w="837419">
                  <a:extLst>
                    <a:ext uri="{9D8B030D-6E8A-4147-A177-3AD203B41FA5}">
                      <a16:colId xmlns:a16="http://schemas.microsoft.com/office/drawing/2014/main" val="1912169082"/>
                    </a:ext>
                  </a:extLst>
                </a:gridCol>
              </a:tblGrid>
              <a:tr h="39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3909419"/>
                  </a:ext>
                </a:extLst>
              </a:tr>
              <a:tr h="39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394447"/>
                  </a:ext>
                </a:extLst>
              </a:tr>
              <a:tr h="39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4742050"/>
                  </a:ext>
                </a:extLst>
              </a:tr>
              <a:tr h="39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107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5587966"/>
                  </a:ext>
                </a:extLst>
              </a:tr>
              <a:tr h="39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3667647"/>
                  </a:ext>
                </a:extLst>
              </a:tr>
              <a:tr h="39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9743708"/>
                  </a:ext>
                </a:extLst>
              </a:tr>
              <a:tr h="39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0716319"/>
                  </a:ext>
                </a:extLst>
              </a:tr>
              <a:tr h="39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01559"/>
                  </a:ext>
                </a:extLst>
              </a:tr>
              <a:tr h="3979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cs-CZ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5555963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E466B72E-892C-8C91-17F5-54628323F149}"/>
              </a:ext>
            </a:extLst>
          </p:cNvPr>
          <p:cNvSpPr txBox="1"/>
          <p:nvPr/>
        </p:nvSpPr>
        <p:spPr>
          <a:xfrm>
            <a:off x="857250" y="2495550"/>
            <a:ext cx="241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Výsledná trasa o délce 617 km</a:t>
            </a:r>
          </a:p>
        </p:txBody>
      </p:sp>
    </p:spTree>
    <p:extLst>
      <p:ext uri="{BB962C8B-B14F-4D97-AF65-F5344CB8AC3E}">
        <p14:creationId xmlns:p14="http://schemas.microsoft.com/office/powerpoint/2010/main" val="950796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A9236-21A5-B674-C28D-CF482533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Trasa – vogelova aproximační metoda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18FC0B8F-DFAE-C46A-15FB-CA444CAD0E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858655"/>
              </p:ext>
            </p:extLst>
          </p:nvPr>
        </p:nvGraphicFramePr>
        <p:xfrm>
          <a:off x="1254252" y="1933575"/>
          <a:ext cx="8804148" cy="45677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650">
                  <a:extLst>
                    <a:ext uri="{9D8B030D-6E8A-4147-A177-3AD203B41FA5}">
                      <a16:colId xmlns:a16="http://schemas.microsoft.com/office/drawing/2014/main" val="97125040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1453099654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26038203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852132368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3794813472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116032796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821648586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125501407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1769856300"/>
                    </a:ext>
                  </a:extLst>
                </a:gridCol>
                <a:gridCol w="450723">
                  <a:extLst>
                    <a:ext uri="{9D8B030D-6E8A-4147-A177-3AD203B41FA5}">
                      <a16:colId xmlns:a16="http://schemas.microsoft.com/office/drawing/2014/main" val="140063604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1156786007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3412247174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3404665627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944588946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418412729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022270888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algn="ctr"/>
                      <a:endParaRPr lang="cs-CZ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V8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Dif.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7224972"/>
                  </a:ext>
                </a:extLst>
              </a:tr>
              <a:tr h="325279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8761249"/>
                  </a:ext>
                </a:extLst>
              </a:tr>
              <a:tr h="317183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148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5856617"/>
                  </a:ext>
                </a:extLst>
              </a:tr>
              <a:tr h="299562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759998"/>
                  </a:ext>
                </a:extLst>
              </a:tr>
              <a:tr h="30099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220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333212"/>
                  </a:ext>
                </a:extLst>
              </a:tr>
              <a:tr h="330995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236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1812827"/>
                  </a:ext>
                </a:extLst>
              </a:tr>
              <a:tr h="322899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246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3792395"/>
                  </a:ext>
                </a:extLst>
              </a:tr>
              <a:tr h="324328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214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559941"/>
                  </a:ext>
                </a:extLst>
              </a:tr>
              <a:tr h="316232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V8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152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218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220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243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strike="sng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212</a:t>
                      </a: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4353911"/>
                  </a:ext>
                </a:extLst>
              </a:tr>
              <a:tr h="212886"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Dif.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3894528"/>
                  </a:ext>
                </a:extLst>
              </a:tr>
              <a:tr h="216696"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6430699"/>
                  </a:ext>
                </a:extLst>
              </a:tr>
              <a:tr h="201456"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3680830"/>
                  </a:ext>
                </a:extLst>
              </a:tr>
              <a:tr h="169071"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7050464"/>
                  </a:ext>
                </a:extLst>
              </a:tr>
              <a:tr h="174786"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</a:t>
                      </a:r>
                      <a:r>
                        <a:rPr lang="cs-CZ" sz="2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2443795"/>
                  </a:ext>
                </a:extLst>
              </a:tr>
              <a:tr h="193836"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cs-CZ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0434817"/>
                  </a:ext>
                </a:extLst>
              </a:tr>
              <a:tr h="163356"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3081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744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řev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28D249-1983-451D-8451-059C0BA5C7B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E8CC0DF8-A3C6-4F0C-AAB6-327115DBBE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1B96DA-D61E-4352-8013-F432E69A26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278</TotalTime>
  <Words>729</Words>
  <Application>Microsoft Office PowerPoint</Application>
  <PresentationFormat>Širokoúhlá obrazovka</PresentationFormat>
  <Paragraphs>441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3" baseType="lpstr">
      <vt:lpstr>Arial</vt:lpstr>
      <vt:lpstr>Calibri</vt:lpstr>
      <vt:lpstr>Courier New</vt:lpstr>
      <vt:lpstr>Rockwell</vt:lpstr>
      <vt:lpstr>Rockwell Condensed</vt:lpstr>
      <vt:lpstr>Rockwell Extra Bold</vt:lpstr>
      <vt:lpstr>Tahoma</vt:lpstr>
      <vt:lpstr>Wingdings</vt:lpstr>
      <vt:lpstr>Dřevo</vt:lpstr>
      <vt:lpstr>Optimalizace  dopravně-logistických procesů ve firmě  Herbona s.r.o.</vt:lpstr>
      <vt:lpstr>Motivace a důvody k řešení daného problému</vt:lpstr>
      <vt:lpstr>Cíl práce</vt:lpstr>
      <vt:lpstr>Výzkumné otázky</vt:lpstr>
      <vt:lpstr>Použité metody</vt:lpstr>
      <vt:lpstr>1. Trasa – metoda nejbližšího souseda</vt:lpstr>
      <vt:lpstr>1. Trasa – vogelova aproximační metoda</vt:lpstr>
      <vt:lpstr>2. Trasa – metoda nejbližšího souseda</vt:lpstr>
      <vt:lpstr>2. Trasa – vogelova aproximační metoda</vt:lpstr>
      <vt:lpstr>Dosažené výsledky a přínos práce</vt:lpstr>
      <vt:lpstr>Prezentace aplikace PowerPoint</vt:lpstr>
      <vt:lpstr>Závěrečné shrnutí</vt:lpstr>
      <vt:lpstr>Otázky vedoucího a oponenta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Optimalizace  dopravně-logistických procesů ve firmě  Herbona s.r.o.</dc:title>
  <dc:creator>Andrea Faturová</dc:creator>
  <cp:lastModifiedBy>Andrea Faturová</cp:lastModifiedBy>
  <cp:revision>1</cp:revision>
  <dcterms:created xsi:type="dcterms:W3CDTF">2022-05-28T18:25:38Z</dcterms:created>
  <dcterms:modified xsi:type="dcterms:W3CDTF">2022-05-28T23:06:15Z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