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sldIdLst>
    <p:sldId id="256" r:id="rId5"/>
    <p:sldId id="257" r:id="rId6"/>
    <p:sldId id="258" r:id="rId7"/>
    <p:sldId id="262" r:id="rId8"/>
    <p:sldId id="259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ton\OneDrive\Plocha\D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ton\OneDrive\Plocha\D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ton\OneDrive\Plocha\D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/>
              <a:t>Porovnání různě zvolených vah kritérií jízdního</a:t>
            </a:r>
            <a:r>
              <a:rPr lang="cs-CZ" sz="2800" baseline="0"/>
              <a:t> výkonu</a:t>
            </a:r>
            <a:endParaRPr lang="cs-CZ" sz="2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rela_vzd!$H$3</c:f>
              <c:strCache>
                <c:ptCount val="1"/>
                <c:pt idx="0">
                  <c:v>Hodnota pro 40%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rela_vzd!$E$4:$E$16</c:f>
              <c:strCache>
                <c:ptCount val="13"/>
                <c:pt idx="0">
                  <c:v>Brno</c:v>
                </c:pt>
                <c:pt idx="1">
                  <c:v>Plzeň</c:v>
                </c:pt>
                <c:pt idx="2">
                  <c:v>Olomouc</c:v>
                </c:pt>
                <c:pt idx="3">
                  <c:v>Liberec</c:v>
                </c:pt>
                <c:pt idx="4">
                  <c:v>České Budějovice</c:v>
                </c:pt>
                <c:pt idx="5">
                  <c:v>Hradec Králové</c:v>
                </c:pt>
                <c:pt idx="6">
                  <c:v>Ústí nad Labem</c:v>
                </c:pt>
                <c:pt idx="7">
                  <c:v>Pardubice</c:v>
                </c:pt>
                <c:pt idx="8">
                  <c:v>Zlín</c:v>
                </c:pt>
                <c:pt idx="9">
                  <c:v>Ostrava</c:v>
                </c:pt>
                <c:pt idx="10">
                  <c:v>Karlovy Vary</c:v>
                </c:pt>
                <c:pt idx="11">
                  <c:v>Jihlava</c:v>
                </c:pt>
                <c:pt idx="12">
                  <c:v>Praha</c:v>
                </c:pt>
              </c:strCache>
            </c:strRef>
          </c:cat>
          <c:val>
            <c:numRef>
              <c:f>rela_vzd!$H$4:$H$16</c:f>
              <c:numCache>
                <c:formatCode>General</c:formatCode>
                <c:ptCount val="13"/>
                <c:pt idx="0">
                  <c:v>0.63858146202887667</c:v>
                </c:pt>
                <c:pt idx="1">
                  <c:v>0.47473807926288469</c:v>
                </c:pt>
                <c:pt idx="2">
                  <c:v>0.48868150503879276</c:v>
                </c:pt>
                <c:pt idx="3">
                  <c:v>0.52385211173886459</c:v>
                </c:pt>
                <c:pt idx="4">
                  <c:v>0.22007854249151698</c:v>
                </c:pt>
                <c:pt idx="5">
                  <c:v>0.49344155055032096</c:v>
                </c:pt>
                <c:pt idx="6">
                  <c:v>0.6980024966133489</c:v>
                </c:pt>
                <c:pt idx="7">
                  <c:v>0.51144757032063592</c:v>
                </c:pt>
                <c:pt idx="8">
                  <c:v>0.55705197372152937</c:v>
                </c:pt>
                <c:pt idx="9">
                  <c:v>0.66870735584582086</c:v>
                </c:pt>
                <c:pt idx="10">
                  <c:v>0.5733246269628185</c:v>
                </c:pt>
                <c:pt idx="11">
                  <c:v>0.57471455397974636</c:v>
                </c:pt>
                <c:pt idx="12">
                  <c:v>0.27252189833517332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59-4A01-B3D4-556439AF810A}"/>
            </c:ext>
          </c:extLst>
        </c:ser>
        <c:ser>
          <c:idx val="0"/>
          <c:order val="1"/>
          <c:tx>
            <c:strRef>
              <c:f>rela_vzd!$F$3</c:f>
              <c:strCache>
                <c:ptCount val="1"/>
                <c:pt idx="0">
                  <c:v>Hodnoty pro 60%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rela_vzd!$E$4:$E$16</c:f>
              <c:strCache>
                <c:ptCount val="13"/>
                <c:pt idx="0">
                  <c:v>Brno</c:v>
                </c:pt>
                <c:pt idx="1">
                  <c:v>Plzeň</c:v>
                </c:pt>
                <c:pt idx="2">
                  <c:v>Olomouc</c:v>
                </c:pt>
                <c:pt idx="3">
                  <c:v>Liberec</c:v>
                </c:pt>
                <c:pt idx="4">
                  <c:v>České Budějovice</c:v>
                </c:pt>
                <c:pt idx="5">
                  <c:v>Hradec Králové</c:v>
                </c:pt>
                <c:pt idx="6">
                  <c:v>Ústí nad Labem</c:v>
                </c:pt>
                <c:pt idx="7">
                  <c:v>Pardubice</c:v>
                </c:pt>
                <c:pt idx="8">
                  <c:v>Zlín</c:v>
                </c:pt>
                <c:pt idx="9">
                  <c:v>Ostrava</c:v>
                </c:pt>
                <c:pt idx="10">
                  <c:v>Karlovy Vary</c:v>
                </c:pt>
                <c:pt idx="11">
                  <c:v>Jihlava</c:v>
                </c:pt>
                <c:pt idx="12">
                  <c:v>Praha</c:v>
                </c:pt>
              </c:strCache>
            </c:strRef>
          </c:cat>
          <c:val>
            <c:numRef>
              <c:f>rela_vzd!$F$4:$F$16</c:f>
              <c:numCache>
                <c:formatCode>0.0000</c:formatCode>
                <c:ptCount val="13"/>
                <c:pt idx="0">
                  <c:v>0.5813386904227219</c:v>
                </c:pt>
                <c:pt idx="1">
                  <c:v>0.44363069126297239</c:v>
                </c:pt>
                <c:pt idx="2">
                  <c:v>0.48415338113221934</c:v>
                </c:pt>
                <c:pt idx="3">
                  <c:v>0.52476568314318517</c:v>
                </c:pt>
                <c:pt idx="4">
                  <c:v>0.30327412684555527</c:v>
                </c:pt>
                <c:pt idx="5">
                  <c:v>0.53743687178960009</c:v>
                </c:pt>
                <c:pt idx="6">
                  <c:v>0.60860200362926775</c:v>
                </c:pt>
                <c:pt idx="7">
                  <c:v>0.55426984186003914</c:v>
                </c:pt>
                <c:pt idx="8">
                  <c:v>0.50192818452800692</c:v>
                </c:pt>
                <c:pt idx="9">
                  <c:v>0.5334838553573148</c:v>
                </c:pt>
                <c:pt idx="10">
                  <c:v>0.47845375809321855</c:v>
                </c:pt>
                <c:pt idx="11">
                  <c:v>0.57030370170319811</c:v>
                </c:pt>
                <c:pt idx="12">
                  <c:v>0.36726068454176258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59-4A01-B3D4-556439AF810A}"/>
            </c:ext>
          </c:extLst>
        </c:ser>
        <c:ser>
          <c:idx val="2"/>
          <c:order val="2"/>
          <c:tx>
            <c:strRef>
              <c:f>rela_vzd!$I$3</c:f>
              <c:strCache>
                <c:ptCount val="1"/>
                <c:pt idx="0">
                  <c:v>Hodnota pro 80%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rela_vzd!$E$4:$E$16</c:f>
              <c:strCache>
                <c:ptCount val="13"/>
                <c:pt idx="0">
                  <c:v>Brno</c:v>
                </c:pt>
                <c:pt idx="1">
                  <c:v>Plzeň</c:v>
                </c:pt>
                <c:pt idx="2">
                  <c:v>Olomouc</c:v>
                </c:pt>
                <c:pt idx="3">
                  <c:v>Liberec</c:v>
                </c:pt>
                <c:pt idx="4">
                  <c:v>České Budějovice</c:v>
                </c:pt>
                <c:pt idx="5">
                  <c:v>Hradec Králové</c:v>
                </c:pt>
                <c:pt idx="6">
                  <c:v>Ústí nad Labem</c:v>
                </c:pt>
                <c:pt idx="7">
                  <c:v>Pardubice</c:v>
                </c:pt>
                <c:pt idx="8">
                  <c:v>Zlín</c:v>
                </c:pt>
                <c:pt idx="9">
                  <c:v>Ostrava</c:v>
                </c:pt>
                <c:pt idx="10">
                  <c:v>Karlovy Vary</c:v>
                </c:pt>
                <c:pt idx="11">
                  <c:v>Jihlava</c:v>
                </c:pt>
                <c:pt idx="12">
                  <c:v>Praha</c:v>
                </c:pt>
              </c:strCache>
            </c:strRef>
          </c:cat>
          <c:val>
            <c:numRef>
              <c:f>rela_vzd!$I$4:$I$16</c:f>
              <c:numCache>
                <c:formatCode>General</c:formatCode>
                <c:ptCount val="13"/>
                <c:pt idx="0">
                  <c:v>0.51221428348603681</c:v>
                </c:pt>
                <c:pt idx="1">
                  <c:v>0.40564959274206758</c:v>
                </c:pt>
                <c:pt idx="2">
                  <c:v>0.47923820348489038</c:v>
                </c:pt>
                <c:pt idx="3">
                  <c:v>0.52594833754012649</c:v>
                </c:pt>
                <c:pt idx="4">
                  <c:v>0.38528354864668513</c:v>
                </c:pt>
                <c:pt idx="5">
                  <c:v>0.59522354326620019</c:v>
                </c:pt>
                <c:pt idx="6">
                  <c:v>0.50575691012403701</c:v>
                </c:pt>
                <c:pt idx="7">
                  <c:v>0.6124085761010194</c:v>
                </c:pt>
                <c:pt idx="8">
                  <c:v>0.44752847429005194</c:v>
                </c:pt>
                <c:pt idx="9">
                  <c:v>0.40824884239840192</c:v>
                </c:pt>
                <c:pt idx="10">
                  <c:v>0.37841698805721913</c:v>
                </c:pt>
                <c:pt idx="11">
                  <c:v>0.56360009846142178</c:v>
                </c:pt>
                <c:pt idx="12">
                  <c:v>0.49058771965225795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59-4A01-B3D4-556439AF8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2390352"/>
        <c:axId val="1142388272"/>
      </c:barChart>
      <c:catAx>
        <c:axId val="114239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2388272"/>
        <c:crosses val="autoZero"/>
        <c:auto val="1"/>
        <c:lblAlgn val="ctr"/>
        <c:lblOffset val="100"/>
        <c:noMultiLvlLbl val="0"/>
      </c:catAx>
      <c:valAx>
        <c:axId val="1142388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Relativní ukazatel c</a:t>
                </a:r>
                <a:r>
                  <a:rPr lang="cs-CZ" baseline="-25000"/>
                  <a:t>i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239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/>
              <a:t>Graf</a:t>
            </a:r>
            <a:r>
              <a:rPr lang="cs-CZ" sz="2800" baseline="0"/>
              <a:t> srovnání indeticklých vah vzdáleností</a:t>
            </a:r>
            <a:endParaRPr lang="cs-CZ" sz="2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rela_vzd!$F$3</c:f>
              <c:strCache>
                <c:ptCount val="1"/>
                <c:pt idx="0">
                  <c:v>Původní hodnota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rela_vzd!$E$4:$E$16</c:f>
              <c:strCache>
                <c:ptCount val="13"/>
                <c:pt idx="0">
                  <c:v>Brno</c:v>
                </c:pt>
                <c:pt idx="1">
                  <c:v>Plzeň</c:v>
                </c:pt>
                <c:pt idx="2">
                  <c:v>Olomouc</c:v>
                </c:pt>
                <c:pt idx="3">
                  <c:v>Liberec</c:v>
                </c:pt>
                <c:pt idx="4">
                  <c:v>České Budějovice</c:v>
                </c:pt>
                <c:pt idx="5">
                  <c:v>Hradec Králové</c:v>
                </c:pt>
                <c:pt idx="6">
                  <c:v>Ústí nad Labem</c:v>
                </c:pt>
                <c:pt idx="7">
                  <c:v>Pardubice</c:v>
                </c:pt>
                <c:pt idx="8">
                  <c:v>Zlín</c:v>
                </c:pt>
                <c:pt idx="9">
                  <c:v>Ostrava</c:v>
                </c:pt>
                <c:pt idx="10">
                  <c:v>Karlovy Vary</c:v>
                </c:pt>
                <c:pt idx="11">
                  <c:v>Jihlava</c:v>
                </c:pt>
                <c:pt idx="12">
                  <c:v>Praha</c:v>
                </c:pt>
              </c:strCache>
            </c:strRef>
          </c:cat>
          <c:val>
            <c:numRef>
              <c:f>rela_vzd!$F$4:$F$16</c:f>
              <c:numCache>
                <c:formatCode>0.0000</c:formatCode>
                <c:ptCount val="13"/>
                <c:pt idx="0">
                  <c:v>0.5813386904227219</c:v>
                </c:pt>
                <c:pt idx="1">
                  <c:v>0.44363069126297239</c:v>
                </c:pt>
                <c:pt idx="2">
                  <c:v>0.48415338113221934</c:v>
                </c:pt>
                <c:pt idx="3">
                  <c:v>0.52476568314318517</c:v>
                </c:pt>
                <c:pt idx="4">
                  <c:v>0.30327412684555527</c:v>
                </c:pt>
                <c:pt idx="5">
                  <c:v>0.53743687178960009</c:v>
                </c:pt>
                <c:pt idx="6">
                  <c:v>0.60860200362926775</c:v>
                </c:pt>
                <c:pt idx="7">
                  <c:v>0.55426984186003914</c:v>
                </c:pt>
                <c:pt idx="8">
                  <c:v>0.50192818452800692</c:v>
                </c:pt>
                <c:pt idx="9">
                  <c:v>0.5334838553573148</c:v>
                </c:pt>
                <c:pt idx="10">
                  <c:v>0.47845375809321855</c:v>
                </c:pt>
                <c:pt idx="11">
                  <c:v>0.57030370170319811</c:v>
                </c:pt>
                <c:pt idx="12">
                  <c:v>0.36726068454176258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46-4F87-8C0D-E419354D8AF6}"/>
            </c:ext>
          </c:extLst>
        </c:ser>
        <c:ser>
          <c:idx val="1"/>
          <c:order val="1"/>
          <c:tx>
            <c:strRef>
              <c:f>rela_vzd!$M$3</c:f>
              <c:strCache>
                <c:ptCount val="1"/>
                <c:pt idx="0">
                  <c:v>Hodnota s rovností vah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rela_vzd!$M$4:$M$16</c:f>
              <c:numCache>
                <c:formatCode>General</c:formatCode>
                <c:ptCount val="13"/>
                <c:pt idx="0">
                  <c:v>0.59191074806193278</c:v>
                </c:pt>
                <c:pt idx="1">
                  <c:v>0.45786523373965882</c:v>
                </c:pt>
                <c:pt idx="2">
                  <c:v>0.47780263926027694</c:v>
                </c:pt>
                <c:pt idx="3">
                  <c:v>0.51673212146350567</c:v>
                </c:pt>
                <c:pt idx="4">
                  <c:v>0.31804273918806636</c:v>
                </c:pt>
                <c:pt idx="5">
                  <c:v>0.52722916633721095</c:v>
                </c:pt>
                <c:pt idx="6">
                  <c:v>0.6162593644182468</c:v>
                </c:pt>
                <c:pt idx="7">
                  <c:v>0.54219261638789173</c:v>
                </c:pt>
                <c:pt idx="8">
                  <c:v>0.4941917385174821</c:v>
                </c:pt>
                <c:pt idx="9">
                  <c:v>0.53822210026979833</c:v>
                </c:pt>
                <c:pt idx="10">
                  <c:v>0.49569604689522079</c:v>
                </c:pt>
                <c:pt idx="11">
                  <c:v>0.58073635880101371</c:v>
                </c:pt>
                <c:pt idx="12">
                  <c:v>0.35412904796769035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46-4F87-8C0D-E419354D8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7867120"/>
        <c:axId val="2117875024"/>
      </c:barChart>
      <c:catAx>
        <c:axId val="211786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7875024"/>
        <c:crosses val="autoZero"/>
        <c:auto val="1"/>
        <c:lblAlgn val="ctr"/>
        <c:lblOffset val="100"/>
        <c:noMultiLvlLbl val="0"/>
      </c:catAx>
      <c:valAx>
        <c:axId val="2117875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Relativní ukazatel vzdálenosti c</a:t>
                </a:r>
                <a:r>
                  <a:rPr lang="cs-CZ" baseline="-25000"/>
                  <a:t>i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786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991113683239329"/>
          <c:y val="0.3482722776899807"/>
          <c:w val="0.11770019930052381"/>
          <c:h val="0.271973600988024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0" i="0" u="none" strike="noStrike" baseline="0" dirty="0">
                <a:effectLst/>
              </a:rPr>
              <a:t>Porovnání různě zvolených vah kritéria ceny pozemku</a:t>
            </a:r>
            <a:endParaRPr lang="cs-CZ" sz="2800" dirty="0"/>
          </a:p>
        </c:rich>
      </c:tx>
      <c:layout>
        <c:manualLayout>
          <c:xMode val="edge"/>
          <c:yMode val="edge"/>
          <c:x val="0.1661390640088565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5.3294430840321712E-2"/>
          <c:y val="0.16999137008624407"/>
          <c:w val="0.79495625070473697"/>
          <c:h val="0.7499336467750202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rela_vzd!$N$3</c:f>
              <c:strCache>
                <c:ptCount val="1"/>
                <c:pt idx="0">
                  <c:v>Cena 10 %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rela_vzd!$N$4:$N$16</c:f>
              <c:numCache>
                <c:formatCode>General</c:formatCode>
                <c:ptCount val="13"/>
                <c:pt idx="0">
                  <c:v>0.50369574389722094</c:v>
                </c:pt>
                <c:pt idx="1">
                  <c:v>0.35502245001579924</c:v>
                </c:pt>
                <c:pt idx="2">
                  <c:v>0.49944334596904943</c:v>
                </c:pt>
                <c:pt idx="3">
                  <c:v>0.41699098513834254</c:v>
                </c:pt>
                <c:pt idx="4">
                  <c:v>0.32150406748860233</c:v>
                </c:pt>
                <c:pt idx="5">
                  <c:v>0.45231483066724165</c:v>
                </c:pt>
                <c:pt idx="6">
                  <c:v>0.51209151698209854</c:v>
                </c:pt>
                <c:pt idx="7">
                  <c:v>0.45314797662656614</c:v>
                </c:pt>
                <c:pt idx="8">
                  <c:v>0.41651608666686046</c:v>
                </c:pt>
                <c:pt idx="9">
                  <c:v>0.52881342513514218</c:v>
                </c:pt>
                <c:pt idx="10">
                  <c:v>0.51406018346890714</c:v>
                </c:pt>
                <c:pt idx="11">
                  <c:v>0.4425636010268531</c:v>
                </c:pt>
                <c:pt idx="12">
                  <c:v>0.42325638972136154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04-4B32-8B09-4244809868CF}"/>
            </c:ext>
          </c:extLst>
        </c:ser>
        <c:ser>
          <c:idx val="0"/>
          <c:order val="1"/>
          <c:tx>
            <c:v>Cena 20 %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rela_vzd!$E$4:$E$16</c:f>
              <c:strCache>
                <c:ptCount val="13"/>
                <c:pt idx="0">
                  <c:v>Brno</c:v>
                </c:pt>
                <c:pt idx="1">
                  <c:v>Plzeň</c:v>
                </c:pt>
                <c:pt idx="2">
                  <c:v>Olomouc</c:v>
                </c:pt>
                <c:pt idx="3">
                  <c:v>Liberec</c:v>
                </c:pt>
                <c:pt idx="4">
                  <c:v>České Budějovice</c:v>
                </c:pt>
                <c:pt idx="5">
                  <c:v>Hradec Králové</c:v>
                </c:pt>
                <c:pt idx="6">
                  <c:v>Ústí nad Labem</c:v>
                </c:pt>
                <c:pt idx="7">
                  <c:v>Pardubice</c:v>
                </c:pt>
                <c:pt idx="8">
                  <c:v>Zlín</c:v>
                </c:pt>
                <c:pt idx="9">
                  <c:v>Ostrava</c:v>
                </c:pt>
                <c:pt idx="10">
                  <c:v>Karlovy Vary</c:v>
                </c:pt>
                <c:pt idx="11">
                  <c:v>Jihlava</c:v>
                </c:pt>
                <c:pt idx="12">
                  <c:v>Praha</c:v>
                </c:pt>
              </c:strCache>
            </c:strRef>
          </c:cat>
          <c:val>
            <c:numRef>
              <c:f>rela_vzd!$F$4:$F$16</c:f>
              <c:numCache>
                <c:formatCode>0.0000</c:formatCode>
                <c:ptCount val="13"/>
                <c:pt idx="0">
                  <c:v>0.5813386904227219</c:v>
                </c:pt>
                <c:pt idx="1">
                  <c:v>0.44363069126297239</c:v>
                </c:pt>
                <c:pt idx="2">
                  <c:v>0.48415338113221934</c:v>
                </c:pt>
                <c:pt idx="3">
                  <c:v>0.52476568314318517</c:v>
                </c:pt>
                <c:pt idx="4">
                  <c:v>0.30327412684555527</c:v>
                </c:pt>
                <c:pt idx="5">
                  <c:v>0.53743687178960009</c:v>
                </c:pt>
                <c:pt idx="6">
                  <c:v>0.60860200362926775</c:v>
                </c:pt>
                <c:pt idx="7">
                  <c:v>0.55426984186003914</c:v>
                </c:pt>
                <c:pt idx="8">
                  <c:v>0.50192818452800692</c:v>
                </c:pt>
                <c:pt idx="9">
                  <c:v>0.5334838553573148</c:v>
                </c:pt>
                <c:pt idx="10">
                  <c:v>0.47845375809321855</c:v>
                </c:pt>
                <c:pt idx="11">
                  <c:v>0.57030370170319811</c:v>
                </c:pt>
                <c:pt idx="12">
                  <c:v>0.36726068454176258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04-4B32-8B09-4244809868CF}"/>
            </c:ext>
          </c:extLst>
        </c:ser>
        <c:ser>
          <c:idx val="2"/>
          <c:order val="2"/>
          <c:tx>
            <c:strRef>
              <c:f>rela_vzd!$O$3</c:f>
              <c:strCache>
                <c:ptCount val="1"/>
                <c:pt idx="0">
                  <c:v>Cena 30 %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rela_vzd!$O$4:$O$16</c:f>
              <c:numCache>
                <c:formatCode>General</c:formatCode>
                <c:ptCount val="13"/>
                <c:pt idx="0">
                  <c:v>0.65741858475235282</c:v>
                </c:pt>
                <c:pt idx="1">
                  <c:v>0.51984076474154861</c:v>
                </c:pt>
                <c:pt idx="2">
                  <c:v>0.47350636684994885</c:v>
                </c:pt>
                <c:pt idx="3">
                  <c:v>0.61108432656985479</c:v>
                </c:pt>
                <c:pt idx="4">
                  <c:v>0.26851260513182429</c:v>
                </c:pt>
                <c:pt idx="5">
                  <c:v>0.59449903319639241</c:v>
                </c:pt>
                <c:pt idx="6">
                  <c:v>0.69400358865849621</c:v>
                </c:pt>
                <c:pt idx="7">
                  <c:v>0.6302503379558233</c:v>
                </c:pt>
                <c:pt idx="8">
                  <c:v>0.57759789732886124</c:v>
                </c:pt>
                <c:pt idx="9">
                  <c:v>0.57108610213483135</c:v>
                </c:pt>
                <c:pt idx="10">
                  <c:v>0.47490829225714593</c:v>
                </c:pt>
                <c:pt idx="11">
                  <c:v>0.67935258420416889</c:v>
                </c:pt>
                <c:pt idx="12">
                  <c:v>0.29597505944068914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04-4B32-8B09-424480986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3665263"/>
        <c:axId val="552896991"/>
      </c:barChart>
      <c:catAx>
        <c:axId val="54366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2896991"/>
        <c:crosses val="autoZero"/>
        <c:auto val="1"/>
        <c:lblAlgn val="ctr"/>
        <c:lblOffset val="100"/>
        <c:noMultiLvlLbl val="0"/>
      </c:catAx>
      <c:valAx>
        <c:axId val="552896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Relativní ukazatel vzdálenosti</a:t>
                </a:r>
                <a:r>
                  <a:rPr lang="cs-CZ" baseline="0"/>
                  <a:t> c</a:t>
                </a:r>
                <a:r>
                  <a:rPr lang="cs-CZ" baseline="-25000"/>
                  <a:t>i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3665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484481333890749"/>
          <c:y val="0.40108013924419783"/>
          <c:w val="0.1374620329016023"/>
          <c:h val="0.328946144390179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3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7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88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0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3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77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16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60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3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21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401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2840C6-6494-4E12-A428-2012DA7DD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05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F5084D-B617-4011-8406-A93B64723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583" y="608797"/>
            <a:ext cx="5009388" cy="578176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7696E4-8DD9-B36E-64EA-CAAF9EE60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872" y="1204126"/>
            <a:ext cx="4476811" cy="3358833"/>
          </a:xfrm>
        </p:spPr>
        <p:txBody>
          <a:bodyPr>
            <a:normAutofit/>
          </a:bodyPr>
          <a:lstStyle/>
          <a:p>
            <a:r>
              <a:rPr lang="cs-CZ" sz="3400" b="1" spc="1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Použití matematického softwaru v technické praxi</a:t>
            </a:r>
            <a:endParaRPr lang="cs-CZ" sz="340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C1AEC9-4C2E-5BF9-E036-35B4BDB10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872" y="4659086"/>
            <a:ext cx="4476811" cy="163999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>
                    <a:alpha val="75000"/>
                  </a:srgbClr>
                </a:solidFill>
              </a:rPr>
              <a:t>Autor: Bc. Antonín Doskočil</a:t>
            </a:r>
          </a:p>
          <a:p>
            <a:r>
              <a:rPr lang="cs-CZ" dirty="0">
                <a:solidFill>
                  <a:srgbClr val="FFFFFF">
                    <a:alpha val="75000"/>
                  </a:srgbClr>
                </a:solidFill>
              </a:rPr>
              <a:t>Vedoucí práce: doc. RNDr. Zdeněk Dušek, Ph.D.</a:t>
            </a:r>
          </a:p>
          <a:p>
            <a:r>
              <a:rPr lang="cs-CZ" dirty="0">
                <a:solidFill>
                  <a:srgbClr val="FFFFFF">
                    <a:alpha val="75000"/>
                  </a:srgbClr>
                </a:solidFill>
              </a:rPr>
              <a:t>ČESKÉ BUDĚJOVICE, 2022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638CF6DD-FF8E-B325-7C64-AADF33D9A9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6095999" y="700282"/>
            <a:ext cx="5433917" cy="559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4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1D810FC-1C1A-A246-51DA-0F97E91CBA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244222"/>
              </p:ext>
            </p:extLst>
          </p:nvPr>
        </p:nvGraphicFramePr>
        <p:xfrm>
          <a:off x="334537" y="786384"/>
          <a:ext cx="11276438" cy="5803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4A207438-E55F-DD95-B46A-B45ABDAA98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599911" y="5287569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289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2B661D8-DC25-8D3A-72EE-6A10579B1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17352"/>
              </p:ext>
            </p:extLst>
          </p:nvPr>
        </p:nvGraphicFramePr>
        <p:xfrm>
          <a:off x="354330" y="733778"/>
          <a:ext cx="11555729" cy="5632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AAA85C6F-0F2F-6B53-587E-5D9AC6E682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599911" y="5287569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243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3DCEC-1B3B-52D5-4D20-D947707E3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200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D297D-592A-31AB-9BD4-2B2E83787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3"/>
            <a:ext cx="11029615" cy="4421181"/>
          </a:xfrm>
        </p:spPr>
        <p:txBody>
          <a:bodyPr>
            <a:normAutofit/>
          </a:bodyPr>
          <a:lstStyle/>
          <a:p>
            <a:r>
              <a:rPr lang="cs-CZ" sz="3200" dirty="0"/>
              <a:t>VÝPOČET TOPSIS V MS EXCEL (</a:t>
            </a:r>
            <a:r>
              <a:rPr lang="cs-CZ" sz="3200" dirty="0" err="1"/>
              <a:t>Matlab</a:t>
            </a:r>
            <a:r>
              <a:rPr lang="cs-CZ" sz="3200" dirty="0"/>
              <a:t>, </a:t>
            </a:r>
            <a:r>
              <a:rPr lang="cs-CZ" sz="3200" dirty="0" err="1"/>
              <a:t>Octave</a:t>
            </a:r>
            <a:r>
              <a:rPr lang="cs-CZ" sz="3200" dirty="0"/>
              <a:t>, R, </a:t>
            </a:r>
            <a:r>
              <a:rPr lang="cs-CZ" sz="3200" dirty="0" err="1"/>
              <a:t>LaTeX</a:t>
            </a:r>
            <a:r>
              <a:rPr lang="cs-CZ" sz="3200" dirty="0"/>
              <a:t>…)</a:t>
            </a:r>
          </a:p>
          <a:p>
            <a:r>
              <a:rPr lang="cs-CZ" sz="3200" dirty="0"/>
              <a:t>PŘÍKLAD VÝSTAVBY LOGISTICKÉHO CENTRA</a:t>
            </a:r>
          </a:p>
          <a:p>
            <a:r>
              <a:rPr lang="cs-CZ" sz="3200" dirty="0"/>
              <a:t>POROVNÁNÍ RŮZNÝCH VSTUPŮ</a:t>
            </a:r>
          </a:p>
          <a:p>
            <a:r>
              <a:rPr lang="cs-CZ" sz="3200" dirty="0"/>
              <a:t>SPŘÍSTUPNĚNÍ TOPSIS PRO BĚŽNÉ POUŽITÍ</a:t>
            </a:r>
          </a:p>
          <a:p>
            <a:r>
              <a:rPr lang="cs-CZ" sz="3200" dirty="0"/>
              <a:t>MOTIVACE K DALŠÍ TVORBĚ (C#)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FF4177C4-8B73-DFC8-C86D-C328105DC4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599911" y="5287569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363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3F6AD-FA3D-EE73-3FD1-B93243D08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592" y="2948645"/>
            <a:ext cx="11029616" cy="1188720"/>
          </a:xfrm>
        </p:spPr>
        <p:txBody>
          <a:bodyPr>
            <a:normAutofit/>
          </a:bodyPr>
          <a:lstStyle/>
          <a:p>
            <a:r>
              <a:rPr lang="cs-CZ" sz="7200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EAABE6-EF0F-C356-E481-1E55DD431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4222044"/>
            <a:ext cx="11029615" cy="17533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dirty="0"/>
              <a:t>ANTONÍN DOSKOČIL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CA9BA7A7-3B78-C730-AEBF-CE617F7FA7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5021486" y="649730"/>
            <a:ext cx="2149028" cy="221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50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DD9E9-2431-E60A-431B-36F4619F8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200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072118-E2C7-1756-74CC-6CFD1B620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447288"/>
          </a:xfrm>
        </p:spPr>
        <p:txBody>
          <a:bodyPr numCol="2">
            <a:normAutofit/>
          </a:bodyPr>
          <a:lstStyle/>
          <a:p>
            <a:r>
              <a:rPr lang="cs-CZ" sz="2800" dirty="0"/>
              <a:t>MOTIVACE PRÁCE</a:t>
            </a:r>
          </a:p>
          <a:p>
            <a:r>
              <a:rPr lang="cs-CZ" sz="2800" dirty="0"/>
              <a:t>CÍL PRÁCE</a:t>
            </a:r>
          </a:p>
          <a:p>
            <a:r>
              <a:rPr lang="cs-CZ" sz="2800" dirty="0"/>
              <a:t>POUŽITÉ METODY A SOFTWARE</a:t>
            </a:r>
          </a:p>
          <a:p>
            <a:r>
              <a:rPr lang="cs-CZ" sz="2800" dirty="0"/>
              <a:t>VÝSLEDKY</a:t>
            </a:r>
          </a:p>
          <a:p>
            <a:r>
              <a:rPr lang="cs-CZ" sz="2800" dirty="0"/>
              <a:t>PŘÍKLAD</a:t>
            </a:r>
          </a:p>
          <a:p>
            <a:r>
              <a:rPr lang="cs-CZ" sz="2800" dirty="0"/>
              <a:t>SHRNUTÍ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5B7BCC13-0E62-9BCE-9147-0CC1A9E508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556487" y="5205754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502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02CD2-8FB5-9342-F0EC-6DADE39D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200" dirty="0" err="1"/>
              <a:t>mOTIVACE</a:t>
            </a:r>
            <a:endParaRPr lang="cs-CZ" sz="7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BBF737-692E-1CCB-16FD-9CB62C97B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PRÁCE S MATEMATICKÝMI MODELY</a:t>
            </a:r>
          </a:p>
          <a:p>
            <a:r>
              <a:rPr lang="cs-CZ" sz="3200" dirty="0"/>
              <a:t>PROGRAMOVÁNÍ</a:t>
            </a:r>
          </a:p>
          <a:p>
            <a:r>
              <a:rPr lang="cs-CZ" sz="3200" dirty="0"/>
              <a:t>ZJEDNODUŠENÍ PRÁCE</a:t>
            </a:r>
          </a:p>
          <a:p>
            <a:r>
              <a:rPr lang="cs-CZ" sz="3200" dirty="0"/>
              <a:t>ZAJÍMAVÉ TÉMA A ŠÍŘKA JEHO VYUŽITÍ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B4C32703-04E8-92DA-5BFE-7F73EF9290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612244" y="5272570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34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BA408-58AF-AD3B-B821-74B7219DA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200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01D7C-2964-2FC6-3D81-BF9B90B14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794979"/>
            <a:ext cx="11029615" cy="3634486"/>
          </a:xfrm>
        </p:spPr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se seznámí s matematickým softwarem podle své volby (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Matlab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Octave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Maxima...), naučí se používat jeho základní funkce a programovat v něm jednoduché úlohy. Cílem práce je pomocí tohoto softwaru zpracovat některé matematické téma s aplikacemi v technické praxi, podle konkrétního zájmu studenta.</a:t>
            </a:r>
            <a:endParaRPr lang="cs-CZ" sz="2800" dirty="0"/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CF920946-BB0B-EBC9-0F23-BEC379A28F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620495" y="5333568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5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F4213-3E46-826A-0AB3-E0EA6C88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200" dirty="0"/>
              <a:t>Metody a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2C29E3-35DA-F246-CBD4-6DDB66AC1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9815536" cy="4398264"/>
          </a:xfrm>
        </p:spPr>
        <p:txBody>
          <a:bodyPr>
            <a:normAutofit/>
          </a:bodyPr>
          <a:lstStyle/>
          <a:p>
            <a:r>
              <a:rPr lang="cs-CZ" sz="3200" dirty="0"/>
              <a:t>VÍCEKRITERIÁLNÍ ROZHODOVÁNÍ (MCDA)</a:t>
            </a:r>
          </a:p>
          <a:p>
            <a:r>
              <a:rPr lang="cs-CZ" sz="3200" dirty="0"/>
              <a:t>METODA TOPSIS</a:t>
            </a:r>
          </a:p>
          <a:p>
            <a:r>
              <a:rPr lang="cs-CZ" sz="3200" dirty="0"/>
              <a:t>IMPLEMENTACE MODELU DO IT SOFTWARU</a:t>
            </a:r>
          </a:p>
          <a:p>
            <a:r>
              <a:rPr lang="cs-CZ" sz="3200" dirty="0"/>
              <a:t>MICROSOFT EXCEL – TABULKOVÝ PROCESOR</a:t>
            </a:r>
          </a:p>
          <a:p>
            <a:r>
              <a:rPr lang="cs-CZ" sz="3200" dirty="0"/>
              <a:t>PROGRAMOVACÍ PROSTŘEDÍ EXCEL VBA (VISUAL BASIC FOR APPLICATIONS)</a:t>
            </a:r>
          </a:p>
          <a:p>
            <a:endParaRPr lang="cs-CZ" sz="3200" dirty="0"/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D3649103-A15C-7B78-6CF1-37146DA9E1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620495" y="5333568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14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B83F2-6B9D-C756-0DCE-B342EBD90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200" dirty="0"/>
              <a:t>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D79DE-8215-0298-F080-B6B14DA7E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692948"/>
            <a:ext cx="11029615" cy="4343400"/>
          </a:xfrm>
        </p:spPr>
        <p:txBody>
          <a:bodyPr>
            <a:normAutofit/>
          </a:bodyPr>
          <a:lstStyle/>
          <a:p>
            <a:r>
              <a:rPr lang="cs-CZ" sz="3200" dirty="0"/>
              <a:t>POUŽITÍ TOPSIS A IMPLEMENTACE DO MS EXCEL</a:t>
            </a:r>
          </a:p>
          <a:p>
            <a:r>
              <a:rPr lang="cs-CZ" sz="3200" dirty="0"/>
              <a:t>JEDNODUCHOST A EFEKTIVITA</a:t>
            </a:r>
          </a:p>
          <a:p>
            <a:r>
              <a:rPr lang="cs-CZ" sz="3200" dirty="0"/>
              <a:t>VYTVOŘENÍ MAKRA PRO SNADNÉ A OPAKOVATELNÉ POUŽITÍ</a:t>
            </a:r>
          </a:p>
          <a:p>
            <a:r>
              <a:rPr lang="cs-CZ" sz="3200" dirty="0"/>
              <a:t>VYUŽITÍ POSTUPU NA KOMPLEXNÍ PŘÍKLAD Z REALNÉ TECHNICKÉ PRAXE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30B2B4BD-44A8-175D-994F-3B27D1A8F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620495" y="5333568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51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3A656-B51C-AF30-191E-FE6601C89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200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71235B-BABB-971C-4F63-49FC5F82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94979"/>
            <a:ext cx="11029615" cy="3634486"/>
          </a:xfrm>
        </p:spPr>
        <p:txBody>
          <a:bodyPr>
            <a:normAutofit/>
          </a:bodyPr>
          <a:lstStyle/>
          <a:p>
            <a:r>
              <a:rPr lang="cs-CZ" sz="3200" dirty="0"/>
              <a:t>VÝSTAVBA LOGISTICKÉHO CENTRA V ČR V JEDNOM Z KRAJSKÝCH MĚST S OHLEDEM NA VÝHODNOST DLE 16 KRITÉRIÍ</a:t>
            </a:r>
          </a:p>
          <a:p>
            <a:r>
              <a:rPr lang="cs-CZ" sz="3200" dirty="0"/>
              <a:t>REALNÁ DATA NA FIKTIVNÍ PŘÍKLAD</a:t>
            </a:r>
          </a:p>
          <a:p>
            <a:r>
              <a:rPr lang="cs-CZ" sz="3200" dirty="0"/>
              <a:t>VÁHY KRITÉRIÍ URČENY ODHADEM A TESTOVÁNY</a:t>
            </a:r>
          </a:p>
        </p:txBody>
      </p:sp>
      <p:pic>
        <p:nvPicPr>
          <p:cNvPr id="5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8C0F3026-8E77-FA91-86B6-71DB43096D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620495" y="5333568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73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77220-FFDE-969A-996E-23543F71E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200" dirty="0"/>
              <a:t>UKÁZKA PŘÍKLADU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27E13BC-BE9A-ECBB-9FC0-1700BBD88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398734"/>
              </p:ext>
            </p:extLst>
          </p:nvPr>
        </p:nvGraphicFramePr>
        <p:xfrm>
          <a:off x="581192" y="2176272"/>
          <a:ext cx="5353264" cy="37282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34579">
                  <a:extLst>
                    <a:ext uri="{9D8B030D-6E8A-4147-A177-3AD203B41FA5}">
                      <a16:colId xmlns:a16="http://schemas.microsoft.com/office/drawing/2014/main" val="340849061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631033316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1538991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1232312091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1815321646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306694774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502463962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707310657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1823996391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1560599543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322363049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329422598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459609484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593542168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615063735"/>
                    </a:ext>
                  </a:extLst>
                </a:gridCol>
                <a:gridCol w="334579">
                  <a:extLst>
                    <a:ext uri="{9D8B030D-6E8A-4147-A177-3AD203B41FA5}">
                      <a16:colId xmlns:a16="http://schemas.microsoft.com/office/drawing/2014/main" val="2471770548"/>
                    </a:ext>
                  </a:extLst>
                </a:gridCol>
              </a:tblGrid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 dirty="0">
                          <a:effectLst/>
                        </a:rPr>
                        <a:t>242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64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158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126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247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140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293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609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2,1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3,61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737982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242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 dirty="0">
                          <a:effectLst/>
                        </a:rPr>
                        <a:t>279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175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315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352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65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84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739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2,13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469085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64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279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213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123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258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51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322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122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210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857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2,4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3,88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88725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83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253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252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157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88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 dirty="0">
                          <a:effectLst/>
                        </a:rPr>
                        <a:t>691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0,19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582749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158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213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191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151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234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292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124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1083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1,21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872745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126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123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83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137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171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211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102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759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1,16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969689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247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 dirty="0">
                          <a:effectLst/>
                        </a:rPr>
                        <a:t>258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191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137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142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305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316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481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2,5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2,48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193900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175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151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142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720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0,72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09729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315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51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253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234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171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305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81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362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152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253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663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1,67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926229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140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352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252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292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316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81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389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278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648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3,7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3,21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95353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293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65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322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211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362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389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216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788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4,2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1,82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262665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164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122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157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152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200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216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617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1,82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123115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187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84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210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88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124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102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70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97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253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278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112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1186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>
                          <a:effectLst/>
                        </a:rPr>
                        <a:t>1,3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700" dirty="0">
                          <a:effectLst/>
                        </a:rPr>
                        <a:t>3,75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17" marR="24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76223"/>
                  </a:ext>
                </a:extLst>
              </a:tr>
            </a:tbl>
          </a:graphicData>
        </a:graphic>
      </p:graphicFrame>
      <p:pic>
        <p:nvPicPr>
          <p:cNvPr id="2052" name="Picture 4">
            <a:extLst>
              <a:ext uri="{FF2B5EF4-FFF2-40B4-BE49-F238E27FC236}">
                <a16:creationId xmlns:a16="http://schemas.microsoft.com/office/drawing/2014/main" id="{510243A5-0B07-E2EF-EEF5-A4FA4657A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633" y="2646314"/>
            <a:ext cx="499110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F49EE3C-ABDC-3CF5-A569-BE33F4B1B0C2}"/>
              </a:ext>
            </a:extLst>
          </p:cNvPr>
          <p:cNvSpPr txBox="1"/>
          <p:nvPr/>
        </p:nvSpPr>
        <p:spPr>
          <a:xfrm>
            <a:off x="7296912" y="5656402"/>
            <a:ext cx="43138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Zdroj: https://cz.pinterest.com/ucitelkaola/</a:t>
            </a:r>
          </a:p>
        </p:txBody>
      </p:sp>
      <p:pic>
        <p:nvPicPr>
          <p:cNvPr id="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93F5D2E3-6C73-4D33-532B-8378329609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599911" y="5287569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543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DB81626-2CB0-A190-8154-F13D249D3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232468"/>
              </p:ext>
            </p:extLst>
          </p:nvPr>
        </p:nvGraphicFramePr>
        <p:xfrm>
          <a:off x="581024" y="632179"/>
          <a:ext cx="11161209" cy="5523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E78171BB-5C43-3B3B-85EA-9593A3843A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r="-1" b="-1"/>
          <a:stretch/>
        </p:blipFill>
        <p:spPr bwMode="auto">
          <a:xfrm>
            <a:off x="10599911" y="5287569"/>
            <a:ext cx="1364167" cy="140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59839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14D7DEBADC8048A6B181FCE60F9D90" ma:contentTypeVersion="7" ma:contentTypeDescription="Vytvoří nový dokument" ma:contentTypeScope="" ma:versionID="3a01a7942cd01daf77bb6ff5baec01b1">
  <xsd:schema xmlns:xsd="http://www.w3.org/2001/XMLSchema" xmlns:xs="http://www.w3.org/2001/XMLSchema" xmlns:p="http://schemas.microsoft.com/office/2006/metadata/properties" xmlns:ns3="4a8a3893-abb8-4eb7-abf2-818501d60000" xmlns:ns4="e3ecf64c-ffdd-4de9-b9bb-273486f7534c" targetNamespace="http://schemas.microsoft.com/office/2006/metadata/properties" ma:root="true" ma:fieldsID="f83dbd79852029b1669c8a3fc0c1b4c8" ns3:_="" ns4:_="">
    <xsd:import namespace="4a8a3893-abb8-4eb7-abf2-818501d60000"/>
    <xsd:import namespace="e3ecf64c-ffdd-4de9-b9bb-273486f7534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8a3893-abb8-4eb7-abf2-818501d600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cf64c-ffdd-4de9-b9bb-273486f7534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EF7F14-4391-49FB-88F7-239EBD23B9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E8C086-39CC-4C9F-AA37-33507C541C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8a3893-abb8-4eb7-abf2-818501d60000"/>
    <ds:schemaRef ds:uri="e3ecf64c-ffdd-4de9-b9bb-273486f753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D015C1-8DCC-4E69-8EB8-AD03AD0AB946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e3ecf64c-ffdd-4de9-b9bb-273486f7534c"/>
    <ds:schemaRef ds:uri="http://schemas.microsoft.com/office/2006/documentManagement/types"/>
    <ds:schemaRef ds:uri="4a8a3893-abb8-4eb7-abf2-818501d60000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485</Words>
  <Application>Microsoft Office PowerPoint</Application>
  <PresentationFormat>Širokoúhlá obrazovka</PresentationFormat>
  <Paragraphs>257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 Nova Light</vt:lpstr>
      <vt:lpstr>Times New Roman</vt:lpstr>
      <vt:lpstr>Wingdings 2</vt:lpstr>
      <vt:lpstr>DividendVTI</vt:lpstr>
      <vt:lpstr>Použití matematického softwaru v technické praxi</vt:lpstr>
      <vt:lpstr>obsah</vt:lpstr>
      <vt:lpstr>mOTIVACE</vt:lpstr>
      <vt:lpstr>CÍL PRÁCE</vt:lpstr>
      <vt:lpstr>Metody a software</vt:lpstr>
      <vt:lpstr>VÝSLEDKY</vt:lpstr>
      <vt:lpstr>příklad</vt:lpstr>
      <vt:lpstr>UKÁZKA PŘÍKLADU</vt:lpstr>
      <vt:lpstr>Prezentace aplikace PowerPoint</vt:lpstr>
      <vt:lpstr>Prezentace aplikace PowerPoint</vt:lpstr>
      <vt:lpstr>Prezentace aplikace PowerPoint</vt:lpstr>
      <vt:lpstr>SHRNUTÍ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Použití matematického softwaru v technické praxi</dc:title>
  <dc:creator>Antonín Doskočil</dc:creator>
  <cp:lastModifiedBy>Antonín Doskočil</cp:lastModifiedBy>
  <cp:revision>3</cp:revision>
  <dcterms:created xsi:type="dcterms:W3CDTF">2022-09-06T09:53:50Z</dcterms:created>
  <dcterms:modified xsi:type="dcterms:W3CDTF">2022-09-06T15:14:59Z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0x0101005C14D7DEBADC8048A6B181FCE60F9D90</vt:lpwstr>
  </property>
</Properties>
</file>