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1" r:id="rId2"/>
    <p:sldMasterId id="2147483673" r:id="rId3"/>
    <p:sldMasterId id="2147483686" r:id="rId4"/>
    <p:sldMasterId id="2147483699" r:id="rId5"/>
    <p:sldMasterId id="2147483712" r:id="rId6"/>
    <p:sldMasterId id="2147483725" r:id="rId7"/>
    <p:sldMasterId id="2147483738" r:id="rId8"/>
  </p:sldMasterIdLst>
  <p:notesMasterIdLst>
    <p:notesMasterId r:id="rId33"/>
  </p:notesMasterIdLst>
  <p:sldIdLst>
    <p:sldId id="258" r:id="rId9"/>
    <p:sldId id="267" r:id="rId10"/>
    <p:sldId id="278" r:id="rId11"/>
    <p:sldId id="280" r:id="rId12"/>
    <p:sldId id="281" r:id="rId13"/>
    <p:sldId id="282" r:id="rId14"/>
    <p:sldId id="283" r:id="rId15"/>
    <p:sldId id="284" r:id="rId16"/>
    <p:sldId id="286" r:id="rId17"/>
    <p:sldId id="285" r:id="rId18"/>
    <p:sldId id="287" r:id="rId19"/>
    <p:sldId id="288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0" r:id="rId29"/>
    <p:sldId id="289" r:id="rId30"/>
    <p:sldId id="271" r:id="rId31"/>
    <p:sldId id="272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oslav Vovesný" initials="MV" lastIdx="1" clrIdx="0">
    <p:extLst>
      <p:ext uri="{19B8F6BF-5375-455C-9EA6-DF929625EA0E}">
        <p15:presenceInfo xmlns:p15="http://schemas.microsoft.com/office/powerpoint/2012/main" userId="Miroslav Vovesn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0" autoAdjust="0"/>
    <p:restoredTop sz="94660"/>
  </p:normalViewPr>
  <p:slideViewPr>
    <p:cSldViewPr snapToGrid="0">
      <p:cViewPr>
        <p:scale>
          <a:sx n="90" d="100"/>
          <a:sy n="90" d="100"/>
        </p:scale>
        <p:origin x="413" y="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Doba trvání přepravních procesů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Původní přeprava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Středisko Rožmberk</c:v>
                </c:pt>
                <c:pt idx="1">
                  <c:v>Středisko Lomnice</c:v>
                </c:pt>
                <c:pt idx="2">
                  <c:v>Středisko Chlum</c:v>
                </c:pt>
                <c:pt idx="3">
                  <c:v>Středisko Ponědraž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6.57</c:v>
                </c:pt>
                <c:pt idx="1">
                  <c:v>5.75</c:v>
                </c:pt>
                <c:pt idx="2">
                  <c:v>4.63</c:v>
                </c:pt>
                <c:pt idx="3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AF-4E35-898E-FF91761DC11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Racionalizovaná přeprava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Středisko Rožmberk</c:v>
                </c:pt>
                <c:pt idx="1">
                  <c:v>Středisko Lomnice</c:v>
                </c:pt>
                <c:pt idx="2">
                  <c:v>Středisko Chlum</c:v>
                </c:pt>
                <c:pt idx="3">
                  <c:v>Středisko Ponědraž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0.9</c:v>
                </c:pt>
                <c:pt idx="1">
                  <c:v>0.98</c:v>
                </c:pt>
                <c:pt idx="2">
                  <c:v>0.57999999999999996</c:v>
                </c:pt>
                <c:pt idx="3">
                  <c:v>1.58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AF-4E35-898E-FF91761DC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4454344"/>
        <c:axId val="534457944"/>
      </c:barChart>
      <c:catAx>
        <c:axId val="534454344"/>
        <c:scaling>
          <c:orientation val="minMax"/>
        </c:scaling>
        <c:delete val="0"/>
        <c:axPos val="b"/>
        <c:title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4457944"/>
        <c:crosses val="autoZero"/>
        <c:auto val="1"/>
        <c:lblAlgn val="ctr"/>
        <c:lblOffset val="100"/>
        <c:noMultiLvlLbl val="0"/>
      </c:catAx>
      <c:valAx>
        <c:axId val="534457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Doba trvání v hodinách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4454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848B4-C2F0-41B7-946F-ABCDA299C0C3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6F3CB-92F5-422B-92AD-2355902549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864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E11EC53-F507-411E-9ADC-FBCFECE09D3D}" type="slidenum">
              <a:rPr lang="cs-CZ" smtClean="0"/>
              <a:pPr algn="r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0693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oramenný trojúhelník 5"/>
          <p:cNvSpPr/>
          <p:nvPr/>
        </p:nvSpPr>
        <p:spPr>
          <a:xfrm>
            <a:off x="-1607" y="-1115"/>
            <a:ext cx="12193578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62" name="Obdélník 61"/>
          <p:cNvSpPr/>
          <p:nvPr/>
        </p:nvSpPr>
        <p:spPr bwMode="hidden">
          <a:xfrm>
            <a:off x="1" y="1905001"/>
            <a:ext cx="12192000" cy="21482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>
              <a:lnSpc>
                <a:spcPct val="90000"/>
              </a:lnSpc>
            </a:pPr>
            <a:endParaRPr lang="cs-CZ" sz="3200" noProof="0" dirty="0">
              <a:solidFill>
                <a:schemeClr val="tx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9201" y="1905002"/>
            <a:ext cx="9753600" cy="2147926"/>
          </a:xfrm>
        </p:spPr>
        <p:txBody>
          <a:bodyPr rtlCol="0" anchor="ctr">
            <a:normAutofit/>
          </a:bodyPr>
          <a:lstStyle>
            <a:lvl1pPr algn="ctr" rtl="0">
              <a:defRPr sz="4400" cap="all" normalizeH="0" baseline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219201" y="4140200"/>
            <a:ext cx="9753600" cy="1016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dirty="0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382794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ivní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3200" y="482600"/>
            <a:ext cx="3962400" cy="14224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9" name="Obdélník 8" descr="&#10;"/>
          <p:cNvSpPr/>
          <p:nvPr/>
        </p:nvSpPr>
        <p:spPr>
          <a:xfrm>
            <a:off x="0" y="-1115"/>
            <a:ext cx="7620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&#10;"/>
          <p:cNvSpPr>
            <a:spLocks noGrp="1"/>
          </p:cNvSpPr>
          <p:nvPr>
            <p:ph type="pic" idx="1" hasCustomPrompt="1"/>
          </p:nvPr>
        </p:nvSpPr>
        <p:spPr>
          <a:xfrm>
            <a:off x="508001" y="482601"/>
            <a:ext cx="6604001" cy="5842001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cs-CZ" noProof="0" dirty="0"/>
              <a:t>Po kliknutí na ikonu můžete přidat obrázek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823200" y="2108200"/>
            <a:ext cx="3962400" cy="426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26294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 algn="l" rtl="0">
              <a:defRPr/>
            </a:lvl5pPr>
            <a:lvl6pPr marL="2669581" algn="l" rtl="0">
              <a:defRPr baseline="0"/>
            </a:lvl6pPr>
            <a:lvl7pPr marL="2669581" algn="l" rtl="0">
              <a:defRPr baseline="0"/>
            </a:lvl7pPr>
            <a:lvl8pPr marL="2669581" algn="l" rtl="0">
              <a:defRPr baseline="0"/>
            </a:lvl8pPr>
            <a:lvl9pPr marL="2669581" algn="l" rtl="0">
              <a:defRPr baseline="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27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042658" y="482600"/>
            <a:ext cx="1844462" cy="579120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914401" y="482600"/>
            <a:ext cx="9042400" cy="5791201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57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oramenný trojúhelník 5"/>
          <p:cNvSpPr/>
          <p:nvPr/>
        </p:nvSpPr>
        <p:spPr>
          <a:xfrm>
            <a:off x="-1607" y="-1115"/>
            <a:ext cx="12193578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62" name="Obdélník 61"/>
          <p:cNvSpPr/>
          <p:nvPr/>
        </p:nvSpPr>
        <p:spPr bwMode="hidden">
          <a:xfrm>
            <a:off x="1" y="1905001"/>
            <a:ext cx="12192000" cy="21482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>
              <a:lnSpc>
                <a:spcPct val="90000"/>
              </a:lnSpc>
            </a:pPr>
            <a:endParaRPr lang="cs-CZ" sz="3200" noProof="0" dirty="0">
              <a:solidFill>
                <a:schemeClr val="tx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9201" y="1905002"/>
            <a:ext cx="9753600" cy="2147926"/>
          </a:xfrm>
        </p:spPr>
        <p:txBody>
          <a:bodyPr rtlCol="0" anchor="ctr">
            <a:normAutofit/>
          </a:bodyPr>
          <a:lstStyle>
            <a:lvl1pPr algn="ctr" rtl="0">
              <a:defRPr sz="4400" cap="all" normalizeH="0" baseline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219201" y="4140200"/>
            <a:ext cx="9753600" cy="1016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dirty="0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273983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 noProof="0" dirty="0"/>
              <a:t>TEXT</a:t>
            </a:r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1177B826-01DA-348B-C6EA-B092649900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67291" y="1983746"/>
            <a:ext cx="3088946" cy="238984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133FA426-F04A-DF4B-001F-8A33C4875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76189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vnoramenný trojúhelník 5"/>
          <p:cNvSpPr/>
          <p:nvPr/>
        </p:nvSpPr>
        <p:spPr>
          <a:xfrm>
            <a:off x="-1607" y="-1115"/>
            <a:ext cx="12193578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1" y="1524001"/>
            <a:ext cx="9753600" cy="1992597"/>
          </a:xfrm>
        </p:spPr>
        <p:txBody>
          <a:bodyPr rtlCol="0" anchor="b" anchorCtr="0">
            <a:noAutofit/>
          </a:bodyPr>
          <a:lstStyle>
            <a:lvl1pPr algn="ctr" rtl="0">
              <a:defRPr sz="4400" b="0" cap="all" baseline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219201" y="3632200"/>
            <a:ext cx="9753600" cy="1016000"/>
          </a:xfrm>
        </p:spPr>
        <p:txBody>
          <a:bodyPr rtlCol="0" anchor="t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425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914400" y="1803400"/>
            <a:ext cx="4978400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914400" y="2717800"/>
            <a:ext cx="4978400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99200" y="1803400"/>
            <a:ext cx="4978400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299200" y="2717800"/>
            <a:ext cx="4978400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45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914400" y="1803401"/>
            <a:ext cx="49784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299200" y="1803401"/>
            <a:ext cx="49784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 baseline="0"/>
            </a:lvl6pPr>
            <a:lvl7pPr marL="2669581" algn="l" rtl="0">
              <a:defRPr sz="1400" baseline="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61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5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28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 noProof="0" dirty="0"/>
              <a:t>TEXT</a:t>
            </a:r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1177B826-01DA-348B-C6EA-B092649900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67291" y="1983746"/>
            <a:ext cx="3088946" cy="2389846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133FA426-F04A-DF4B-001F-8A33C4875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09446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3200" y="482600"/>
            <a:ext cx="3962400" cy="1422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20" name="Obdélník 19"/>
          <p:cNvSpPr/>
          <p:nvPr/>
        </p:nvSpPr>
        <p:spPr>
          <a:xfrm>
            <a:off x="0" y="-1115"/>
            <a:ext cx="7620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 bwMode="white">
          <a:xfrm>
            <a:off x="508000" y="482601"/>
            <a:ext cx="6604000" cy="5842001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823200" y="2108200"/>
            <a:ext cx="3962400" cy="4267200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9221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oramenný trojúhelník 5"/>
          <p:cNvSpPr/>
          <p:nvPr/>
        </p:nvSpPr>
        <p:spPr>
          <a:xfrm>
            <a:off x="-1607" y="-1115"/>
            <a:ext cx="12193578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0801" y="1905000"/>
            <a:ext cx="5181600" cy="17272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9" name="Obdélník 8"/>
          <p:cNvSpPr/>
          <p:nvPr/>
        </p:nvSpPr>
        <p:spPr>
          <a:xfrm>
            <a:off x="0" y="-1115"/>
            <a:ext cx="6095181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&#10;"/>
          <p:cNvSpPr>
            <a:spLocks noGrp="1"/>
          </p:cNvSpPr>
          <p:nvPr>
            <p:ph type="pic" idx="1"/>
          </p:nvPr>
        </p:nvSpPr>
        <p:spPr>
          <a:xfrm>
            <a:off x="508002" y="482601"/>
            <a:ext cx="5079182" cy="5862706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400801" y="3733800"/>
            <a:ext cx="5181600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73886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ivní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3200" y="482600"/>
            <a:ext cx="3962400" cy="14224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9" name="Obdélník 8" descr="&#10;"/>
          <p:cNvSpPr/>
          <p:nvPr/>
        </p:nvSpPr>
        <p:spPr>
          <a:xfrm>
            <a:off x="0" y="-1115"/>
            <a:ext cx="7620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&#10;"/>
          <p:cNvSpPr>
            <a:spLocks noGrp="1"/>
          </p:cNvSpPr>
          <p:nvPr>
            <p:ph type="pic" idx="1" hasCustomPrompt="1"/>
          </p:nvPr>
        </p:nvSpPr>
        <p:spPr>
          <a:xfrm>
            <a:off x="508001" y="482601"/>
            <a:ext cx="6604001" cy="5842001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cs-CZ" noProof="0" dirty="0"/>
              <a:t>Po kliknutí na ikonu můžete přidat obrázek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823200" y="2108200"/>
            <a:ext cx="3962400" cy="426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1987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 algn="l" rtl="0">
              <a:defRPr/>
            </a:lvl5pPr>
            <a:lvl6pPr marL="2669581" algn="l" rtl="0">
              <a:defRPr baseline="0"/>
            </a:lvl6pPr>
            <a:lvl7pPr marL="2669581" algn="l" rtl="0">
              <a:defRPr baseline="0"/>
            </a:lvl7pPr>
            <a:lvl8pPr marL="2669581" algn="l" rtl="0">
              <a:defRPr baseline="0"/>
            </a:lvl8pPr>
            <a:lvl9pPr marL="2669581" algn="l" rtl="0">
              <a:defRPr baseline="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11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042658" y="482600"/>
            <a:ext cx="1844462" cy="579120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914401" y="482600"/>
            <a:ext cx="9042400" cy="5791201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520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oramenný trojúhelník 5"/>
          <p:cNvSpPr/>
          <p:nvPr/>
        </p:nvSpPr>
        <p:spPr>
          <a:xfrm>
            <a:off x="-1607" y="-1115"/>
            <a:ext cx="12193578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62" name="Obdélník 61"/>
          <p:cNvSpPr/>
          <p:nvPr/>
        </p:nvSpPr>
        <p:spPr bwMode="hidden">
          <a:xfrm>
            <a:off x="1" y="1905001"/>
            <a:ext cx="12192000" cy="21482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>
              <a:lnSpc>
                <a:spcPct val="90000"/>
              </a:lnSpc>
            </a:pPr>
            <a:endParaRPr lang="cs-CZ" sz="3200" noProof="0" dirty="0">
              <a:solidFill>
                <a:schemeClr val="tx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9201" y="1905002"/>
            <a:ext cx="9753600" cy="2147926"/>
          </a:xfrm>
        </p:spPr>
        <p:txBody>
          <a:bodyPr rtlCol="0" anchor="ctr">
            <a:normAutofit/>
          </a:bodyPr>
          <a:lstStyle>
            <a:lvl1pPr algn="ctr" rtl="0">
              <a:defRPr sz="4400" cap="all" normalizeH="0" baseline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219201" y="4140200"/>
            <a:ext cx="9753600" cy="1016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dirty="0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277190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dirty="0"/>
              <a:t>Nadpis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 noProof="0" dirty="0"/>
              <a:t>TEXT</a:t>
            </a:r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1177B826-01DA-348B-C6EA-B092649900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67291" y="1983746"/>
            <a:ext cx="3088946" cy="2389846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199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vnoramenný trojúhelník 5"/>
          <p:cNvSpPr/>
          <p:nvPr/>
        </p:nvSpPr>
        <p:spPr>
          <a:xfrm>
            <a:off x="-1607" y="-1115"/>
            <a:ext cx="12193578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1" y="1524001"/>
            <a:ext cx="9753600" cy="1992597"/>
          </a:xfrm>
        </p:spPr>
        <p:txBody>
          <a:bodyPr rtlCol="0" anchor="b" anchorCtr="0">
            <a:noAutofit/>
          </a:bodyPr>
          <a:lstStyle>
            <a:lvl1pPr algn="ctr" rtl="0">
              <a:defRPr sz="4400" b="0" cap="all" baseline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219201" y="3632200"/>
            <a:ext cx="9753600" cy="1016000"/>
          </a:xfrm>
        </p:spPr>
        <p:txBody>
          <a:bodyPr rtlCol="0" anchor="t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94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914400" y="1803400"/>
            <a:ext cx="4978400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914400" y="2717800"/>
            <a:ext cx="4978400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99200" y="1803400"/>
            <a:ext cx="4978400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299200" y="2717800"/>
            <a:ext cx="4978400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05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914400" y="1803401"/>
            <a:ext cx="49784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299200" y="1803401"/>
            <a:ext cx="49784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 baseline="0"/>
            </a:lvl6pPr>
            <a:lvl7pPr marL="2669581" algn="l" rtl="0">
              <a:defRPr sz="1400" baseline="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67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vnoramenný trojúhelník 5"/>
          <p:cNvSpPr/>
          <p:nvPr/>
        </p:nvSpPr>
        <p:spPr>
          <a:xfrm>
            <a:off x="-1607" y="-1115"/>
            <a:ext cx="12193578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1" y="1524001"/>
            <a:ext cx="9753600" cy="1992597"/>
          </a:xfrm>
        </p:spPr>
        <p:txBody>
          <a:bodyPr rtlCol="0" anchor="b" anchorCtr="0">
            <a:noAutofit/>
          </a:bodyPr>
          <a:lstStyle>
            <a:lvl1pPr algn="ctr" rtl="0">
              <a:defRPr sz="4400" b="0" cap="all" baseline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219201" y="3632200"/>
            <a:ext cx="9753600" cy="1016000"/>
          </a:xfrm>
        </p:spPr>
        <p:txBody>
          <a:bodyPr rtlCol="0" anchor="t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20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26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7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3200" y="482600"/>
            <a:ext cx="3962400" cy="1422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20" name="Obdélník 19"/>
          <p:cNvSpPr/>
          <p:nvPr/>
        </p:nvSpPr>
        <p:spPr>
          <a:xfrm>
            <a:off x="0" y="-1115"/>
            <a:ext cx="7620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 bwMode="white">
          <a:xfrm>
            <a:off x="508000" y="482601"/>
            <a:ext cx="6604000" cy="5842001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823200" y="2108200"/>
            <a:ext cx="3962400" cy="4267200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933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oramenný trojúhelník 5"/>
          <p:cNvSpPr/>
          <p:nvPr/>
        </p:nvSpPr>
        <p:spPr>
          <a:xfrm>
            <a:off x="-1607" y="-1115"/>
            <a:ext cx="12193578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0801" y="1905000"/>
            <a:ext cx="5181600" cy="17272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9" name="Obdélník 8"/>
          <p:cNvSpPr/>
          <p:nvPr/>
        </p:nvSpPr>
        <p:spPr>
          <a:xfrm>
            <a:off x="0" y="-1115"/>
            <a:ext cx="6095181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&#10;"/>
          <p:cNvSpPr>
            <a:spLocks noGrp="1"/>
          </p:cNvSpPr>
          <p:nvPr>
            <p:ph type="pic" idx="1"/>
          </p:nvPr>
        </p:nvSpPr>
        <p:spPr>
          <a:xfrm>
            <a:off x="508002" y="482601"/>
            <a:ext cx="5079182" cy="5862706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400801" y="3733800"/>
            <a:ext cx="5181600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8195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ivní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3200" y="482600"/>
            <a:ext cx="3962400" cy="14224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9" name="Obdélník 8" descr="&#10;"/>
          <p:cNvSpPr/>
          <p:nvPr/>
        </p:nvSpPr>
        <p:spPr>
          <a:xfrm>
            <a:off x="0" y="-1115"/>
            <a:ext cx="7620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&#10;"/>
          <p:cNvSpPr>
            <a:spLocks noGrp="1"/>
          </p:cNvSpPr>
          <p:nvPr>
            <p:ph type="pic" idx="1" hasCustomPrompt="1"/>
          </p:nvPr>
        </p:nvSpPr>
        <p:spPr>
          <a:xfrm>
            <a:off x="508001" y="482601"/>
            <a:ext cx="6604001" cy="5842001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cs-CZ" noProof="0" dirty="0"/>
              <a:t>Po kliknutí na ikonu můžete přidat obrázek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823200" y="2108200"/>
            <a:ext cx="3962400" cy="426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556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 algn="l" rtl="0">
              <a:defRPr/>
            </a:lvl5pPr>
            <a:lvl6pPr marL="2669581" algn="l" rtl="0">
              <a:defRPr baseline="0"/>
            </a:lvl6pPr>
            <a:lvl7pPr marL="2669581" algn="l" rtl="0">
              <a:defRPr baseline="0"/>
            </a:lvl7pPr>
            <a:lvl8pPr marL="2669581" algn="l" rtl="0">
              <a:defRPr baseline="0"/>
            </a:lvl8pPr>
            <a:lvl9pPr marL="2669581" algn="l" rtl="0">
              <a:defRPr baseline="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78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042658" y="482600"/>
            <a:ext cx="1844462" cy="579120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914401" y="482600"/>
            <a:ext cx="9042400" cy="5791201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90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oramenný trojúhelník 5"/>
          <p:cNvSpPr/>
          <p:nvPr/>
        </p:nvSpPr>
        <p:spPr>
          <a:xfrm>
            <a:off x="-1607" y="-1115"/>
            <a:ext cx="12193578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62" name="Obdélník 61"/>
          <p:cNvSpPr/>
          <p:nvPr/>
        </p:nvSpPr>
        <p:spPr bwMode="hidden">
          <a:xfrm>
            <a:off x="1" y="1905001"/>
            <a:ext cx="12192000" cy="21482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>
              <a:lnSpc>
                <a:spcPct val="90000"/>
              </a:lnSpc>
            </a:pPr>
            <a:endParaRPr lang="cs-CZ" sz="3200" noProof="0" dirty="0">
              <a:solidFill>
                <a:schemeClr val="tx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9201" y="1905002"/>
            <a:ext cx="9753600" cy="2147926"/>
          </a:xfrm>
        </p:spPr>
        <p:txBody>
          <a:bodyPr rtlCol="0" anchor="ctr">
            <a:normAutofit/>
          </a:bodyPr>
          <a:lstStyle>
            <a:lvl1pPr algn="ctr" rtl="0">
              <a:defRPr sz="4400" cap="all" normalizeH="0" baseline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219201" y="4140200"/>
            <a:ext cx="9753600" cy="1016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dirty="0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86749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dirty="0"/>
              <a:t>Nadpis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 noProof="0" dirty="0"/>
              <a:t>TEXT</a:t>
            </a:r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1177B826-01DA-348B-C6EA-B092649900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67291" y="1983746"/>
            <a:ext cx="3088946" cy="2389846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626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vnoramenný trojúhelník 5"/>
          <p:cNvSpPr/>
          <p:nvPr/>
        </p:nvSpPr>
        <p:spPr>
          <a:xfrm>
            <a:off x="-1607" y="-1115"/>
            <a:ext cx="12193578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1" y="1524001"/>
            <a:ext cx="9753600" cy="1992597"/>
          </a:xfrm>
        </p:spPr>
        <p:txBody>
          <a:bodyPr rtlCol="0" anchor="b" anchorCtr="0">
            <a:noAutofit/>
          </a:bodyPr>
          <a:lstStyle>
            <a:lvl1pPr algn="ctr" rtl="0">
              <a:defRPr sz="4400" b="0" cap="all" baseline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219201" y="3632200"/>
            <a:ext cx="9753600" cy="1016000"/>
          </a:xfrm>
        </p:spPr>
        <p:txBody>
          <a:bodyPr rtlCol="0" anchor="t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1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914400" y="1803400"/>
            <a:ext cx="4978400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914400" y="2717800"/>
            <a:ext cx="4978400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99200" y="1803400"/>
            <a:ext cx="4978400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299200" y="2717800"/>
            <a:ext cx="4978400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808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914400" y="1803400"/>
            <a:ext cx="4978400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914400" y="2717800"/>
            <a:ext cx="4978400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99200" y="1803400"/>
            <a:ext cx="4978400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299200" y="2717800"/>
            <a:ext cx="4978400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37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914400" y="1803401"/>
            <a:ext cx="49784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299200" y="1803401"/>
            <a:ext cx="49784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 baseline="0"/>
            </a:lvl6pPr>
            <a:lvl7pPr marL="2669581" algn="l" rtl="0">
              <a:defRPr sz="1400" baseline="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479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88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64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3200" y="482600"/>
            <a:ext cx="3962400" cy="1422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20" name="Obdélník 19"/>
          <p:cNvSpPr/>
          <p:nvPr/>
        </p:nvSpPr>
        <p:spPr>
          <a:xfrm>
            <a:off x="0" y="-1115"/>
            <a:ext cx="7620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 bwMode="white">
          <a:xfrm>
            <a:off x="508000" y="482601"/>
            <a:ext cx="6604000" cy="5842001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823200" y="2108200"/>
            <a:ext cx="3962400" cy="4267200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3078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oramenný trojúhelník 5"/>
          <p:cNvSpPr/>
          <p:nvPr/>
        </p:nvSpPr>
        <p:spPr>
          <a:xfrm>
            <a:off x="-1607" y="-1115"/>
            <a:ext cx="12193578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0801" y="1905000"/>
            <a:ext cx="5181600" cy="17272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9" name="Obdélník 8"/>
          <p:cNvSpPr/>
          <p:nvPr/>
        </p:nvSpPr>
        <p:spPr>
          <a:xfrm>
            <a:off x="0" y="-1115"/>
            <a:ext cx="6095181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&#10;"/>
          <p:cNvSpPr>
            <a:spLocks noGrp="1"/>
          </p:cNvSpPr>
          <p:nvPr>
            <p:ph type="pic" idx="1"/>
          </p:nvPr>
        </p:nvSpPr>
        <p:spPr>
          <a:xfrm>
            <a:off x="508002" y="482601"/>
            <a:ext cx="5079182" cy="5862706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400801" y="3733800"/>
            <a:ext cx="5181600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5311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ivní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3200" y="482600"/>
            <a:ext cx="3962400" cy="14224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9" name="Obdélník 8" descr="&#10;"/>
          <p:cNvSpPr/>
          <p:nvPr/>
        </p:nvSpPr>
        <p:spPr>
          <a:xfrm>
            <a:off x="0" y="-1115"/>
            <a:ext cx="7620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&#10;"/>
          <p:cNvSpPr>
            <a:spLocks noGrp="1"/>
          </p:cNvSpPr>
          <p:nvPr>
            <p:ph type="pic" idx="1" hasCustomPrompt="1"/>
          </p:nvPr>
        </p:nvSpPr>
        <p:spPr>
          <a:xfrm>
            <a:off x="508001" y="482601"/>
            <a:ext cx="6604001" cy="5842001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cs-CZ" noProof="0" dirty="0"/>
              <a:t>Po kliknutí na ikonu můžete přidat obrázek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823200" y="2108200"/>
            <a:ext cx="3962400" cy="426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25991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 algn="l" rtl="0">
              <a:defRPr/>
            </a:lvl5pPr>
            <a:lvl6pPr marL="2669581" algn="l" rtl="0">
              <a:defRPr baseline="0"/>
            </a:lvl6pPr>
            <a:lvl7pPr marL="2669581" algn="l" rtl="0">
              <a:defRPr baseline="0"/>
            </a:lvl7pPr>
            <a:lvl8pPr marL="2669581" algn="l" rtl="0">
              <a:defRPr baseline="0"/>
            </a:lvl8pPr>
            <a:lvl9pPr marL="2669581" algn="l" rtl="0">
              <a:defRPr baseline="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78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042658" y="482600"/>
            <a:ext cx="1844462" cy="579120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914401" y="482600"/>
            <a:ext cx="9042400" cy="5791201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55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oramenný trojúhelník 5"/>
          <p:cNvSpPr/>
          <p:nvPr/>
        </p:nvSpPr>
        <p:spPr>
          <a:xfrm>
            <a:off x="-1607" y="-1115"/>
            <a:ext cx="12193578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62" name="Obdélník 61"/>
          <p:cNvSpPr/>
          <p:nvPr/>
        </p:nvSpPr>
        <p:spPr bwMode="hidden">
          <a:xfrm>
            <a:off x="1" y="1905001"/>
            <a:ext cx="12192000" cy="21482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>
              <a:lnSpc>
                <a:spcPct val="90000"/>
              </a:lnSpc>
            </a:pPr>
            <a:endParaRPr lang="cs-CZ" sz="3200" noProof="0" dirty="0">
              <a:solidFill>
                <a:schemeClr val="tx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9201" y="1905002"/>
            <a:ext cx="9753600" cy="2147926"/>
          </a:xfrm>
        </p:spPr>
        <p:txBody>
          <a:bodyPr rtlCol="0" anchor="ctr">
            <a:normAutofit/>
          </a:bodyPr>
          <a:lstStyle>
            <a:lvl1pPr algn="ctr" rtl="0">
              <a:defRPr sz="4400" cap="all" normalizeH="0" baseline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219201" y="4140200"/>
            <a:ext cx="9753600" cy="1016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dirty="0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216018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914400" y="1803401"/>
            <a:ext cx="49784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299200" y="1803401"/>
            <a:ext cx="49784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 baseline="0"/>
            </a:lvl6pPr>
            <a:lvl7pPr marL="2669581" algn="l" rtl="0">
              <a:defRPr sz="1400" baseline="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753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dirty="0"/>
              <a:t>Nadpis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 noProof="0" dirty="0"/>
              <a:t>TEXT</a:t>
            </a:r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1177B826-01DA-348B-C6EA-B092649900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67291" y="1983746"/>
            <a:ext cx="3088946" cy="2389846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305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vnoramenný trojúhelník 5"/>
          <p:cNvSpPr/>
          <p:nvPr/>
        </p:nvSpPr>
        <p:spPr>
          <a:xfrm>
            <a:off x="-1607" y="-1115"/>
            <a:ext cx="12193578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1" y="1524001"/>
            <a:ext cx="9753600" cy="1992597"/>
          </a:xfrm>
        </p:spPr>
        <p:txBody>
          <a:bodyPr rtlCol="0" anchor="b" anchorCtr="0">
            <a:noAutofit/>
          </a:bodyPr>
          <a:lstStyle>
            <a:lvl1pPr algn="ctr" rtl="0">
              <a:defRPr sz="4400" b="0" cap="all" baseline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219201" y="3632200"/>
            <a:ext cx="9753600" cy="1016000"/>
          </a:xfrm>
        </p:spPr>
        <p:txBody>
          <a:bodyPr rtlCol="0" anchor="t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79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914400" y="1803400"/>
            <a:ext cx="4978400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914400" y="2717800"/>
            <a:ext cx="4978400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99200" y="1803400"/>
            <a:ext cx="4978400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299200" y="2717800"/>
            <a:ext cx="4978400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73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914400" y="1803401"/>
            <a:ext cx="49784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299200" y="1803401"/>
            <a:ext cx="49784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 baseline="0"/>
            </a:lvl6pPr>
            <a:lvl7pPr marL="2669581" algn="l" rtl="0">
              <a:defRPr sz="1400" baseline="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29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327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08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3200" y="482600"/>
            <a:ext cx="3962400" cy="1422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20" name="Obdélník 19"/>
          <p:cNvSpPr/>
          <p:nvPr/>
        </p:nvSpPr>
        <p:spPr>
          <a:xfrm>
            <a:off x="0" y="-1115"/>
            <a:ext cx="7620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 bwMode="white">
          <a:xfrm>
            <a:off x="508000" y="482601"/>
            <a:ext cx="6604000" cy="5842001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823200" y="2108200"/>
            <a:ext cx="3962400" cy="4267200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70810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oramenný trojúhelník 5"/>
          <p:cNvSpPr/>
          <p:nvPr/>
        </p:nvSpPr>
        <p:spPr>
          <a:xfrm>
            <a:off x="-1607" y="-1115"/>
            <a:ext cx="12193578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0801" y="1905000"/>
            <a:ext cx="5181600" cy="17272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9" name="Obdélník 8"/>
          <p:cNvSpPr/>
          <p:nvPr/>
        </p:nvSpPr>
        <p:spPr>
          <a:xfrm>
            <a:off x="0" y="-1115"/>
            <a:ext cx="6095181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&#10;"/>
          <p:cNvSpPr>
            <a:spLocks noGrp="1"/>
          </p:cNvSpPr>
          <p:nvPr>
            <p:ph type="pic" idx="1"/>
          </p:nvPr>
        </p:nvSpPr>
        <p:spPr>
          <a:xfrm>
            <a:off x="508002" y="482601"/>
            <a:ext cx="5079182" cy="5862706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400801" y="3733800"/>
            <a:ext cx="5181600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1819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ivní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3200" y="482600"/>
            <a:ext cx="3962400" cy="14224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9" name="Obdélník 8" descr="&#10;"/>
          <p:cNvSpPr/>
          <p:nvPr/>
        </p:nvSpPr>
        <p:spPr>
          <a:xfrm>
            <a:off x="0" y="-1115"/>
            <a:ext cx="7620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&#10;"/>
          <p:cNvSpPr>
            <a:spLocks noGrp="1"/>
          </p:cNvSpPr>
          <p:nvPr>
            <p:ph type="pic" idx="1" hasCustomPrompt="1"/>
          </p:nvPr>
        </p:nvSpPr>
        <p:spPr>
          <a:xfrm>
            <a:off x="508001" y="482601"/>
            <a:ext cx="6604001" cy="5842001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cs-CZ" noProof="0" dirty="0"/>
              <a:t>Po kliknutí na ikonu můžete přidat obrázek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823200" y="2108200"/>
            <a:ext cx="3962400" cy="426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5124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 algn="l" rtl="0">
              <a:defRPr/>
            </a:lvl5pPr>
            <a:lvl6pPr marL="2669581" algn="l" rtl="0">
              <a:defRPr baseline="0"/>
            </a:lvl6pPr>
            <a:lvl7pPr marL="2669581" algn="l" rtl="0">
              <a:defRPr baseline="0"/>
            </a:lvl7pPr>
            <a:lvl8pPr marL="2669581" algn="l" rtl="0">
              <a:defRPr baseline="0"/>
            </a:lvl8pPr>
            <a:lvl9pPr marL="2669581" algn="l" rtl="0">
              <a:defRPr baseline="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27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8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042658" y="482600"/>
            <a:ext cx="1844462" cy="579120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914401" y="482600"/>
            <a:ext cx="9042400" cy="5791201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54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oramenný trojúhelník 5"/>
          <p:cNvSpPr/>
          <p:nvPr/>
        </p:nvSpPr>
        <p:spPr>
          <a:xfrm>
            <a:off x="-1607" y="-1115"/>
            <a:ext cx="12193578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62" name="Obdélník 61"/>
          <p:cNvSpPr/>
          <p:nvPr/>
        </p:nvSpPr>
        <p:spPr bwMode="hidden">
          <a:xfrm>
            <a:off x="1" y="1905001"/>
            <a:ext cx="12192000" cy="21482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>
              <a:lnSpc>
                <a:spcPct val="90000"/>
              </a:lnSpc>
            </a:pPr>
            <a:endParaRPr lang="cs-CZ" sz="3200" noProof="0" dirty="0">
              <a:solidFill>
                <a:schemeClr val="tx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9201" y="1905002"/>
            <a:ext cx="9753600" cy="2147926"/>
          </a:xfrm>
        </p:spPr>
        <p:txBody>
          <a:bodyPr rtlCol="0" anchor="ctr">
            <a:normAutofit/>
          </a:bodyPr>
          <a:lstStyle>
            <a:lvl1pPr algn="ctr" rtl="0">
              <a:defRPr sz="4400" cap="all" normalizeH="0" baseline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219201" y="4140200"/>
            <a:ext cx="9753600" cy="1016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dirty="0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72286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dirty="0"/>
              <a:t>Nadpis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 noProof="0" dirty="0"/>
              <a:t>TEXT</a:t>
            </a:r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1177B826-01DA-348B-C6EA-B092649900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67291" y="1983746"/>
            <a:ext cx="3088946" cy="2389846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224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vnoramenný trojúhelník 5"/>
          <p:cNvSpPr/>
          <p:nvPr/>
        </p:nvSpPr>
        <p:spPr>
          <a:xfrm>
            <a:off x="-1607" y="-1115"/>
            <a:ext cx="12193578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1" y="1524001"/>
            <a:ext cx="9753600" cy="1992597"/>
          </a:xfrm>
        </p:spPr>
        <p:txBody>
          <a:bodyPr rtlCol="0" anchor="b" anchorCtr="0">
            <a:noAutofit/>
          </a:bodyPr>
          <a:lstStyle>
            <a:lvl1pPr algn="ctr" rtl="0">
              <a:defRPr sz="4400" b="0" cap="all" baseline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219201" y="3632200"/>
            <a:ext cx="9753600" cy="1016000"/>
          </a:xfrm>
        </p:spPr>
        <p:txBody>
          <a:bodyPr rtlCol="0" anchor="t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9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914400" y="1803400"/>
            <a:ext cx="4978400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914400" y="2717800"/>
            <a:ext cx="4978400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99200" y="1803400"/>
            <a:ext cx="4978400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299200" y="2717800"/>
            <a:ext cx="4978400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58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914400" y="1803401"/>
            <a:ext cx="49784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299200" y="1803401"/>
            <a:ext cx="49784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 baseline="0"/>
            </a:lvl6pPr>
            <a:lvl7pPr marL="2669581" algn="l" rtl="0">
              <a:defRPr sz="1400" baseline="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87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4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67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3200" y="482600"/>
            <a:ext cx="3962400" cy="1422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20" name="Obdélník 19"/>
          <p:cNvSpPr/>
          <p:nvPr/>
        </p:nvSpPr>
        <p:spPr>
          <a:xfrm>
            <a:off x="0" y="-1115"/>
            <a:ext cx="7620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 bwMode="white">
          <a:xfrm>
            <a:off x="508000" y="482601"/>
            <a:ext cx="6604000" cy="5842001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823200" y="2108200"/>
            <a:ext cx="3962400" cy="4267200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8615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oramenný trojúhelník 5"/>
          <p:cNvSpPr/>
          <p:nvPr/>
        </p:nvSpPr>
        <p:spPr>
          <a:xfrm>
            <a:off x="-1607" y="-1115"/>
            <a:ext cx="12193578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0801" y="1905000"/>
            <a:ext cx="5181600" cy="17272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9" name="Obdélník 8"/>
          <p:cNvSpPr/>
          <p:nvPr/>
        </p:nvSpPr>
        <p:spPr>
          <a:xfrm>
            <a:off x="0" y="-1115"/>
            <a:ext cx="6095181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&#10;"/>
          <p:cNvSpPr>
            <a:spLocks noGrp="1"/>
          </p:cNvSpPr>
          <p:nvPr>
            <p:ph type="pic" idx="1"/>
          </p:nvPr>
        </p:nvSpPr>
        <p:spPr>
          <a:xfrm>
            <a:off x="508002" y="482601"/>
            <a:ext cx="5079182" cy="5862706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400801" y="3733800"/>
            <a:ext cx="5181600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6635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76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ivní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3200" y="482600"/>
            <a:ext cx="3962400" cy="14224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9" name="Obdélník 8" descr="&#10;"/>
          <p:cNvSpPr/>
          <p:nvPr/>
        </p:nvSpPr>
        <p:spPr>
          <a:xfrm>
            <a:off x="0" y="-1115"/>
            <a:ext cx="7620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&#10;"/>
          <p:cNvSpPr>
            <a:spLocks noGrp="1"/>
          </p:cNvSpPr>
          <p:nvPr>
            <p:ph type="pic" idx="1" hasCustomPrompt="1"/>
          </p:nvPr>
        </p:nvSpPr>
        <p:spPr>
          <a:xfrm>
            <a:off x="508001" y="482601"/>
            <a:ext cx="6604001" cy="5842001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cs-CZ" noProof="0" dirty="0"/>
              <a:t>Po kliknutí na ikonu můžete přidat obrázek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823200" y="2108200"/>
            <a:ext cx="3962400" cy="426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3830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 algn="l" rtl="0">
              <a:defRPr/>
            </a:lvl5pPr>
            <a:lvl6pPr marL="2669581" algn="l" rtl="0">
              <a:defRPr baseline="0"/>
            </a:lvl6pPr>
            <a:lvl7pPr marL="2669581" algn="l" rtl="0">
              <a:defRPr baseline="0"/>
            </a:lvl7pPr>
            <a:lvl8pPr marL="2669581" algn="l" rtl="0">
              <a:defRPr baseline="0"/>
            </a:lvl8pPr>
            <a:lvl9pPr marL="2669581" algn="l" rtl="0">
              <a:defRPr baseline="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0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042658" y="482600"/>
            <a:ext cx="1844462" cy="579120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914401" y="482600"/>
            <a:ext cx="9042400" cy="5791201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62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oramenný trojúhelník 5"/>
          <p:cNvSpPr/>
          <p:nvPr/>
        </p:nvSpPr>
        <p:spPr>
          <a:xfrm>
            <a:off x="-1607" y="-1115"/>
            <a:ext cx="12193578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62" name="Obdélník 61"/>
          <p:cNvSpPr/>
          <p:nvPr/>
        </p:nvSpPr>
        <p:spPr bwMode="hidden">
          <a:xfrm>
            <a:off x="1" y="1905001"/>
            <a:ext cx="12192000" cy="21482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>
              <a:lnSpc>
                <a:spcPct val="90000"/>
              </a:lnSpc>
            </a:pPr>
            <a:endParaRPr lang="cs-CZ" sz="3200" noProof="0" dirty="0">
              <a:solidFill>
                <a:schemeClr val="tx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9201" y="1905002"/>
            <a:ext cx="9753600" cy="2147926"/>
          </a:xfrm>
        </p:spPr>
        <p:txBody>
          <a:bodyPr rtlCol="0" anchor="ctr">
            <a:normAutofit/>
          </a:bodyPr>
          <a:lstStyle>
            <a:lvl1pPr algn="ctr" rtl="0">
              <a:defRPr sz="4400" cap="all" normalizeH="0" baseline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219201" y="4140200"/>
            <a:ext cx="9753600" cy="1016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dirty="0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44675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dirty="0"/>
              <a:t>Nadpis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 noProof="0" dirty="0"/>
              <a:t>TEXT</a:t>
            </a:r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1177B826-01DA-348B-C6EA-B092649900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67291" y="1983746"/>
            <a:ext cx="3088946" cy="2389846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359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vnoramenný trojúhelník 5"/>
          <p:cNvSpPr/>
          <p:nvPr/>
        </p:nvSpPr>
        <p:spPr>
          <a:xfrm>
            <a:off x="-1607" y="-1115"/>
            <a:ext cx="12193578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1" y="1524001"/>
            <a:ext cx="9753600" cy="1992597"/>
          </a:xfrm>
        </p:spPr>
        <p:txBody>
          <a:bodyPr rtlCol="0" anchor="b" anchorCtr="0">
            <a:noAutofit/>
          </a:bodyPr>
          <a:lstStyle>
            <a:lvl1pPr algn="ctr" rtl="0">
              <a:defRPr sz="4400" b="0" cap="all" baseline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219201" y="3632200"/>
            <a:ext cx="9753600" cy="1016000"/>
          </a:xfrm>
        </p:spPr>
        <p:txBody>
          <a:bodyPr rtlCol="0" anchor="t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93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914400" y="1803400"/>
            <a:ext cx="4978400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914400" y="2717800"/>
            <a:ext cx="4978400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99200" y="1803400"/>
            <a:ext cx="4978400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299200" y="2717800"/>
            <a:ext cx="4978400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01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914400" y="1803401"/>
            <a:ext cx="49784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299200" y="1803401"/>
            <a:ext cx="49784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 baseline="0"/>
            </a:lvl6pPr>
            <a:lvl7pPr marL="2669581" algn="l" rtl="0">
              <a:defRPr sz="1400" baseline="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056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73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3200" y="482600"/>
            <a:ext cx="3962400" cy="1422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20" name="Obdélník 19"/>
          <p:cNvSpPr/>
          <p:nvPr/>
        </p:nvSpPr>
        <p:spPr>
          <a:xfrm>
            <a:off x="0" y="-1115"/>
            <a:ext cx="7620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 bwMode="white">
          <a:xfrm>
            <a:off x="508000" y="482601"/>
            <a:ext cx="6604000" cy="5842001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823200" y="2108200"/>
            <a:ext cx="3962400" cy="4267200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9169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3200" y="482600"/>
            <a:ext cx="3962400" cy="1422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20" name="Obdélník 19"/>
          <p:cNvSpPr/>
          <p:nvPr/>
        </p:nvSpPr>
        <p:spPr>
          <a:xfrm>
            <a:off x="0" y="-1115"/>
            <a:ext cx="7620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 bwMode="white">
          <a:xfrm>
            <a:off x="508000" y="482601"/>
            <a:ext cx="6604000" cy="5842001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823200" y="2108200"/>
            <a:ext cx="3962400" cy="4267200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82681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oramenný trojúhelník 5"/>
          <p:cNvSpPr/>
          <p:nvPr/>
        </p:nvSpPr>
        <p:spPr>
          <a:xfrm>
            <a:off x="-1607" y="-1115"/>
            <a:ext cx="12193578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0801" y="1905000"/>
            <a:ext cx="5181600" cy="17272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9" name="Obdélník 8"/>
          <p:cNvSpPr/>
          <p:nvPr/>
        </p:nvSpPr>
        <p:spPr>
          <a:xfrm>
            <a:off x="0" y="-1115"/>
            <a:ext cx="6095181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&#10;"/>
          <p:cNvSpPr>
            <a:spLocks noGrp="1"/>
          </p:cNvSpPr>
          <p:nvPr>
            <p:ph type="pic" idx="1"/>
          </p:nvPr>
        </p:nvSpPr>
        <p:spPr>
          <a:xfrm>
            <a:off x="508002" y="482601"/>
            <a:ext cx="5079182" cy="5862706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400801" y="3733800"/>
            <a:ext cx="5181600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058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ivní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3200" y="482600"/>
            <a:ext cx="3962400" cy="14224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9" name="Obdélník 8" descr="&#10;"/>
          <p:cNvSpPr/>
          <p:nvPr/>
        </p:nvSpPr>
        <p:spPr>
          <a:xfrm>
            <a:off x="0" y="-1115"/>
            <a:ext cx="7620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&#10;"/>
          <p:cNvSpPr>
            <a:spLocks noGrp="1"/>
          </p:cNvSpPr>
          <p:nvPr>
            <p:ph type="pic" idx="1" hasCustomPrompt="1"/>
          </p:nvPr>
        </p:nvSpPr>
        <p:spPr>
          <a:xfrm>
            <a:off x="508001" y="482601"/>
            <a:ext cx="6604001" cy="5842001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cs-CZ" noProof="0" dirty="0"/>
              <a:t>Po kliknutí na ikonu můžete přidat obrázek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823200" y="2108200"/>
            <a:ext cx="3962400" cy="426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2649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 algn="l" rtl="0">
              <a:defRPr/>
            </a:lvl5pPr>
            <a:lvl6pPr marL="2669581" algn="l" rtl="0">
              <a:defRPr baseline="0"/>
            </a:lvl6pPr>
            <a:lvl7pPr marL="2669581" algn="l" rtl="0">
              <a:defRPr baseline="0"/>
            </a:lvl7pPr>
            <a:lvl8pPr marL="2669581" algn="l" rtl="0">
              <a:defRPr baseline="0"/>
            </a:lvl8pPr>
            <a:lvl9pPr marL="2669581" algn="l" rtl="0">
              <a:defRPr baseline="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93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042658" y="482600"/>
            <a:ext cx="1844462" cy="579120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914401" y="482600"/>
            <a:ext cx="9042400" cy="5791201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5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oramenný trojúhelník 5"/>
          <p:cNvSpPr/>
          <p:nvPr/>
        </p:nvSpPr>
        <p:spPr>
          <a:xfrm>
            <a:off x="-1607" y="-1115"/>
            <a:ext cx="12193578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62" name="Obdélník 61"/>
          <p:cNvSpPr/>
          <p:nvPr/>
        </p:nvSpPr>
        <p:spPr bwMode="hidden">
          <a:xfrm>
            <a:off x="1" y="1905001"/>
            <a:ext cx="12192000" cy="21482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>
              <a:lnSpc>
                <a:spcPct val="90000"/>
              </a:lnSpc>
            </a:pPr>
            <a:endParaRPr lang="cs-CZ" sz="3200" noProof="0" dirty="0">
              <a:solidFill>
                <a:schemeClr val="tx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9201" y="1905002"/>
            <a:ext cx="9753600" cy="2147926"/>
          </a:xfrm>
        </p:spPr>
        <p:txBody>
          <a:bodyPr rtlCol="0" anchor="ctr">
            <a:normAutofit/>
          </a:bodyPr>
          <a:lstStyle>
            <a:lvl1pPr algn="ctr" rtl="0">
              <a:defRPr sz="4400" cap="all" normalizeH="0" baseline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219201" y="4140200"/>
            <a:ext cx="9753600" cy="1016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dirty="0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85822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dirty="0"/>
              <a:t>Nadpis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 noProof="0" dirty="0"/>
              <a:t>TEXT</a:t>
            </a:r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1177B826-01DA-348B-C6EA-B092649900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67291" y="1983746"/>
            <a:ext cx="3088946" cy="2389846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992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vnoramenný trojúhelník 5"/>
          <p:cNvSpPr/>
          <p:nvPr/>
        </p:nvSpPr>
        <p:spPr>
          <a:xfrm>
            <a:off x="-1607" y="-1115"/>
            <a:ext cx="12193578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1" y="1524001"/>
            <a:ext cx="9753600" cy="1992597"/>
          </a:xfrm>
        </p:spPr>
        <p:txBody>
          <a:bodyPr rtlCol="0" anchor="b" anchorCtr="0">
            <a:noAutofit/>
          </a:bodyPr>
          <a:lstStyle>
            <a:lvl1pPr algn="ctr" rtl="0">
              <a:defRPr sz="4400" b="0" cap="all" baseline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219201" y="3632200"/>
            <a:ext cx="9753600" cy="1016000"/>
          </a:xfrm>
        </p:spPr>
        <p:txBody>
          <a:bodyPr rtlCol="0" anchor="t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24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914400" y="1803400"/>
            <a:ext cx="4978400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914400" y="2717800"/>
            <a:ext cx="4978400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99200" y="1803400"/>
            <a:ext cx="4978400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299200" y="2717800"/>
            <a:ext cx="4978400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43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914400" y="1803401"/>
            <a:ext cx="49784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299200" y="1803401"/>
            <a:ext cx="49784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 baseline="0"/>
            </a:lvl6pPr>
            <a:lvl7pPr marL="2669581" algn="l" rtl="0">
              <a:defRPr sz="1400" baseline="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91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oramenný trojúhelník 5"/>
          <p:cNvSpPr/>
          <p:nvPr/>
        </p:nvSpPr>
        <p:spPr>
          <a:xfrm>
            <a:off x="-1607" y="-1115"/>
            <a:ext cx="12193578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0801" y="1905000"/>
            <a:ext cx="5181600" cy="17272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9" name="Obdélník 8"/>
          <p:cNvSpPr/>
          <p:nvPr/>
        </p:nvSpPr>
        <p:spPr>
          <a:xfrm>
            <a:off x="0" y="-1115"/>
            <a:ext cx="6095181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&#10;"/>
          <p:cNvSpPr>
            <a:spLocks noGrp="1"/>
          </p:cNvSpPr>
          <p:nvPr>
            <p:ph type="pic" idx="1"/>
          </p:nvPr>
        </p:nvSpPr>
        <p:spPr>
          <a:xfrm>
            <a:off x="508002" y="482601"/>
            <a:ext cx="5079182" cy="5862706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400801" y="3733800"/>
            <a:ext cx="5181600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0197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57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43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3200" y="482600"/>
            <a:ext cx="3962400" cy="1422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20" name="Obdélník 19"/>
          <p:cNvSpPr/>
          <p:nvPr/>
        </p:nvSpPr>
        <p:spPr>
          <a:xfrm>
            <a:off x="0" y="-1115"/>
            <a:ext cx="7620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 bwMode="white">
          <a:xfrm>
            <a:off x="508000" y="482601"/>
            <a:ext cx="6604000" cy="5842001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823200" y="2108200"/>
            <a:ext cx="3962400" cy="4267200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5474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oramenný trojúhelník 5"/>
          <p:cNvSpPr/>
          <p:nvPr/>
        </p:nvSpPr>
        <p:spPr>
          <a:xfrm>
            <a:off x="-1607" y="-1115"/>
            <a:ext cx="12193578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0801" y="1905000"/>
            <a:ext cx="5181600" cy="17272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9" name="Obdélník 8"/>
          <p:cNvSpPr/>
          <p:nvPr/>
        </p:nvSpPr>
        <p:spPr>
          <a:xfrm>
            <a:off x="0" y="-1115"/>
            <a:ext cx="6095181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&#10;"/>
          <p:cNvSpPr>
            <a:spLocks noGrp="1"/>
          </p:cNvSpPr>
          <p:nvPr>
            <p:ph type="pic" idx="1"/>
          </p:nvPr>
        </p:nvSpPr>
        <p:spPr>
          <a:xfrm>
            <a:off x="508002" y="482601"/>
            <a:ext cx="5079182" cy="5862706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400801" y="3733800"/>
            <a:ext cx="5181600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886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ivní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3200" y="482600"/>
            <a:ext cx="3962400" cy="14224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9" name="Obdélník 8" descr="&#10;"/>
          <p:cNvSpPr/>
          <p:nvPr/>
        </p:nvSpPr>
        <p:spPr>
          <a:xfrm>
            <a:off x="0" y="-1115"/>
            <a:ext cx="7620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&#10;"/>
          <p:cNvSpPr>
            <a:spLocks noGrp="1"/>
          </p:cNvSpPr>
          <p:nvPr>
            <p:ph type="pic" idx="1" hasCustomPrompt="1"/>
          </p:nvPr>
        </p:nvSpPr>
        <p:spPr>
          <a:xfrm>
            <a:off x="508001" y="482601"/>
            <a:ext cx="6604001" cy="5842001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cs-CZ" noProof="0" dirty="0"/>
              <a:t>Po kliknutí na ikonu můžete přidat obrázek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823200" y="2108200"/>
            <a:ext cx="3962400" cy="426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0803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 algn="l" rtl="0">
              <a:defRPr/>
            </a:lvl5pPr>
            <a:lvl6pPr marL="2669581" algn="l" rtl="0">
              <a:defRPr baseline="0"/>
            </a:lvl6pPr>
            <a:lvl7pPr marL="2669581" algn="l" rtl="0">
              <a:defRPr baseline="0"/>
            </a:lvl7pPr>
            <a:lvl8pPr marL="2669581" algn="l" rtl="0">
              <a:defRPr baseline="0"/>
            </a:lvl8pPr>
            <a:lvl9pPr marL="2669581" algn="l" rtl="0">
              <a:defRPr baseline="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3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042658" y="482600"/>
            <a:ext cx="1844462" cy="579120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914401" y="482600"/>
            <a:ext cx="9042400" cy="5791201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FDFED2A-0D1B-41A0-92D1-26DABC345708}" type="datetimeFigureOut">
              <a:rPr lang="cs-CZ" smtClean="0"/>
              <a:t>18.08.2024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rtlCol="0"/>
          <a:lstStyle/>
          <a:p>
            <a:fld id="{E2270CD3-4FF3-4462-945E-DF44D6E9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76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914401" y="482600"/>
            <a:ext cx="10363200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pPr rtl="0"/>
            <a:r>
              <a:rPr lang="cs-CZ" dirty="0"/>
              <a:t>Nadpis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1" y="1803401"/>
            <a:ext cx="103632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cs-CZ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092145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4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10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914401" y="482600"/>
            <a:ext cx="10363200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pPr rtl="0"/>
            <a:r>
              <a:rPr lang="cs-CZ" dirty="0"/>
              <a:t>Nadpis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1" y="1803401"/>
            <a:ext cx="103632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cs-CZ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050266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10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914401" y="482600"/>
            <a:ext cx="10363200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pPr rtl="0"/>
            <a:r>
              <a:rPr lang="cs-CZ" dirty="0"/>
              <a:t>Nadpis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1" y="1803401"/>
            <a:ext cx="103632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cs-CZ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8667079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10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914401" y="482600"/>
            <a:ext cx="10363200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pPr rtl="0"/>
            <a:r>
              <a:rPr lang="cs-CZ" dirty="0"/>
              <a:t>Nadpis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1" y="1803401"/>
            <a:ext cx="103632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cs-CZ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444809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10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914401" y="482600"/>
            <a:ext cx="10363200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pPr rtl="0"/>
            <a:r>
              <a:rPr lang="cs-CZ" dirty="0"/>
              <a:t>Nadpis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1" y="1803401"/>
            <a:ext cx="103632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cs-CZ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3377346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10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914401" y="482600"/>
            <a:ext cx="10363200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pPr rtl="0"/>
            <a:r>
              <a:rPr lang="cs-CZ" dirty="0"/>
              <a:t>Nadpis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1" y="1803401"/>
            <a:ext cx="103632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cs-CZ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01069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10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914401" y="482600"/>
            <a:ext cx="10363200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pPr rtl="0"/>
            <a:r>
              <a:rPr lang="cs-CZ" dirty="0"/>
              <a:t>Nadpis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1" y="1803401"/>
            <a:ext cx="103632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cs-CZ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14458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10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914401" y="482600"/>
            <a:ext cx="10363200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pPr rtl="0"/>
            <a:r>
              <a:rPr lang="cs-CZ" dirty="0"/>
              <a:t>Nadpis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1" y="1803401"/>
            <a:ext cx="103632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cs-CZ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626444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10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825" y="0"/>
            <a:ext cx="13432220" cy="7965504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35824" y="5357308"/>
            <a:ext cx="13432219" cy="1500692"/>
          </a:xfrm>
          <a:prstGeom prst="rect">
            <a:avLst/>
          </a:prstGeom>
        </p:spPr>
      </p:pic>
      <p:sp>
        <p:nvSpPr>
          <p:cNvPr id="12" name="Nadpis 10"/>
          <p:cNvSpPr>
            <a:spLocks noGrp="1"/>
          </p:cNvSpPr>
          <p:nvPr>
            <p:ph type="ctrTitle"/>
          </p:nvPr>
        </p:nvSpPr>
        <p:spPr>
          <a:xfrm>
            <a:off x="-973967" y="5688721"/>
            <a:ext cx="13432221" cy="719961"/>
          </a:xfrm>
        </p:spPr>
        <p:txBody>
          <a:bodyPr>
            <a:normAutofit fontScale="90000"/>
          </a:bodyPr>
          <a:lstStyle/>
          <a:p>
            <a:r>
              <a:rPr lang="cs-CZ" sz="54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Vysoká škola technická a ekonomická </a:t>
            </a:r>
            <a:br>
              <a:rPr lang="cs-CZ" sz="54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sz="54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v Českých Budějovicích</a:t>
            </a:r>
          </a:p>
        </p:txBody>
      </p:sp>
    </p:spTree>
    <p:extLst>
      <p:ext uri="{BB962C8B-B14F-4D97-AF65-F5344CB8AC3E}">
        <p14:creationId xmlns:p14="http://schemas.microsoft.com/office/powerpoint/2010/main" val="200195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08D13A2-697C-D3D6-CBA0-9CB84ACC7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502" y="1264422"/>
            <a:ext cx="4017798" cy="4380807"/>
          </a:xfrm>
        </p:spPr>
        <p:txBody>
          <a:bodyPr>
            <a:normAutofit/>
          </a:bodyPr>
          <a:lstStyle/>
          <a:p>
            <a:pPr lvl="0" algn="just"/>
            <a:r>
              <a:rPr lang="cs-CZ" sz="2400" dirty="0" smtClean="0"/>
              <a:t>Společnost dlouhodobě neaplikovala žádná řešení pro zefektivnění výrobních a přepravních procesů.</a:t>
            </a:r>
          </a:p>
          <a:p>
            <a:pPr lvl="0" algn="just"/>
            <a:r>
              <a:rPr lang="cs-CZ" sz="2400" dirty="0" smtClean="0"/>
              <a:t>Hlavní problém: podmínky transportu rybích plůdků do násadových rybníků – kvalita vody, teplota, množství vzduchu, které jsou přímo závislé na délce a času přepravy.</a:t>
            </a:r>
            <a:endParaRPr lang="cs-CZ" sz="24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7F4E4D3-3A7C-50B7-AECB-3EF387EB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02" y="301283"/>
            <a:ext cx="10363200" cy="64851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Analýza současného stavu produkce</a:t>
            </a:r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-1" y="5446060"/>
            <a:ext cx="12075459" cy="1391362"/>
            <a:chOff x="0" y="5791021"/>
            <a:chExt cx="9144000" cy="1049265"/>
          </a:xfrm>
        </p:grpSpPr>
        <p:sp>
          <p:nvSpPr>
            <p:cNvPr id="6" name="Obdélník 5"/>
            <p:cNvSpPr/>
            <p:nvPr/>
          </p:nvSpPr>
          <p:spPr>
            <a:xfrm>
              <a:off x="0" y="6023984"/>
              <a:ext cx="9144000" cy="235226"/>
            </a:xfrm>
            <a:prstGeom prst="rect">
              <a:avLst/>
            </a:prstGeom>
            <a:solidFill>
              <a:srgbClr val="880015"/>
            </a:solidFill>
            <a:ln>
              <a:solidFill>
                <a:srgbClr val="8800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7" name="Obdélník 6"/>
            <p:cNvSpPr/>
            <p:nvPr/>
          </p:nvSpPr>
          <p:spPr>
            <a:xfrm>
              <a:off x="0" y="6397248"/>
              <a:ext cx="9144000" cy="267949"/>
            </a:xfrm>
            <a:prstGeom prst="rect">
              <a:avLst/>
            </a:prstGeom>
            <a:solidFill>
              <a:srgbClr val="880015"/>
            </a:solidFill>
            <a:ln>
              <a:solidFill>
                <a:srgbClr val="8800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706" y="5791021"/>
              <a:ext cx="1049265" cy="1049265"/>
            </a:xfrm>
            <a:prstGeom prst="rect">
              <a:avLst/>
            </a:prstGeom>
          </p:spPr>
        </p:pic>
      </p:grp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264742"/>
              </p:ext>
            </p:extLst>
          </p:nvPr>
        </p:nvGraphicFramePr>
        <p:xfrm>
          <a:off x="4773705" y="1414262"/>
          <a:ext cx="7301753" cy="3876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8237">
                  <a:extLst>
                    <a:ext uri="{9D8B030D-6E8A-4147-A177-3AD203B41FA5}">
                      <a16:colId xmlns:a16="http://schemas.microsoft.com/office/drawing/2014/main" val="684824308"/>
                    </a:ext>
                  </a:extLst>
                </a:gridCol>
                <a:gridCol w="1539495">
                  <a:extLst>
                    <a:ext uri="{9D8B030D-6E8A-4147-A177-3AD203B41FA5}">
                      <a16:colId xmlns:a16="http://schemas.microsoft.com/office/drawing/2014/main" val="224892166"/>
                    </a:ext>
                  </a:extLst>
                </a:gridCol>
                <a:gridCol w="1609279">
                  <a:extLst>
                    <a:ext uri="{9D8B030D-6E8A-4147-A177-3AD203B41FA5}">
                      <a16:colId xmlns:a16="http://schemas.microsoft.com/office/drawing/2014/main" val="3969503116"/>
                    </a:ext>
                  </a:extLst>
                </a:gridCol>
                <a:gridCol w="885912">
                  <a:extLst>
                    <a:ext uri="{9D8B030D-6E8A-4147-A177-3AD203B41FA5}">
                      <a16:colId xmlns:a16="http://schemas.microsoft.com/office/drawing/2014/main" val="854097130"/>
                    </a:ext>
                  </a:extLst>
                </a:gridCol>
                <a:gridCol w="885912">
                  <a:extLst>
                    <a:ext uri="{9D8B030D-6E8A-4147-A177-3AD203B41FA5}">
                      <a16:colId xmlns:a16="http://schemas.microsoft.com/office/drawing/2014/main" val="368524088"/>
                    </a:ext>
                  </a:extLst>
                </a:gridCol>
                <a:gridCol w="1182918">
                  <a:extLst>
                    <a:ext uri="{9D8B030D-6E8A-4147-A177-3AD203B41FA5}">
                      <a16:colId xmlns:a16="http://schemas.microsoft.com/office/drawing/2014/main" val="2241541882"/>
                    </a:ext>
                  </a:extLst>
                </a:gridCol>
              </a:tblGrid>
              <a:tr h="41717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Rybářský výroba kapra - konečná produkce - stav 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088640"/>
                  </a:ext>
                </a:extLst>
              </a:tr>
              <a:tr h="754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Období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Počet výtěrů/měsíc 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Počet embryí/4 výtěrů [mil]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Konečná váha [kg]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Konečný počet [ks]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Úmrtnost [%]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04730416"/>
                  </a:ext>
                </a:extLst>
              </a:tr>
              <a:tr h="540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2018 - 2019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4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80.000.000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3.716.568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1.651.808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97,94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52841926"/>
                  </a:ext>
                </a:extLst>
              </a:tr>
              <a:tr h="540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2019 - 2020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4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80.000.000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3.603.508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1.559.960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98,05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15318354"/>
                  </a:ext>
                </a:extLst>
              </a:tr>
              <a:tr h="540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2020 - 2021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80.000.000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2.887.068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1.266.258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98,42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25583416"/>
                  </a:ext>
                </a:extLst>
              </a:tr>
              <a:tr h="540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2021 - 2022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80.000.000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2.958.128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1.258.778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98,43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86232350"/>
                  </a:ext>
                </a:extLst>
              </a:tr>
              <a:tr h="540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2022 - 2023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4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80.000.000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2.687.166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1.143.475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98,57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67558270"/>
                  </a:ext>
                </a:extLst>
              </a:tr>
            </a:tbl>
          </a:graphicData>
        </a:graphic>
      </p:graphicFrame>
      <p:pic>
        <p:nvPicPr>
          <p:cNvPr id="9" name="Zástupný symbol obrázku 4">
            <a:extLst>
              <a:ext uri="{FF2B5EF4-FFF2-40B4-BE49-F238E27FC236}">
                <a16:creationId xmlns:a16="http://schemas.microsoft.com/office/drawing/2014/main" id="{A8BA4BDA-CDFC-9E0C-43AE-6FD254A506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0312" r="10312"/>
          <a:stretch>
            <a:fillRect/>
          </a:stretch>
        </p:blipFill>
        <p:spPr>
          <a:xfrm>
            <a:off x="9823024" y="5212764"/>
            <a:ext cx="2207356" cy="170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9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obrázku 4">
            <a:extLst>
              <a:ext uri="{FF2B5EF4-FFF2-40B4-BE49-F238E27FC236}">
                <a16:creationId xmlns:a16="http://schemas.microsoft.com/office/drawing/2014/main" id="{A8BA4BDA-CDFC-9E0C-43AE-6FD254A506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312" r="10312"/>
          <a:stretch>
            <a:fillRect/>
          </a:stretch>
        </p:blipFill>
        <p:spPr>
          <a:xfrm>
            <a:off x="1127585" y="2620224"/>
            <a:ext cx="2207356" cy="1708262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27F4E4D3-3A7C-50B7-AECB-3EF387EB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9680" y="854131"/>
            <a:ext cx="5441986" cy="64851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Analýza současného stavu produkce</a:t>
            </a:r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0" y="5468415"/>
            <a:ext cx="12075459" cy="1391362"/>
            <a:chOff x="0" y="5806539"/>
            <a:chExt cx="9144000" cy="1049265"/>
          </a:xfrm>
        </p:grpSpPr>
        <p:sp>
          <p:nvSpPr>
            <p:cNvPr id="6" name="Obdélník 5"/>
            <p:cNvSpPr/>
            <p:nvPr/>
          </p:nvSpPr>
          <p:spPr>
            <a:xfrm>
              <a:off x="0" y="6023984"/>
              <a:ext cx="9144000" cy="235226"/>
            </a:xfrm>
            <a:prstGeom prst="rect">
              <a:avLst/>
            </a:prstGeom>
            <a:solidFill>
              <a:srgbClr val="880015"/>
            </a:solidFill>
            <a:ln>
              <a:solidFill>
                <a:srgbClr val="8800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7" name="Obdélník 6"/>
            <p:cNvSpPr/>
            <p:nvPr/>
          </p:nvSpPr>
          <p:spPr>
            <a:xfrm>
              <a:off x="0" y="6397248"/>
              <a:ext cx="9144000" cy="267949"/>
            </a:xfrm>
            <a:prstGeom prst="rect">
              <a:avLst/>
            </a:prstGeom>
            <a:solidFill>
              <a:srgbClr val="880015"/>
            </a:solidFill>
            <a:ln>
              <a:solidFill>
                <a:srgbClr val="8800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" y="5806539"/>
              <a:ext cx="1049265" cy="1049265"/>
            </a:xfrm>
            <a:prstGeom prst="rect">
              <a:avLst/>
            </a:prstGeom>
          </p:spPr>
        </p:pic>
      </p:grp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153592"/>
              </p:ext>
            </p:extLst>
          </p:nvPr>
        </p:nvGraphicFramePr>
        <p:xfrm>
          <a:off x="4626603" y="257275"/>
          <a:ext cx="7354726" cy="60764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7108">
                  <a:extLst>
                    <a:ext uri="{9D8B030D-6E8A-4147-A177-3AD203B41FA5}">
                      <a16:colId xmlns:a16="http://schemas.microsoft.com/office/drawing/2014/main" val="3751846089"/>
                    </a:ext>
                  </a:extLst>
                </a:gridCol>
                <a:gridCol w="811226">
                  <a:extLst>
                    <a:ext uri="{9D8B030D-6E8A-4147-A177-3AD203B41FA5}">
                      <a16:colId xmlns:a16="http://schemas.microsoft.com/office/drawing/2014/main" val="3968507001"/>
                    </a:ext>
                  </a:extLst>
                </a:gridCol>
                <a:gridCol w="714880">
                  <a:extLst>
                    <a:ext uri="{9D8B030D-6E8A-4147-A177-3AD203B41FA5}">
                      <a16:colId xmlns:a16="http://schemas.microsoft.com/office/drawing/2014/main" val="176548824"/>
                    </a:ext>
                  </a:extLst>
                </a:gridCol>
                <a:gridCol w="969352">
                  <a:extLst>
                    <a:ext uri="{9D8B030D-6E8A-4147-A177-3AD203B41FA5}">
                      <a16:colId xmlns:a16="http://schemas.microsoft.com/office/drawing/2014/main" val="4145628285"/>
                    </a:ext>
                  </a:extLst>
                </a:gridCol>
                <a:gridCol w="969352">
                  <a:extLst>
                    <a:ext uri="{9D8B030D-6E8A-4147-A177-3AD203B41FA5}">
                      <a16:colId xmlns:a16="http://schemas.microsoft.com/office/drawing/2014/main" val="46792575"/>
                    </a:ext>
                  </a:extLst>
                </a:gridCol>
                <a:gridCol w="1536404">
                  <a:extLst>
                    <a:ext uri="{9D8B030D-6E8A-4147-A177-3AD203B41FA5}">
                      <a16:colId xmlns:a16="http://schemas.microsoft.com/office/drawing/2014/main" val="4146047584"/>
                    </a:ext>
                  </a:extLst>
                </a:gridCol>
                <a:gridCol w="1536404">
                  <a:extLst>
                    <a:ext uri="{9D8B030D-6E8A-4147-A177-3AD203B41FA5}">
                      <a16:colId xmlns:a16="http://schemas.microsoft.com/office/drawing/2014/main" val="2084876558"/>
                    </a:ext>
                  </a:extLst>
                </a:gridCol>
              </a:tblGrid>
              <a:tr h="786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Rybí líheň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Čas výrobního procesu rybího plůdku [den]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Čas přípravy pro přepravu [min]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Čas čištění [min]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Středisko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Čas [min]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Bašta včetně rybníků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extLst>
                  <a:ext uri="{0D108BD9-81ED-4DB2-BD59-A6C34878D82A}">
                    <a16:rowId xmlns:a16="http://schemas.microsoft.com/office/drawing/2014/main" val="434590018"/>
                  </a:ext>
                </a:extLst>
              </a:tr>
              <a:tr h="159967">
                <a:tc rowSpan="1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Mokřiny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7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180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180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Středisko Rožmberk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78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Bašta Břilice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extLst>
                  <a:ext uri="{0D108BD9-81ED-4DB2-BD59-A6C34878D82A}">
                    <a16:rowId xmlns:a16="http://schemas.microsoft.com/office/drawing/2014/main" val="4291899302"/>
                  </a:ext>
                </a:extLst>
              </a:tr>
              <a:tr h="1599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84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Bašta Domanín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extLst>
                  <a:ext uri="{0D108BD9-81ED-4DB2-BD59-A6C34878D82A}">
                    <a16:rowId xmlns:a16="http://schemas.microsoft.com/office/drawing/2014/main" val="725585586"/>
                  </a:ext>
                </a:extLst>
              </a:tr>
              <a:tr h="1599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68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Bašta Vitmanov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extLst>
                  <a:ext uri="{0D108BD9-81ED-4DB2-BD59-A6C34878D82A}">
                    <a16:rowId xmlns:a16="http://schemas.microsoft.com/office/drawing/2014/main" val="1421705926"/>
                  </a:ext>
                </a:extLst>
              </a:tr>
              <a:tr h="1599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84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Bašta Spolí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extLst>
                  <a:ext uri="{0D108BD9-81ED-4DB2-BD59-A6C34878D82A}">
                    <a16:rowId xmlns:a16="http://schemas.microsoft.com/office/drawing/2014/main" val="535490728"/>
                  </a:ext>
                </a:extLst>
              </a:tr>
              <a:tr h="1599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Bašta Rožmberk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extLst>
                  <a:ext uri="{0D108BD9-81ED-4DB2-BD59-A6C34878D82A}">
                    <a16:rowId xmlns:a16="http://schemas.microsoft.com/office/drawing/2014/main" val="2377326007"/>
                  </a:ext>
                </a:extLst>
              </a:tr>
              <a:tr h="1599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7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180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180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Středisko Lomnice nad Lužnicí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89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Bašta Dvořiště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extLst>
                  <a:ext uri="{0D108BD9-81ED-4DB2-BD59-A6C34878D82A}">
                    <a16:rowId xmlns:a16="http://schemas.microsoft.com/office/drawing/2014/main" val="494190685"/>
                  </a:ext>
                </a:extLst>
              </a:tr>
              <a:tr h="1599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84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Bašta Kleč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extLst>
                  <a:ext uri="{0D108BD9-81ED-4DB2-BD59-A6C34878D82A}">
                    <a16:rowId xmlns:a16="http://schemas.microsoft.com/office/drawing/2014/main" val="811526901"/>
                  </a:ext>
                </a:extLst>
              </a:tr>
              <a:tr h="1599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87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Bašta </a:t>
                      </a:r>
                      <a:r>
                        <a:rPr lang="cs-CZ" sz="1400" dirty="0" err="1">
                          <a:effectLst/>
                        </a:rPr>
                        <a:t>Šaloun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extLst>
                  <a:ext uri="{0D108BD9-81ED-4DB2-BD59-A6C34878D82A}">
                    <a16:rowId xmlns:a16="http://schemas.microsoft.com/office/drawing/2014/main" val="504627180"/>
                  </a:ext>
                </a:extLst>
              </a:tr>
              <a:tr h="1599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Bašta Zvíkov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extLst>
                  <a:ext uri="{0D108BD9-81ED-4DB2-BD59-A6C34878D82A}">
                    <a16:rowId xmlns:a16="http://schemas.microsoft.com/office/drawing/2014/main" val="3676081348"/>
                  </a:ext>
                </a:extLst>
              </a:tr>
              <a:tr h="1599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7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180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180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Středisko Ponědraž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94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Bašta </a:t>
                      </a:r>
                      <a:r>
                        <a:rPr lang="cs-CZ" sz="1400" dirty="0" err="1">
                          <a:effectLst/>
                        </a:rPr>
                        <a:t>Horusice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extLst>
                  <a:ext uri="{0D108BD9-81ED-4DB2-BD59-A6C34878D82A}">
                    <a16:rowId xmlns:a16="http://schemas.microsoft.com/office/drawing/2014/main" val="348353955"/>
                  </a:ext>
                </a:extLst>
              </a:tr>
              <a:tr h="1599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89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Bašta Ponědraž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extLst>
                  <a:ext uri="{0D108BD9-81ED-4DB2-BD59-A6C34878D82A}">
                    <a16:rowId xmlns:a16="http://schemas.microsoft.com/office/drawing/2014/main" val="2683585908"/>
                  </a:ext>
                </a:extLst>
              </a:tr>
              <a:tr h="1599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87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Bašta Záblatí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extLst>
                  <a:ext uri="{0D108BD9-81ED-4DB2-BD59-A6C34878D82A}">
                    <a16:rowId xmlns:a16="http://schemas.microsoft.com/office/drawing/2014/main" val="2949001854"/>
                  </a:ext>
                </a:extLst>
              </a:tr>
              <a:tr h="1599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100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Bašta Soběslav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extLst>
                  <a:ext uri="{0D108BD9-81ED-4DB2-BD59-A6C34878D82A}">
                    <a16:rowId xmlns:a16="http://schemas.microsoft.com/office/drawing/2014/main" val="220750887"/>
                  </a:ext>
                </a:extLst>
              </a:tr>
              <a:tr h="1599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117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Bašta </a:t>
                      </a:r>
                      <a:r>
                        <a:rPr lang="cs-CZ" sz="1400" dirty="0" err="1">
                          <a:effectLst/>
                        </a:rPr>
                        <a:t>Strkov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extLst>
                  <a:ext uri="{0D108BD9-81ED-4DB2-BD59-A6C34878D82A}">
                    <a16:rowId xmlns:a16="http://schemas.microsoft.com/office/drawing/2014/main" val="756089388"/>
                  </a:ext>
                </a:extLst>
              </a:tr>
              <a:tr h="3199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125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Bašta Mladá Vožice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extLst>
                  <a:ext uri="{0D108BD9-81ED-4DB2-BD59-A6C34878D82A}">
                    <a16:rowId xmlns:a16="http://schemas.microsoft.com/office/drawing/2014/main" val="4187897568"/>
                  </a:ext>
                </a:extLst>
              </a:tr>
              <a:tr h="1599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7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180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180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Středisko Chlum u Třeboně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70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Bašta Hejtman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extLst>
                  <a:ext uri="{0D108BD9-81ED-4DB2-BD59-A6C34878D82A}">
                    <a16:rowId xmlns:a16="http://schemas.microsoft.com/office/drawing/2014/main" val="3870327894"/>
                  </a:ext>
                </a:extLst>
              </a:tr>
              <a:tr h="1599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65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Bašta Kanclíř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extLst>
                  <a:ext uri="{0D108BD9-81ED-4DB2-BD59-A6C34878D82A}">
                    <a16:rowId xmlns:a16="http://schemas.microsoft.com/office/drawing/2014/main" val="2026509241"/>
                  </a:ext>
                </a:extLst>
              </a:tr>
              <a:tr h="1599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60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Bašta Mokřiny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extLst>
                  <a:ext uri="{0D108BD9-81ED-4DB2-BD59-A6C34878D82A}">
                    <a16:rowId xmlns:a16="http://schemas.microsoft.com/office/drawing/2014/main" val="1902818703"/>
                  </a:ext>
                </a:extLst>
              </a:tr>
              <a:tr h="1599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83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Bašta Podřezaná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0" marR="32580" marT="0" marB="0" anchor="b"/>
                </a:tc>
                <a:extLst>
                  <a:ext uri="{0D108BD9-81ED-4DB2-BD59-A6C34878D82A}">
                    <a16:rowId xmlns:a16="http://schemas.microsoft.com/office/drawing/2014/main" val="794803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83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7F4E4D3-3A7C-50B7-AECB-3EF387EB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20" y="155631"/>
            <a:ext cx="11425180" cy="64851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Aplikační část metody </a:t>
            </a:r>
            <a:r>
              <a:rPr lang="cs-CZ" dirty="0" err="1" smtClean="0"/>
              <a:t>cpm</a:t>
            </a:r>
            <a:r>
              <a:rPr lang="cs-CZ" dirty="0" smtClean="0"/>
              <a:t> – </a:t>
            </a:r>
            <a:r>
              <a:rPr lang="cs-CZ" cap="none" dirty="0" err="1" smtClean="0"/>
              <a:t>Ganttův</a:t>
            </a:r>
            <a:r>
              <a:rPr lang="cs-CZ" cap="none" dirty="0" smtClean="0"/>
              <a:t> diagram cyklu 01</a:t>
            </a:r>
            <a:endParaRPr lang="cs-CZ" cap="none" dirty="0"/>
          </a:p>
        </p:txBody>
      </p:sp>
      <p:pic>
        <p:nvPicPr>
          <p:cNvPr id="10" name="Obrázek 9" descr="Obsah obrázku text, snímek obrazovky, software, číslo&#10;&#10;Popis byl vytvořen automaticky"/>
          <p:cNvPicPr/>
          <p:nvPr/>
        </p:nvPicPr>
        <p:blipFill>
          <a:blip r:embed="rId2"/>
          <a:stretch>
            <a:fillRect/>
          </a:stretch>
        </p:blipFill>
        <p:spPr>
          <a:xfrm>
            <a:off x="406400" y="1263972"/>
            <a:ext cx="11290300" cy="492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8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7F4E4D3-3A7C-50B7-AECB-3EF387EB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269931"/>
            <a:ext cx="11425180" cy="64851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Aplikační část metody </a:t>
            </a:r>
            <a:r>
              <a:rPr lang="cs-CZ" dirty="0" err="1" smtClean="0"/>
              <a:t>cpm</a:t>
            </a:r>
            <a:r>
              <a:rPr lang="cs-CZ" dirty="0" smtClean="0"/>
              <a:t> – </a:t>
            </a:r>
            <a:r>
              <a:rPr lang="cs-CZ" cap="none" dirty="0" smtClean="0"/>
              <a:t>kritická cesta cyklu 01</a:t>
            </a:r>
            <a:endParaRPr lang="cs-CZ" dirty="0"/>
          </a:p>
        </p:txBody>
      </p:sp>
      <p:pic>
        <p:nvPicPr>
          <p:cNvPr id="5" name="Obrázek 4" descr="Obsah obrázku text, snímek obrazovky, diagram, řada/pruh&#10;&#10;Popis byl vytvořen automaticky"/>
          <p:cNvPicPr/>
          <p:nvPr/>
        </p:nvPicPr>
        <p:blipFill rotWithShape="1">
          <a:blip r:embed="rId2"/>
          <a:srcRect b="6563"/>
          <a:stretch/>
        </p:blipFill>
        <p:spPr>
          <a:xfrm>
            <a:off x="368300" y="1024375"/>
            <a:ext cx="11658600" cy="2315923"/>
          </a:xfrm>
          <a:prstGeom prst="rect">
            <a:avLst/>
          </a:prstGeom>
        </p:spPr>
      </p:pic>
      <p:pic>
        <p:nvPicPr>
          <p:cNvPr id="6" name="Obrázek 5" descr="Obsah obrázku text, snímek obrazovky, řada/pruh, diagram&#10;&#10;Popis byl vytvořen automaticky"/>
          <p:cNvPicPr/>
          <p:nvPr/>
        </p:nvPicPr>
        <p:blipFill rotWithShape="1">
          <a:blip r:embed="rId3"/>
          <a:srcRect t="17778" b="9630"/>
          <a:stretch/>
        </p:blipFill>
        <p:spPr>
          <a:xfrm>
            <a:off x="368300" y="3393260"/>
            <a:ext cx="11658600" cy="1828800"/>
          </a:xfrm>
          <a:prstGeom prst="rect">
            <a:avLst/>
          </a:prstGeom>
        </p:spPr>
      </p:pic>
      <p:pic>
        <p:nvPicPr>
          <p:cNvPr id="7" name="Obrázek 6" descr="Obsah obrázku text, řada/pruh, Písmo, snímek obrazovky&#10;&#10;Popis byl vytvořen automaticky"/>
          <p:cNvPicPr/>
          <p:nvPr/>
        </p:nvPicPr>
        <p:blipFill rotWithShape="1">
          <a:blip r:embed="rId4"/>
          <a:srcRect t="33013" b="29848"/>
          <a:stretch/>
        </p:blipFill>
        <p:spPr>
          <a:xfrm>
            <a:off x="368300" y="5275023"/>
            <a:ext cx="116586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5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7F4E4D3-3A7C-50B7-AECB-3EF387EB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269931"/>
            <a:ext cx="11425180" cy="64851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Aplikační část metody </a:t>
            </a:r>
            <a:r>
              <a:rPr lang="cs-CZ" dirty="0" err="1" smtClean="0"/>
              <a:t>cpm</a:t>
            </a:r>
            <a:r>
              <a:rPr lang="cs-CZ" dirty="0" smtClean="0"/>
              <a:t> – </a:t>
            </a:r>
            <a:r>
              <a:rPr lang="cs-CZ" cap="none" dirty="0" err="1"/>
              <a:t>G</a:t>
            </a:r>
            <a:r>
              <a:rPr lang="cs-CZ" cap="none" dirty="0" err="1" smtClean="0"/>
              <a:t>anttův</a:t>
            </a:r>
            <a:r>
              <a:rPr lang="cs-CZ" cap="none" dirty="0" smtClean="0"/>
              <a:t> diagram cyklu 02</a:t>
            </a:r>
            <a:endParaRPr lang="cs-CZ" cap="none" dirty="0"/>
          </a:p>
        </p:txBody>
      </p:sp>
      <p:pic>
        <p:nvPicPr>
          <p:cNvPr id="8" name="Obrázek 7" descr="Obsah obrázku text, číslo, řada/pruh, snímek obrazovky&#10;&#10;Popis byl vytvořen automaticky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11564880" cy="530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9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7F4E4D3-3A7C-50B7-AECB-3EF387EB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269931"/>
            <a:ext cx="11425180" cy="64851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Aplikační část metody </a:t>
            </a:r>
            <a:r>
              <a:rPr lang="cs-CZ" dirty="0" err="1" smtClean="0"/>
              <a:t>cpm</a:t>
            </a:r>
            <a:r>
              <a:rPr lang="cs-CZ" dirty="0" smtClean="0"/>
              <a:t> – </a:t>
            </a:r>
            <a:r>
              <a:rPr lang="cs-CZ" cap="none" dirty="0" smtClean="0"/>
              <a:t>Kritická cesta cyklu 02</a:t>
            </a:r>
            <a:endParaRPr lang="cs-CZ" cap="none" dirty="0"/>
          </a:p>
        </p:txBody>
      </p:sp>
      <p:pic>
        <p:nvPicPr>
          <p:cNvPr id="5" name="Obrázek 4" descr="Obsah obrázku text, snímek obrazovky, řada/pruh, diagram&#10;&#10;Popis byl vytvořen automaticky"/>
          <p:cNvPicPr/>
          <p:nvPr/>
        </p:nvPicPr>
        <p:blipFill rotWithShape="1">
          <a:blip r:embed="rId2"/>
          <a:srcRect b="21314"/>
          <a:stretch/>
        </p:blipFill>
        <p:spPr>
          <a:xfrm>
            <a:off x="368299" y="1173796"/>
            <a:ext cx="11645900" cy="1845628"/>
          </a:xfrm>
          <a:prstGeom prst="rect">
            <a:avLst/>
          </a:prstGeom>
        </p:spPr>
      </p:pic>
      <p:pic>
        <p:nvPicPr>
          <p:cNvPr id="6" name="Obrázek 5" descr="Obsah obrázku text, snímek obrazovky, řada/pruh, diagram&#10;&#10;Popis byl vytvořen automaticky"/>
          <p:cNvPicPr/>
          <p:nvPr/>
        </p:nvPicPr>
        <p:blipFill rotWithShape="1">
          <a:blip r:embed="rId3"/>
          <a:srcRect t="12028" b="45455"/>
          <a:stretch/>
        </p:blipFill>
        <p:spPr>
          <a:xfrm>
            <a:off x="368299" y="3062287"/>
            <a:ext cx="11645900" cy="1714500"/>
          </a:xfrm>
          <a:prstGeom prst="rect">
            <a:avLst/>
          </a:prstGeom>
        </p:spPr>
      </p:pic>
      <p:pic>
        <p:nvPicPr>
          <p:cNvPr id="7" name="Obrázek 6" descr="Obsah obrázku text, snímek obrazovky, řada/pruh, Písmo&#10;&#10;Popis byl vytvořen automaticky"/>
          <p:cNvPicPr/>
          <p:nvPr/>
        </p:nvPicPr>
        <p:blipFill rotWithShape="1">
          <a:blip r:embed="rId4"/>
          <a:srcRect t="11590" b="34105"/>
          <a:stretch/>
        </p:blipFill>
        <p:spPr>
          <a:xfrm>
            <a:off x="368300" y="4819651"/>
            <a:ext cx="11645899" cy="175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4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7F4E4D3-3A7C-50B7-AECB-3EF387EB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269931"/>
            <a:ext cx="11425180" cy="64851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Aplikační část metody </a:t>
            </a:r>
            <a:r>
              <a:rPr lang="cs-CZ" dirty="0" err="1" smtClean="0"/>
              <a:t>cpm</a:t>
            </a:r>
            <a:r>
              <a:rPr lang="cs-CZ" dirty="0" smtClean="0"/>
              <a:t> – </a:t>
            </a:r>
            <a:r>
              <a:rPr lang="cs-CZ" cap="none" dirty="0" smtClean="0"/>
              <a:t>Racionalizace cyklu 01</a:t>
            </a:r>
            <a:endParaRPr lang="cs-CZ" cap="none" dirty="0"/>
          </a:p>
        </p:txBody>
      </p:sp>
      <p:pic>
        <p:nvPicPr>
          <p:cNvPr id="8" name="Obrázek 7"/>
          <p:cNvPicPr/>
          <p:nvPr/>
        </p:nvPicPr>
        <p:blipFill rotWithShape="1">
          <a:blip r:embed="rId2"/>
          <a:srcRect l="4652" t="16248" r="2501" b="44983"/>
          <a:stretch/>
        </p:blipFill>
        <p:spPr bwMode="auto">
          <a:xfrm>
            <a:off x="552449" y="1314450"/>
            <a:ext cx="11068815" cy="4819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692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7F4E4D3-3A7C-50B7-AECB-3EF387EB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269931"/>
            <a:ext cx="11425180" cy="64851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Aplikační část metody </a:t>
            </a:r>
            <a:r>
              <a:rPr lang="cs-CZ" dirty="0" err="1" smtClean="0"/>
              <a:t>cpm</a:t>
            </a:r>
            <a:r>
              <a:rPr lang="cs-CZ" dirty="0" smtClean="0"/>
              <a:t> – </a:t>
            </a:r>
            <a:r>
              <a:rPr lang="cs-CZ" cap="none" dirty="0" smtClean="0"/>
              <a:t>Racionalizace cyklu 01</a:t>
            </a:r>
            <a:endParaRPr lang="cs-CZ" cap="none" dirty="0"/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1764" t="15964" r="25753" b="24744"/>
          <a:stretch/>
        </p:blipFill>
        <p:spPr bwMode="auto">
          <a:xfrm>
            <a:off x="476250" y="918450"/>
            <a:ext cx="11125200" cy="5701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373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7F4E4D3-3A7C-50B7-AECB-3EF387EB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269931"/>
            <a:ext cx="11425180" cy="64851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Aplikační část metody </a:t>
            </a:r>
            <a:r>
              <a:rPr lang="cs-CZ" dirty="0" err="1" smtClean="0"/>
              <a:t>cpm</a:t>
            </a:r>
            <a:r>
              <a:rPr lang="cs-CZ" dirty="0" smtClean="0"/>
              <a:t> – </a:t>
            </a:r>
            <a:r>
              <a:rPr lang="cs-CZ" cap="none" dirty="0" smtClean="0"/>
              <a:t>Racionalizace cyklu 02</a:t>
            </a:r>
            <a:endParaRPr lang="cs-CZ" cap="none" dirty="0"/>
          </a:p>
        </p:txBody>
      </p:sp>
      <p:pic>
        <p:nvPicPr>
          <p:cNvPr id="7" name="Obrázek 6"/>
          <p:cNvPicPr/>
          <p:nvPr/>
        </p:nvPicPr>
        <p:blipFill rotWithShape="1">
          <a:blip r:embed="rId2"/>
          <a:srcRect l="4651" t="27909" r="13567" b="34151"/>
          <a:stretch/>
        </p:blipFill>
        <p:spPr bwMode="auto">
          <a:xfrm>
            <a:off x="558213" y="1473200"/>
            <a:ext cx="11235267" cy="4648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866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7F4E4D3-3A7C-50B7-AECB-3EF387EB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269931"/>
            <a:ext cx="11425180" cy="64851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Aplikační část metody </a:t>
            </a:r>
            <a:r>
              <a:rPr lang="cs-CZ" dirty="0" err="1" smtClean="0"/>
              <a:t>cpm</a:t>
            </a:r>
            <a:r>
              <a:rPr lang="cs-CZ" dirty="0" smtClean="0"/>
              <a:t> – </a:t>
            </a:r>
            <a:r>
              <a:rPr lang="cs-CZ" cap="none" dirty="0" smtClean="0"/>
              <a:t>Racionalizace cyklu 02</a:t>
            </a:r>
            <a:endParaRPr lang="cs-CZ" cap="none" dirty="0"/>
          </a:p>
        </p:txBody>
      </p:sp>
      <p:pic>
        <p:nvPicPr>
          <p:cNvPr id="6" name="Obrázek 5"/>
          <p:cNvPicPr/>
          <p:nvPr/>
        </p:nvPicPr>
        <p:blipFill rotWithShape="1">
          <a:blip r:embed="rId2"/>
          <a:srcRect l="1122" t="27081" r="39705" b="17332"/>
          <a:stretch/>
        </p:blipFill>
        <p:spPr bwMode="auto">
          <a:xfrm>
            <a:off x="457200" y="990600"/>
            <a:ext cx="11336279" cy="55456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793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obrázku 4">
            <a:extLst>
              <a:ext uri="{FF2B5EF4-FFF2-40B4-BE49-F238E27FC236}">
                <a16:creationId xmlns:a16="http://schemas.microsoft.com/office/drawing/2014/main" id="{A8BA4BDA-CDFC-9E0C-43AE-6FD254A506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312" r="10312"/>
          <a:stretch>
            <a:fillRect/>
          </a:stretch>
        </p:blipFill>
        <p:spPr>
          <a:xfrm>
            <a:off x="9984644" y="4015595"/>
            <a:ext cx="2207356" cy="1708262"/>
          </a:xfrm>
          <a:prstGeom prst="rect">
            <a:avLst/>
          </a:prstGeom>
        </p:spPr>
      </p:pic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08D13A2-697C-D3D6-CBA0-9CB84ACC7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30459"/>
            <a:ext cx="10363200" cy="408047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dirty="0" smtClean="0"/>
              <a:t>Bc. KATEŘINA </a:t>
            </a:r>
            <a:r>
              <a:rPr lang="cs-CZ" dirty="0"/>
              <a:t>GLEZGO</a:t>
            </a:r>
          </a:p>
          <a:p>
            <a:pPr marL="0" indent="0" algn="ctr">
              <a:buNone/>
            </a:pPr>
            <a:r>
              <a:rPr lang="cs-CZ" dirty="0" err="1" smtClean="0"/>
              <a:t>Učo</a:t>
            </a:r>
            <a:r>
              <a:rPr lang="cs-CZ" dirty="0" smtClean="0"/>
              <a:t> 6835</a:t>
            </a:r>
            <a:endParaRPr lang="cs-CZ" dirty="0"/>
          </a:p>
          <a:p>
            <a:pPr algn="ctr"/>
            <a:r>
              <a:rPr lang="cs-CZ" dirty="0"/>
              <a:t>Vedoucí: </a:t>
            </a:r>
            <a:r>
              <a:rPr lang="nl-NL" dirty="0"/>
              <a:t>prof. </a:t>
            </a:r>
            <a:r>
              <a:rPr lang="cs-CZ" dirty="0"/>
              <a:t>doc. Ing. Rudolf Kampf, Ph.D., MBA</a:t>
            </a:r>
            <a:r>
              <a:rPr lang="cs-CZ" b="1" dirty="0"/>
              <a:t> </a:t>
            </a:r>
            <a:endParaRPr lang="cs-CZ" dirty="0"/>
          </a:p>
          <a:p>
            <a:pPr algn="ctr"/>
            <a:r>
              <a:rPr lang="cs-CZ" dirty="0" smtClean="0"/>
              <a:t>Oponent</a:t>
            </a:r>
            <a:r>
              <a:rPr lang="cs-CZ" dirty="0"/>
              <a:t>: </a:t>
            </a:r>
            <a:r>
              <a:rPr lang="cs-CZ" dirty="0"/>
              <a:t>Ing. Ondřej </a:t>
            </a:r>
            <a:r>
              <a:rPr lang="cs-CZ" dirty="0" err="1" smtClean="0"/>
              <a:t>Heppler</a:t>
            </a:r>
            <a:endParaRPr lang="cs-CZ" dirty="0" smtClean="0"/>
          </a:p>
          <a:p>
            <a:pPr algn="ctr"/>
            <a:endParaRPr lang="cs-CZ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cs-CZ" dirty="0" smtClean="0"/>
              <a:t>České Budějovice, 2024</a:t>
            </a:r>
            <a:endParaRPr lang="cs-CZ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cs-CZ" dirty="0" smtClean="0"/>
              <a:t>Ústav </a:t>
            </a:r>
            <a:r>
              <a:rPr lang="cs-CZ" dirty="0" err="1" smtClean="0"/>
              <a:t>technicko</a:t>
            </a:r>
            <a:r>
              <a:rPr lang="cs-CZ" dirty="0" smtClean="0"/>
              <a:t> - technologický</a:t>
            </a:r>
            <a:endParaRPr lang="cs-CZ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cs-CZ" dirty="0"/>
              <a:t>Studijní program </a:t>
            </a:r>
            <a:r>
              <a:rPr lang="cs-CZ" dirty="0" smtClean="0"/>
              <a:t>Logistika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7F4E4D3-3A7C-50B7-AECB-3EF387EB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267447"/>
            <a:ext cx="10363200" cy="121920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Logistické a výrobní procesy ve společnosti Rybářství Třeboň, a.s.</a:t>
            </a:r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-1" y="5446060"/>
            <a:ext cx="12075459" cy="1391362"/>
            <a:chOff x="0" y="5791021"/>
            <a:chExt cx="9144000" cy="1049265"/>
          </a:xfrm>
        </p:grpSpPr>
        <p:sp>
          <p:nvSpPr>
            <p:cNvPr id="6" name="Obdélník 5"/>
            <p:cNvSpPr/>
            <p:nvPr/>
          </p:nvSpPr>
          <p:spPr>
            <a:xfrm>
              <a:off x="0" y="6023984"/>
              <a:ext cx="9144000" cy="235226"/>
            </a:xfrm>
            <a:prstGeom prst="rect">
              <a:avLst/>
            </a:prstGeom>
            <a:solidFill>
              <a:srgbClr val="880015"/>
            </a:solidFill>
            <a:ln>
              <a:solidFill>
                <a:srgbClr val="8800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7" name="Obdélník 6"/>
            <p:cNvSpPr/>
            <p:nvPr/>
          </p:nvSpPr>
          <p:spPr>
            <a:xfrm>
              <a:off x="0" y="6397248"/>
              <a:ext cx="9144000" cy="267949"/>
            </a:xfrm>
            <a:prstGeom prst="rect">
              <a:avLst/>
            </a:prstGeom>
            <a:solidFill>
              <a:srgbClr val="880015"/>
            </a:solidFill>
            <a:ln>
              <a:solidFill>
                <a:srgbClr val="8800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06" y="5791021"/>
              <a:ext cx="1049265" cy="10492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850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7F4E4D3-3A7C-50B7-AECB-3EF387EB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269931"/>
            <a:ext cx="11425180" cy="64851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Aplikační část metody </a:t>
            </a:r>
            <a:r>
              <a:rPr lang="cs-CZ" dirty="0" err="1" smtClean="0"/>
              <a:t>cpm</a:t>
            </a:r>
            <a:r>
              <a:rPr lang="cs-CZ" dirty="0" smtClean="0"/>
              <a:t> – </a:t>
            </a:r>
            <a:r>
              <a:rPr lang="cs-CZ" cap="none" dirty="0" smtClean="0"/>
              <a:t>Celková racionalizace procesů</a:t>
            </a:r>
            <a:endParaRPr lang="cs-CZ" cap="none" dirty="0"/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2321203749"/>
              </p:ext>
            </p:extLst>
          </p:nvPr>
        </p:nvGraphicFramePr>
        <p:xfrm>
          <a:off x="2751667" y="1701801"/>
          <a:ext cx="6443133" cy="4157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051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obrázku 4">
            <a:extLst>
              <a:ext uri="{FF2B5EF4-FFF2-40B4-BE49-F238E27FC236}">
                <a16:creationId xmlns:a16="http://schemas.microsoft.com/office/drawing/2014/main" id="{A8BA4BDA-CDFC-9E0C-43AE-6FD254A506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312" r="10312"/>
          <a:stretch>
            <a:fillRect/>
          </a:stretch>
        </p:blipFill>
        <p:spPr>
          <a:xfrm>
            <a:off x="9936855" y="3955194"/>
            <a:ext cx="2207356" cy="1708262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27F4E4D3-3A7C-50B7-AECB-3EF387EB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20" y="155631"/>
            <a:ext cx="11425180" cy="64851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Technicko-ekonomické zhodnocení</a:t>
            </a:r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-1" y="5446060"/>
            <a:ext cx="12075459" cy="1391362"/>
            <a:chOff x="0" y="5791021"/>
            <a:chExt cx="9144000" cy="1049265"/>
          </a:xfrm>
        </p:grpSpPr>
        <p:sp>
          <p:nvSpPr>
            <p:cNvPr id="6" name="Obdélník 5"/>
            <p:cNvSpPr/>
            <p:nvPr/>
          </p:nvSpPr>
          <p:spPr>
            <a:xfrm>
              <a:off x="0" y="6023984"/>
              <a:ext cx="9144000" cy="235226"/>
            </a:xfrm>
            <a:prstGeom prst="rect">
              <a:avLst/>
            </a:prstGeom>
            <a:solidFill>
              <a:srgbClr val="880015"/>
            </a:solidFill>
            <a:ln>
              <a:solidFill>
                <a:srgbClr val="8800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7" name="Obdélník 6"/>
            <p:cNvSpPr/>
            <p:nvPr/>
          </p:nvSpPr>
          <p:spPr>
            <a:xfrm>
              <a:off x="0" y="6397248"/>
              <a:ext cx="9144000" cy="267949"/>
            </a:xfrm>
            <a:prstGeom prst="rect">
              <a:avLst/>
            </a:prstGeom>
            <a:solidFill>
              <a:srgbClr val="880015"/>
            </a:solidFill>
            <a:ln>
              <a:solidFill>
                <a:srgbClr val="8800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06" y="5791021"/>
              <a:ext cx="1049265" cy="1049265"/>
            </a:xfrm>
            <a:prstGeom prst="rect">
              <a:avLst/>
            </a:prstGeom>
          </p:spPr>
        </p:pic>
      </p:grpSp>
      <p:sp>
        <p:nvSpPr>
          <p:cNvPr id="10" name="Zástupný obsah 1">
            <a:extLst>
              <a:ext uri="{FF2B5EF4-FFF2-40B4-BE49-F238E27FC236}">
                <a16:creationId xmlns:a16="http://schemas.microsoft.com/office/drawing/2014/main" id="{708D13A2-697C-D3D6-CBA0-9CB84ACC7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47" y="1122464"/>
            <a:ext cx="10837561" cy="477521"/>
          </a:xfrm>
        </p:spPr>
        <p:txBody>
          <a:bodyPr>
            <a:normAutofit/>
          </a:bodyPr>
          <a:lstStyle/>
          <a:p>
            <a:pPr marL="17100" indent="0" algn="just">
              <a:spcBef>
                <a:spcPts val="1200"/>
              </a:spcBef>
              <a:buNone/>
            </a:pPr>
            <a:r>
              <a:rPr lang="cs-CZ" sz="2400" dirty="0" smtClean="0"/>
              <a:t>Výnos z navýšení počtu kusů rybích plůdků pro jednotlivá rybářská střediska:</a:t>
            </a:r>
            <a:endParaRPr lang="cs-CZ" sz="2400" dirty="0"/>
          </a:p>
        </p:txBody>
      </p:sp>
      <p:sp>
        <p:nvSpPr>
          <p:cNvPr id="11" name="Zástupný obsah 1">
            <a:extLst>
              <a:ext uri="{FF2B5EF4-FFF2-40B4-BE49-F238E27FC236}">
                <a16:creationId xmlns:a16="http://schemas.microsoft.com/office/drawing/2014/main" id="{708D13A2-697C-D3D6-CBA0-9CB84ACC7329}"/>
              </a:ext>
            </a:extLst>
          </p:cNvPr>
          <p:cNvSpPr txBox="1">
            <a:spLocks/>
          </p:cNvSpPr>
          <p:nvPr/>
        </p:nvSpPr>
        <p:spPr>
          <a:xfrm>
            <a:off x="812572" y="3274090"/>
            <a:ext cx="8615633" cy="47664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 smtClean="0"/>
              <a:t>Náklady na pořízení automobilových vozidel:</a:t>
            </a:r>
          </a:p>
          <a:p>
            <a:pPr marL="17100" indent="0" algn="just">
              <a:spcBef>
                <a:spcPts val="1200"/>
              </a:spcBef>
              <a:buFont typeface="Arial" pitchFamily="34" charset="0"/>
              <a:buNone/>
            </a:pPr>
            <a:endParaRPr lang="cs-CZ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367247"/>
              </p:ext>
            </p:extLst>
          </p:nvPr>
        </p:nvGraphicFramePr>
        <p:xfrm>
          <a:off x="885613" y="1713745"/>
          <a:ext cx="5933440" cy="1206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6720">
                  <a:extLst>
                    <a:ext uri="{9D8B030D-6E8A-4147-A177-3AD203B41FA5}">
                      <a16:colId xmlns:a16="http://schemas.microsoft.com/office/drawing/2014/main" val="3208933286"/>
                    </a:ext>
                  </a:extLst>
                </a:gridCol>
                <a:gridCol w="2966720">
                  <a:extLst>
                    <a:ext uri="{9D8B030D-6E8A-4147-A177-3AD203B41FA5}">
                      <a16:colId xmlns:a16="http://schemas.microsoft.com/office/drawing/2014/main" val="32710446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Středisko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Roční čistý výnos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5598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Rožmberk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38.175.750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2910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Lomnice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39.961.750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5082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Chlum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37.729.250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7071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Ponědraž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38.845.500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7177565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6993466" y="1691506"/>
            <a:ext cx="404706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Z tabulky č. 4 vyplývá, že za 4 roky příjem pro rok 2027 bude 154.712.250 Kč. </a:t>
            </a:r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013814"/>
              </p:ext>
            </p:extLst>
          </p:nvPr>
        </p:nvGraphicFramePr>
        <p:xfrm>
          <a:off x="885613" y="3906233"/>
          <a:ext cx="5933440" cy="1206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6720">
                  <a:extLst>
                    <a:ext uri="{9D8B030D-6E8A-4147-A177-3AD203B41FA5}">
                      <a16:colId xmlns:a16="http://schemas.microsoft.com/office/drawing/2014/main" val="2008121498"/>
                    </a:ext>
                  </a:extLst>
                </a:gridCol>
                <a:gridCol w="2966720">
                  <a:extLst>
                    <a:ext uri="{9D8B030D-6E8A-4147-A177-3AD203B41FA5}">
                      <a16:colId xmlns:a16="http://schemas.microsoft.com/office/drawing/2014/main" val="19057461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Položka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2338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Dacia Duster Pick-up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11.666.000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32933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Provozní náklady 19 vozidel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3.800.000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1167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Mzdové náklady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 - stávající zaměstnanci bašt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095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Náklady na investici celkem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15.466.000 Kč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6168990"/>
                  </a:ext>
                </a:extLst>
              </a:tr>
            </a:tbl>
          </a:graphicData>
        </a:graphic>
      </p:graphicFrame>
      <p:sp>
        <p:nvSpPr>
          <p:cNvPr id="13" name="Obdélník 12"/>
          <p:cNvSpPr/>
          <p:nvPr/>
        </p:nvSpPr>
        <p:spPr>
          <a:xfrm>
            <a:off x="6993466" y="4070712"/>
            <a:ext cx="29867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Doba návratnosti činí 146 dní.</a:t>
            </a:r>
          </a:p>
        </p:txBody>
      </p:sp>
    </p:spTree>
    <p:extLst>
      <p:ext uri="{BB962C8B-B14F-4D97-AF65-F5344CB8AC3E}">
        <p14:creationId xmlns:p14="http://schemas.microsoft.com/office/powerpoint/2010/main" val="218458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obrázku 4">
            <a:extLst>
              <a:ext uri="{FF2B5EF4-FFF2-40B4-BE49-F238E27FC236}">
                <a16:creationId xmlns:a16="http://schemas.microsoft.com/office/drawing/2014/main" id="{A8BA4BDA-CDFC-9E0C-43AE-6FD254A506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312" r="10312"/>
          <a:stretch>
            <a:fillRect/>
          </a:stretch>
        </p:blipFill>
        <p:spPr>
          <a:xfrm>
            <a:off x="9868102" y="3955194"/>
            <a:ext cx="2207356" cy="1708262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27F4E4D3-3A7C-50B7-AECB-3EF387EB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20" y="155631"/>
            <a:ext cx="11425180" cy="64851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závěr</a:t>
            </a:r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-1" y="5446060"/>
            <a:ext cx="12075459" cy="1391362"/>
            <a:chOff x="0" y="5791021"/>
            <a:chExt cx="9144000" cy="1049265"/>
          </a:xfrm>
        </p:grpSpPr>
        <p:sp>
          <p:nvSpPr>
            <p:cNvPr id="6" name="Obdélník 5"/>
            <p:cNvSpPr/>
            <p:nvPr/>
          </p:nvSpPr>
          <p:spPr>
            <a:xfrm>
              <a:off x="0" y="6023984"/>
              <a:ext cx="9144000" cy="235226"/>
            </a:xfrm>
            <a:prstGeom prst="rect">
              <a:avLst/>
            </a:prstGeom>
            <a:solidFill>
              <a:srgbClr val="880015"/>
            </a:solidFill>
            <a:ln>
              <a:solidFill>
                <a:srgbClr val="8800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7" name="Obdélník 6"/>
            <p:cNvSpPr/>
            <p:nvPr/>
          </p:nvSpPr>
          <p:spPr>
            <a:xfrm>
              <a:off x="0" y="6397248"/>
              <a:ext cx="9144000" cy="267949"/>
            </a:xfrm>
            <a:prstGeom prst="rect">
              <a:avLst/>
            </a:prstGeom>
            <a:solidFill>
              <a:srgbClr val="880015"/>
            </a:solidFill>
            <a:ln>
              <a:solidFill>
                <a:srgbClr val="8800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06" y="5791021"/>
              <a:ext cx="1049265" cy="1049265"/>
            </a:xfrm>
            <a:prstGeom prst="rect">
              <a:avLst/>
            </a:prstGeom>
          </p:spPr>
        </p:pic>
      </p:grpSp>
      <p:sp>
        <p:nvSpPr>
          <p:cNvPr id="2" name="Obdélník 1"/>
          <p:cNvSpPr/>
          <p:nvPr/>
        </p:nvSpPr>
        <p:spPr>
          <a:xfrm>
            <a:off x="911176" y="987193"/>
            <a:ext cx="106966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dirty="0"/>
              <a:t>Ekonomické hodnocení navržených variant racionalizace bylo provedeno pomocí výpočtu a stanovení doby návratnosti investic. Při celkovém ročním výnosu 38.678.063 Kč a investičních nákladech 15.466.000 Kč byla výnosnost investice určena na 151,2 %, což potvrzuje, že investice byla zisková. Doba návratnosti investice byla vyčíslena na 0,40 roku, tedy 146 dní po výlovu tržního kapra při dosažení produkční váhy po 4 letech váhového přírůstku.</a:t>
            </a:r>
          </a:p>
          <a:p>
            <a:pPr algn="just"/>
            <a:r>
              <a:rPr lang="cs-CZ" sz="2400" dirty="0"/>
              <a:t>Na základě výše uvedeného lze konstatovat, že cíl práce byl splněn. Byla podrobně analyzována současná logistická a výrobní situace podniku a navržena opatření vedoucí k racionalizaci jednotlivých výrobních a přepravních procesů ve společnosti Rybářství Třeboň </a:t>
            </a:r>
            <a:r>
              <a:rPr lang="cs-CZ" sz="2400" dirty="0" smtClean="0"/>
              <a:t>a.s.</a:t>
            </a: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C7CEF37-8A07-D153-E5D8-3046A4B1A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30119"/>
            <a:ext cx="10363200" cy="44704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 smtClean="0"/>
              <a:t>Bude práce aplikována?</a:t>
            </a:r>
          </a:p>
          <a:p>
            <a:pPr algn="just"/>
            <a:r>
              <a:rPr lang="cs-CZ" dirty="0" smtClean="0"/>
              <a:t>Jaký je rozdíl mezi metodou CPM a PERT, v kontextu práce?</a:t>
            </a:r>
          </a:p>
          <a:p>
            <a:pPr algn="just"/>
            <a:r>
              <a:rPr lang="cs-CZ" dirty="0" smtClean="0"/>
              <a:t>V teoretické části je podobnost 26 %, prosím o vyjádření.</a:t>
            </a:r>
          </a:p>
          <a:p>
            <a:pPr marL="0" indent="0" algn="just">
              <a:buNone/>
            </a:pPr>
            <a:endParaRPr lang="cs-CZ" dirty="0" smtClean="0"/>
          </a:p>
          <a:p>
            <a:pPr algn="just"/>
            <a:r>
              <a:rPr lang="cs-CZ" dirty="0" smtClean="0"/>
              <a:t>Jaké </a:t>
            </a:r>
            <a:r>
              <a:rPr lang="cs-CZ" dirty="0"/>
              <a:t>další metody by mohly být použity pro optimalizaci logistických a výrobních procesů? </a:t>
            </a:r>
            <a:endParaRPr lang="cs-CZ" dirty="0" smtClean="0"/>
          </a:p>
          <a:p>
            <a:pPr algn="just"/>
            <a:r>
              <a:rPr lang="cs-CZ" dirty="0" smtClean="0"/>
              <a:t>Existují </a:t>
            </a:r>
            <a:r>
              <a:rPr lang="cs-CZ" dirty="0"/>
              <a:t>nějaké alternativní softwarové nástroje, které by mohly být použity pro sledování a optimalizaci procesů ve společnosti? </a:t>
            </a:r>
          </a:p>
          <a:p>
            <a:pPr algn="just"/>
            <a:r>
              <a:rPr lang="cs-CZ" dirty="0" smtClean="0"/>
              <a:t>Jaká </a:t>
            </a:r>
            <a:r>
              <a:rPr lang="cs-CZ" dirty="0"/>
              <a:t>jsou hlavní rizika spojená s návrhovými opatřeními a předpokládané návratnosti investice, lze tato rizika nějak minimalizovat? </a:t>
            </a:r>
          </a:p>
        </p:txBody>
      </p:sp>
      <p:pic>
        <p:nvPicPr>
          <p:cNvPr id="5" name="Zástupný symbol obrázku 4">
            <a:extLst>
              <a:ext uri="{FF2B5EF4-FFF2-40B4-BE49-F238E27FC236}">
                <a16:creationId xmlns:a16="http://schemas.microsoft.com/office/drawing/2014/main" id="{A8BA4BDA-CDFC-9E0C-43AE-6FD254A506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312" r="10312"/>
          <a:stretch>
            <a:fillRect/>
          </a:stretch>
        </p:blipFill>
        <p:spPr>
          <a:xfrm>
            <a:off x="9984644" y="0"/>
            <a:ext cx="2207356" cy="1708262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B1CC6275-894E-A9DD-DF47-0C9E9B621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15155"/>
            <a:ext cx="10363200" cy="760506"/>
          </a:xfrm>
        </p:spPr>
        <p:txBody>
          <a:bodyPr/>
          <a:lstStyle/>
          <a:p>
            <a:pPr algn="ctr"/>
            <a:r>
              <a:rPr lang="cs-CZ" dirty="0" smtClean="0"/>
              <a:t>OTÁZKY VEDOUCÍHO PRÁCE A OPONENTA</a:t>
            </a: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-1" y="5537198"/>
            <a:ext cx="12075459" cy="1300219"/>
            <a:chOff x="0" y="5859753"/>
            <a:chExt cx="9144000" cy="980532"/>
          </a:xfrm>
        </p:grpSpPr>
        <p:sp>
          <p:nvSpPr>
            <p:cNvPr id="7" name="Obdélník 6"/>
            <p:cNvSpPr/>
            <p:nvPr/>
          </p:nvSpPr>
          <p:spPr>
            <a:xfrm>
              <a:off x="0" y="6023984"/>
              <a:ext cx="9144000" cy="235226"/>
            </a:xfrm>
            <a:prstGeom prst="rect">
              <a:avLst/>
            </a:prstGeom>
            <a:solidFill>
              <a:srgbClr val="880015"/>
            </a:solidFill>
            <a:ln>
              <a:solidFill>
                <a:srgbClr val="8800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8" name="Obdélník 7"/>
            <p:cNvSpPr/>
            <p:nvPr/>
          </p:nvSpPr>
          <p:spPr>
            <a:xfrm>
              <a:off x="0" y="6397248"/>
              <a:ext cx="9144000" cy="267949"/>
            </a:xfrm>
            <a:prstGeom prst="rect">
              <a:avLst/>
            </a:prstGeom>
            <a:solidFill>
              <a:srgbClr val="880015"/>
            </a:solidFill>
            <a:ln>
              <a:solidFill>
                <a:srgbClr val="8800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06" y="5859753"/>
              <a:ext cx="1049265" cy="980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471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rázku 4">
            <a:extLst>
              <a:ext uri="{FF2B5EF4-FFF2-40B4-BE49-F238E27FC236}">
                <a16:creationId xmlns:a16="http://schemas.microsoft.com/office/drawing/2014/main" id="{A8BA4BDA-CDFC-9E0C-43AE-6FD254A506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312" r="10312"/>
          <a:stretch>
            <a:fillRect/>
          </a:stretch>
        </p:blipFill>
        <p:spPr>
          <a:xfrm>
            <a:off x="9984644" y="4017257"/>
            <a:ext cx="2207356" cy="1708262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B1CC6275-894E-A9DD-DF47-0C9E9B621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68600"/>
            <a:ext cx="10363200" cy="1219200"/>
          </a:xfrm>
        </p:spPr>
        <p:txBody>
          <a:bodyPr>
            <a:normAutofit/>
          </a:bodyPr>
          <a:lstStyle/>
          <a:p>
            <a:pPr algn="ctr"/>
            <a:r>
              <a:rPr lang="cs-CZ" sz="4800" dirty="0"/>
              <a:t>DĚKUJI ZA POZORNOST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-1" y="5446060"/>
            <a:ext cx="12075459" cy="1391362"/>
            <a:chOff x="0" y="5791021"/>
            <a:chExt cx="9144000" cy="1049265"/>
          </a:xfrm>
        </p:grpSpPr>
        <p:sp>
          <p:nvSpPr>
            <p:cNvPr id="7" name="Obdélník 6"/>
            <p:cNvSpPr/>
            <p:nvPr/>
          </p:nvSpPr>
          <p:spPr>
            <a:xfrm>
              <a:off x="0" y="6023984"/>
              <a:ext cx="9144000" cy="235226"/>
            </a:xfrm>
            <a:prstGeom prst="rect">
              <a:avLst/>
            </a:prstGeom>
            <a:solidFill>
              <a:srgbClr val="880015"/>
            </a:solidFill>
            <a:ln>
              <a:solidFill>
                <a:srgbClr val="8800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8" name="Obdélník 7"/>
            <p:cNvSpPr/>
            <p:nvPr/>
          </p:nvSpPr>
          <p:spPr>
            <a:xfrm>
              <a:off x="0" y="6397248"/>
              <a:ext cx="9144000" cy="267949"/>
            </a:xfrm>
            <a:prstGeom prst="rect">
              <a:avLst/>
            </a:prstGeom>
            <a:solidFill>
              <a:srgbClr val="880015"/>
            </a:solidFill>
            <a:ln>
              <a:solidFill>
                <a:srgbClr val="8800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06" y="5791021"/>
              <a:ext cx="1049265" cy="10492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200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obrázku 4">
            <a:extLst>
              <a:ext uri="{FF2B5EF4-FFF2-40B4-BE49-F238E27FC236}">
                <a16:creationId xmlns:a16="http://schemas.microsoft.com/office/drawing/2014/main" id="{A8BA4BDA-CDFC-9E0C-43AE-6FD254A506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312" r="10312"/>
          <a:stretch>
            <a:fillRect/>
          </a:stretch>
        </p:blipFill>
        <p:spPr>
          <a:xfrm>
            <a:off x="9842474" y="3955194"/>
            <a:ext cx="2207356" cy="1708262"/>
          </a:xfrm>
          <a:prstGeom prst="rect">
            <a:avLst/>
          </a:prstGeom>
        </p:spPr>
      </p:pic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08D13A2-697C-D3D6-CBA0-9CB84ACC7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172" y="1217125"/>
            <a:ext cx="10363200" cy="4080477"/>
          </a:xfrm>
        </p:spPr>
        <p:txBody>
          <a:bodyPr>
            <a:normAutofit fontScale="92500" lnSpcReduction="20000"/>
          </a:bodyPr>
          <a:lstStyle/>
          <a:p>
            <a:pPr marL="531450" indent="-514350" algn="just">
              <a:spcBef>
                <a:spcPts val="1200"/>
              </a:spcBef>
              <a:buFont typeface="+mj-lt"/>
              <a:buAutoNum type="arabicPeriod"/>
            </a:pPr>
            <a:r>
              <a:rPr lang="cs-CZ" dirty="0"/>
              <a:t>Motivace k volbě tématu</a:t>
            </a:r>
          </a:p>
          <a:p>
            <a:pPr marL="531450" indent="-514350" algn="just">
              <a:spcBef>
                <a:spcPts val="1200"/>
              </a:spcBef>
              <a:buFont typeface="+mj-lt"/>
              <a:buAutoNum type="arabicPeriod"/>
            </a:pPr>
            <a:r>
              <a:rPr lang="cs-CZ" dirty="0"/>
              <a:t>Cíl práce</a:t>
            </a:r>
          </a:p>
          <a:p>
            <a:pPr marL="531450" indent="-514350" algn="just">
              <a:spcBef>
                <a:spcPts val="1200"/>
              </a:spcBef>
              <a:buFont typeface="+mj-lt"/>
              <a:buAutoNum type="arabicPeriod"/>
            </a:pPr>
            <a:r>
              <a:rPr lang="cs-CZ" dirty="0" smtClean="0"/>
              <a:t>Metodika práce</a:t>
            </a:r>
            <a:endParaRPr lang="cs-CZ" dirty="0"/>
          </a:p>
          <a:p>
            <a:pPr marL="531450" indent="-514350" algn="just">
              <a:spcBef>
                <a:spcPts val="1200"/>
              </a:spcBef>
              <a:buFont typeface="+mj-lt"/>
              <a:buAutoNum type="arabicPeriod"/>
            </a:pPr>
            <a:r>
              <a:rPr lang="cs-CZ" dirty="0" smtClean="0"/>
              <a:t>Charakteristika společnosti Rybářství Třeboň a.s.</a:t>
            </a:r>
          </a:p>
          <a:p>
            <a:pPr marL="531450" indent="-514350" algn="just">
              <a:spcBef>
                <a:spcPts val="1200"/>
              </a:spcBef>
              <a:buFont typeface="+mj-lt"/>
              <a:buAutoNum type="arabicPeriod"/>
            </a:pPr>
            <a:r>
              <a:rPr lang="cs-CZ" dirty="0" smtClean="0"/>
              <a:t>Výrobní a přepravní proces</a:t>
            </a:r>
          </a:p>
          <a:p>
            <a:pPr marL="531450" indent="-514350" algn="just">
              <a:spcBef>
                <a:spcPts val="1200"/>
              </a:spcBef>
              <a:buFont typeface="+mj-lt"/>
              <a:buAutoNum type="arabicPeriod"/>
            </a:pPr>
            <a:r>
              <a:rPr lang="cs-CZ" dirty="0" smtClean="0"/>
              <a:t>Analýza současného stavu produkce</a:t>
            </a:r>
          </a:p>
          <a:p>
            <a:pPr marL="531450" indent="-514350" algn="just">
              <a:spcBef>
                <a:spcPts val="1200"/>
              </a:spcBef>
              <a:buFont typeface="+mj-lt"/>
              <a:buAutoNum type="arabicPeriod"/>
            </a:pPr>
            <a:r>
              <a:rPr lang="cs-CZ" dirty="0" smtClean="0"/>
              <a:t>Aplikační část Metody CPM</a:t>
            </a:r>
          </a:p>
          <a:p>
            <a:pPr marL="531450" indent="-514350" algn="just">
              <a:spcBef>
                <a:spcPts val="1200"/>
              </a:spcBef>
              <a:buFont typeface="+mj-lt"/>
              <a:buAutoNum type="arabicPeriod"/>
            </a:pPr>
            <a:r>
              <a:rPr lang="cs-CZ" dirty="0" smtClean="0"/>
              <a:t>Technicko-ekonomické zhodnocení</a:t>
            </a:r>
            <a:endParaRPr lang="cs-CZ" dirty="0"/>
          </a:p>
          <a:p>
            <a:pPr marL="531450" indent="-514350" algn="just">
              <a:spcBef>
                <a:spcPts val="1200"/>
              </a:spcBef>
              <a:buFont typeface="+mj-lt"/>
              <a:buAutoNum type="arabicPeriod"/>
            </a:pPr>
            <a:r>
              <a:rPr lang="cs-CZ" dirty="0"/>
              <a:t>Závěr 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7F4E4D3-3A7C-50B7-AECB-3EF387EB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128" y="359835"/>
            <a:ext cx="10363200" cy="64851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OBSAH</a:t>
            </a:r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-1" y="5446060"/>
            <a:ext cx="12075459" cy="1391362"/>
            <a:chOff x="0" y="5791021"/>
            <a:chExt cx="9144000" cy="1049265"/>
          </a:xfrm>
        </p:grpSpPr>
        <p:sp>
          <p:nvSpPr>
            <p:cNvPr id="6" name="Obdélník 5"/>
            <p:cNvSpPr/>
            <p:nvPr/>
          </p:nvSpPr>
          <p:spPr>
            <a:xfrm>
              <a:off x="0" y="6023984"/>
              <a:ext cx="9144000" cy="235226"/>
            </a:xfrm>
            <a:prstGeom prst="rect">
              <a:avLst/>
            </a:prstGeom>
            <a:solidFill>
              <a:srgbClr val="880015"/>
            </a:solidFill>
            <a:ln>
              <a:solidFill>
                <a:srgbClr val="8800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7" name="Obdélník 6"/>
            <p:cNvSpPr/>
            <p:nvPr/>
          </p:nvSpPr>
          <p:spPr>
            <a:xfrm>
              <a:off x="0" y="6397248"/>
              <a:ext cx="9144000" cy="267949"/>
            </a:xfrm>
            <a:prstGeom prst="rect">
              <a:avLst/>
            </a:prstGeom>
            <a:solidFill>
              <a:srgbClr val="880015"/>
            </a:solidFill>
            <a:ln>
              <a:solidFill>
                <a:srgbClr val="8800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06" y="5791021"/>
              <a:ext cx="1049265" cy="10492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574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obrázku 4">
            <a:extLst>
              <a:ext uri="{FF2B5EF4-FFF2-40B4-BE49-F238E27FC236}">
                <a16:creationId xmlns:a16="http://schemas.microsoft.com/office/drawing/2014/main" id="{A8BA4BDA-CDFC-9E0C-43AE-6FD254A506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312" r="10312"/>
          <a:stretch>
            <a:fillRect/>
          </a:stretch>
        </p:blipFill>
        <p:spPr>
          <a:xfrm>
            <a:off x="9868102" y="4046715"/>
            <a:ext cx="2207356" cy="1708262"/>
          </a:xfrm>
          <a:prstGeom prst="rect">
            <a:avLst/>
          </a:prstGeom>
        </p:spPr>
      </p:pic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08D13A2-697C-D3D6-CBA0-9CB84ACC7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172" y="1442326"/>
            <a:ext cx="8615633" cy="4080477"/>
          </a:xfrm>
        </p:spPr>
        <p:txBody>
          <a:bodyPr>
            <a:normAutofit/>
          </a:bodyPr>
          <a:lstStyle/>
          <a:p>
            <a:pPr marL="531450" indent="-514350" algn="just">
              <a:spcBef>
                <a:spcPts val="1200"/>
              </a:spcBef>
              <a:buFont typeface="+mj-lt"/>
              <a:buAutoNum type="arabicPeriod"/>
            </a:pPr>
            <a:r>
              <a:rPr lang="cs-CZ" dirty="0" smtClean="0"/>
              <a:t>Spolupráce během praxe v rybí líhni Mokřiny a jednotlivých rybářských baštách.</a:t>
            </a:r>
          </a:p>
          <a:p>
            <a:pPr marL="531450" indent="-514350" algn="just">
              <a:spcBef>
                <a:spcPts val="1200"/>
              </a:spcBef>
              <a:buFont typeface="+mj-lt"/>
              <a:buAutoNum type="arabicPeriod"/>
            </a:pPr>
            <a:endParaRPr lang="cs-CZ" dirty="0" smtClean="0"/>
          </a:p>
          <a:p>
            <a:pPr marL="531450" indent="-514350" algn="just">
              <a:spcBef>
                <a:spcPts val="1200"/>
              </a:spcBef>
              <a:buFont typeface="+mj-lt"/>
              <a:buAutoNum type="arabicPeriod"/>
            </a:pPr>
            <a:r>
              <a:rPr lang="cs-CZ" dirty="0" smtClean="0"/>
              <a:t>Rozšíření a doplnění znalostí v oblasti rybářství  pro chov a technologie produkce.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7F4E4D3-3A7C-50B7-AECB-3EF387EB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128" y="332941"/>
            <a:ext cx="10363200" cy="64851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MOTIVACE K VOLBĚ TÉMATU</a:t>
            </a:r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-1" y="5446060"/>
            <a:ext cx="12075459" cy="1391362"/>
            <a:chOff x="0" y="5791021"/>
            <a:chExt cx="9144000" cy="1049265"/>
          </a:xfrm>
        </p:grpSpPr>
        <p:sp>
          <p:nvSpPr>
            <p:cNvPr id="6" name="Obdélník 5"/>
            <p:cNvSpPr/>
            <p:nvPr/>
          </p:nvSpPr>
          <p:spPr>
            <a:xfrm>
              <a:off x="0" y="6023984"/>
              <a:ext cx="9144000" cy="235226"/>
            </a:xfrm>
            <a:prstGeom prst="rect">
              <a:avLst/>
            </a:prstGeom>
            <a:solidFill>
              <a:srgbClr val="880015"/>
            </a:solidFill>
            <a:ln>
              <a:solidFill>
                <a:srgbClr val="8800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7" name="Obdélník 6"/>
            <p:cNvSpPr/>
            <p:nvPr/>
          </p:nvSpPr>
          <p:spPr>
            <a:xfrm>
              <a:off x="0" y="6397248"/>
              <a:ext cx="9144000" cy="267949"/>
            </a:xfrm>
            <a:prstGeom prst="rect">
              <a:avLst/>
            </a:prstGeom>
            <a:solidFill>
              <a:srgbClr val="880015"/>
            </a:solidFill>
            <a:ln>
              <a:solidFill>
                <a:srgbClr val="8800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06" y="5791021"/>
              <a:ext cx="1049265" cy="10492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430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obrázku 4">
            <a:extLst>
              <a:ext uri="{FF2B5EF4-FFF2-40B4-BE49-F238E27FC236}">
                <a16:creationId xmlns:a16="http://schemas.microsoft.com/office/drawing/2014/main" id="{A8BA4BDA-CDFC-9E0C-43AE-6FD254A506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312" r="10312"/>
          <a:stretch>
            <a:fillRect/>
          </a:stretch>
        </p:blipFill>
        <p:spPr>
          <a:xfrm>
            <a:off x="9984644" y="4046715"/>
            <a:ext cx="2207356" cy="1708262"/>
          </a:xfrm>
          <a:prstGeom prst="rect">
            <a:avLst/>
          </a:prstGeom>
        </p:spPr>
      </p:pic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08D13A2-697C-D3D6-CBA0-9CB84ACC7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172" y="1442326"/>
            <a:ext cx="8615633" cy="4080477"/>
          </a:xfrm>
        </p:spPr>
        <p:txBody>
          <a:bodyPr>
            <a:normAutofit/>
          </a:bodyPr>
          <a:lstStyle/>
          <a:p>
            <a:pPr marL="17100" indent="0" algn="just">
              <a:spcBef>
                <a:spcPts val="1200"/>
              </a:spcBef>
              <a:buNone/>
            </a:pPr>
            <a:r>
              <a:rPr lang="cs-CZ" dirty="0"/>
              <a:t>Cílem této diplomové práce je na základě kritické analýzy navrhnout konkrétní racionalizační opatření v logistických a výrobních procesech ve společnosti Rybářství Třeboň, a.s., která přispějí k zvýšení produkce sladkovodních ryb.</a:t>
            </a:r>
          </a:p>
          <a:p>
            <a:pPr marL="17100" indent="0" algn="just">
              <a:spcBef>
                <a:spcPts val="1200"/>
              </a:spcBef>
              <a:buNone/>
            </a:pP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7F4E4D3-3A7C-50B7-AECB-3EF387EB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89" y="315089"/>
            <a:ext cx="10363200" cy="64851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CÍL PRÁCE</a:t>
            </a:r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-1" y="5446060"/>
            <a:ext cx="12075459" cy="1391362"/>
            <a:chOff x="0" y="5791021"/>
            <a:chExt cx="9144000" cy="1049265"/>
          </a:xfrm>
        </p:grpSpPr>
        <p:sp>
          <p:nvSpPr>
            <p:cNvPr id="6" name="Obdélník 5"/>
            <p:cNvSpPr/>
            <p:nvPr/>
          </p:nvSpPr>
          <p:spPr>
            <a:xfrm>
              <a:off x="0" y="6023984"/>
              <a:ext cx="9144000" cy="235226"/>
            </a:xfrm>
            <a:prstGeom prst="rect">
              <a:avLst/>
            </a:prstGeom>
            <a:solidFill>
              <a:srgbClr val="880015"/>
            </a:solidFill>
            <a:ln>
              <a:solidFill>
                <a:srgbClr val="8800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7" name="Obdélník 6"/>
            <p:cNvSpPr/>
            <p:nvPr/>
          </p:nvSpPr>
          <p:spPr>
            <a:xfrm>
              <a:off x="0" y="6397248"/>
              <a:ext cx="9144000" cy="267949"/>
            </a:xfrm>
            <a:prstGeom prst="rect">
              <a:avLst/>
            </a:prstGeom>
            <a:solidFill>
              <a:srgbClr val="880015"/>
            </a:solidFill>
            <a:ln>
              <a:solidFill>
                <a:srgbClr val="8800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06" y="5791021"/>
              <a:ext cx="1049265" cy="10492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595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obrázku 4">
            <a:extLst>
              <a:ext uri="{FF2B5EF4-FFF2-40B4-BE49-F238E27FC236}">
                <a16:creationId xmlns:a16="http://schemas.microsoft.com/office/drawing/2014/main" id="{A8BA4BDA-CDFC-9E0C-43AE-6FD254A506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312" r="10312"/>
          <a:stretch>
            <a:fillRect/>
          </a:stretch>
        </p:blipFill>
        <p:spPr>
          <a:xfrm>
            <a:off x="9984644" y="4046715"/>
            <a:ext cx="2207356" cy="1708262"/>
          </a:xfrm>
          <a:prstGeom prst="rect">
            <a:avLst/>
          </a:prstGeom>
        </p:spPr>
      </p:pic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08D13A2-697C-D3D6-CBA0-9CB84ACC7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172" y="1442326"/>
            <a:ext cx="8615633" cy="4080477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S</a:t>
            </a:r>
            <a:r>
              <a:rPr lang="cs-CZ" dirty="0" smtClean="0"/>
              <a:t>běr</a:t>
            </a:r>
            <a:r>
              <a:rPr lang="cs-CZ" dirty="0"/>
              <a:t>, shromažďování a zpracování dat,</a:t>
            </a:r>
          </a:p>
          <a:p>
            <a:pPr lvl="0"/>
            <a:r>
              <a:rPr lang="cs-CZ" dirty="0"/>
              <a:t>metoda CPM a síťové </a:t>
            </a:r>
            <a:r>
              <a:rPr lang="cs-CZ" dirty="0" smtClean="0"/>
              <a:t>grafy – </a:t>
            </a:r>
            <a:r>
              <a:rPr lang="cs-CZ" dirty="0" err="1" smtClean="0"/>
              <a:t>Ganttův</a:t>
            </a:r>
            <a:r>
              <a:rPr lang="cs-CZ" dirty="0" smtClean="0"/>
              <a:t> diagram,</a:t>
            </a:r>
            <a:endParaRPr lang="cs-CZ" dirty="0"/>
          </a:p>
          <a:p>
            <a:pPr lvl="0"/>
            <a:r>
              <a:rPr lang="cs-CZ" dirty="0"/>
              <a:t>metoda ROI, doba návratnosti investic.</a:t>
            </a:r>
          </a:p>
          <a:p>
            <a:pPr marL="17100" indent="0" algn="just">
              <a:spcBef>
                <a:spcPts val="1200"/>
              </a:spcBef>
              <a:buNone/>
            </a:pP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7F4E4D3-3A7C-50B7-AECB-3EF387EB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89" y="315089"/>
            <a:ext cx="10363200" cy="64851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METODIKA PRÁCE</a:t>
            </a:r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-1" y="5446060"/>
            <a:ext cx="12075459" cy="1391362"/>
            <a:chOff x="0" y="5791021"/>
            <a:chExt cx="9144000" cy="1049265"/>
          </a:xfrm>
        </p:grpSpPr>
        <p:sp>
          <p:nvSpPr>
            <p:cNvPr id="6" name="Obdélník 5"/>
            <p:cNvSpPr/>
            <p:nvPr/>
          </p:nvSpPr>
          <p:spPr>
            <a:xfrm>
              <a:off x="0" y="6023984"/>
              <a:ext cx="9144000" cy="235226"/>
            </a:xfrm>
            <a:prstGeom prst="rect">
              <a:avLst/>
            </a:prstGeom>
            <a:solidFill>
              <a:srgbClr val="880015"/>
            </a:solidFill>
            <a:ln>
              <a:solidFill>
                <a:srgbClr val="8800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7" name="Obdélník 6"/>
            <p:cNvSpPr/>
            <p:nvPr/>
          </p:nvSpPr>
          <p:spPr>
            <a:xfrm>
              <a:off x="0" y="6397248"/>
              <a:ext cx="9144000" cy="267949"/>
            </a:xfrm>
            <a:prstGeom prst="rect">
              <a:avLst/>
            </a:prstGeom>
            <a:solidFill>
              <a:srgbClr val="880015"/>
            </a:solidFill>
            <a:ln>
              <a:solidFill>
                <a:srgbClr val="8800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06" y="5791021"/>
              <a:ext cx="1049265" cy="10492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514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obrázku 4">
            <a:extLst>
              <a:ext uri="{FF2B5EF4-FFF2-40B4-BE49-F238E27FC236}">
                <a16:creationId xmlns:a16="http://schemas.microsoft.com/office/drawing/2014/main" id="{A8BA4BDA-CDFC-9E0C-43AE-6FD254A506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312" r="10312"/>
          <a:stretch>
            <a:fillRect/>
          </a:stretch>
        </p:blipFill>
        <p:spPr>
          <a:xfrm>
            <a:off x="9984644" y="4046715"/>
            <a:ext cx="2207356" cy="1708262"/>
          </a:xfrm>
          <a:prstGeom prst="rect">
            <a:avLst/>
          </a:prstGeom>
        </p:spPr>
      </p:pic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08D13A2-697C-D3D6-CBA0-9CB84ACC7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172" y="1442326"/>
            <a:ext cx="8615633" cy="408047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Rybářství Třeboň a.s. vznikla roku 2007 a je dceřinou společností Rybářství Třeboň </a:t>
            </a:r>
            <a:r>
              <a:rPr lang="cs-CZ" dirty="0" err="1"/>
              <a:t>Hld</a:t>
            </a:r>
            <a:r>
              <a:rPr lang="cs-CZ" dirty="0"/>
              <a:t> a.s.</a:t>
            </a:r>
          </a:p>
          <a:p>
            <a:pPr algn="just"/>
            <a:r>
              <a:rPr lang="cs-CZ" dirty="0"/>
              <a:t>Rybářství Třeboň a.s. patří k nejvýznamnějším výrobcům sladkovodních ryb v České republice i v Evropě (podíl na celkové produkci ryb v ČR tvoří cca 15 %). </a:t>
            </a:r>
          </a:p>
          <a:p>
            <a:pPr algn="just"/>
            <a:r>
              <a:rPr lang="cs-CZ" dirty="0"/>
              <a:t>Společnost hospodaří na 8086 ha rybníků (488 rybníků), z čehož v jejím vlastnictví je 1343 ha a zbývající plochu si firma pronajímá od měst, obcí a soukromých majitelů. Roční produkce ryb činí cca 3 200 t.</a:t>
            </a:r>
          </a:p>
          <a:p>
            <a:pPr algn="just"/>
            <a:r>
              <a:rPr lang="cs-CZ" dirty="0"/>
              <a:t>Hlavní činností společnosti je chov ryb, rybí líheň a sádkovací kapacity. </a:t>
            </a:r>
          </a:p>
          <a:p>
            <a:pPr lvl="0"/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7F4E4D3-3A7C-50B7-AECB-3EF387EB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02" y="353461"/>
            <a:ext cx="10363200" cy="64851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Charakteristika </a:t>
            </a:r>
            <a:r>
              <a:rPr lang="cs-CZ" dirty="0"/>
              <a:t>společnosti </a:t>
            </a:r>
            <a:r>
              <a:rPr lang="cs-CZ" cap="none" dirty="0"/>
              <a:t>Rybářství Třeboň a.s.</a:t>
            </a:r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-1" y="5446060"/>
            <a:ext cx="12075459" cy="1391362"/>
            <a:chOff x="0" y="5791021"/>
            <a:chExt cx="9144000" cy="1049265"/>
          </a:xfrm>
        </p:grpSpPr>
        <p:sp>
          <p:nvSpPr>
            <p:cNvPr id="6" name="Obdélník 5"/>
            <p:cNvSpPr/>
            <p:nvPr/>
          </p:nvSpPr>
          <p:spPr>
            <a:xfrm>
              <a:off x="0" y="6023984"/>
              <a:ext cx="9144000" cy="235226"/>
            </a:xfrm>
            <a:prstGeom prst="rect">
              <a:avLst/>
            </a:prstGeom>
            <a:solidFill>
              <a:srgbClr val="880015"/>
            </a:solidFill>
            <a:ln>
              <a:solidFill>
                <a:srgbClr val="8800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7" name="Obdélník 6"/>
            <p:cNvSpPr/>
            <p:nvPr/>
          </p:nvSpPr>
          <p:spPr>
            <a:xfrm>
              <a:off x="0" y="6397248"/>
              <a:ext cx="9144000" cy="267949"/>
            </a:xfrm>
            <a:prstGeom prst="rect">
              <a:avLst/>
            </a:prstGeom>
            <a:solidFill>
              <a:srgbClr val="880015"/>
            </a:solidFill>
            <a:ln>
              <a:solidFill>
                <a:srgbClr val="8800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06" y="5791021"/>
              <a:ext cx="1049265" cy="10492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163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obrázku 4">
            <a:extLst>
              <a:ext uri="{FF2B5EF4-FFF2-40B4-BE49-F238E27FC236}">
                <a16:creationId xmlns:a16="http://schemas.microsoft.com/office/drawing/2014/main" id="{A8BA4BDA-CDFC-9E0C-43AE-6FD254A506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312" r="10312"/>
          <a:stretch>
            <a:fillRect/>
          </a:stretch>
        </p:blipFill>
        <p:spPr>
          <a:xfrm>
            <a:off x="9984644" y="47179"/>
            <a:ext cx="2207356" cy="1708262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27F4E4D3-3A7C-50B7-AECB-3EF387EB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02" y="353461"/>
            <a:ext cx="10363200" cy="64851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Výrobní a přepravní proces</a:t>
            </a:r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0" y="5419164"/>
            <a:ext cx="12192000" cy="1418257"/>
            <a:chOff x="214327" y="5791021"/>
            <a:chExt cx="8929673" cy="1049265"/>
          </a:xfrm>
        </p:grpSpPr>
        <p:sp>
          <p:nvSpPr>
            <p:cNvPr id="6" name="Obdélník 5"/>
            <p:cNvSpPr/>
            <p:nvPr/>
          </p:nvSpPr>
          <p:spPr>
            <a:xfrm>
              <a:off x="214327" y="6019838"/>
              <a:ext cx="8929673" cy="239373"/>
            </a:xfrm>
            <a:prstGeom prst="rect">
              <a:avLst/>
            </a:prstGeom>
            <a:solidFill>
              <a:srgbClr val="880015"/>
            </a:solidFill>
            <a:ln>
              <a:solidFill>
                <a:srgbClr val="8800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7" name="Obdélník 6"/>
            <p:cNvSpPr/>
            <p:nvPr/>
          </p:nvSpPr>
          <p:spPr>
            <a:xfrm>
              <a:off x="214327" y="6488028"/>
              <a:ext cx="8929673" cy="177169"/>
            </a:xfrm>
            <a:prstGeom prst="rect">
              <a:avLst/>
            </a:prstGeom>
            <a:solidFill>
              <a:srgbClr val="880015"/>
            </a:solidFill>
            <a:ln>
              <a:solidFill>
                <a:srgbClr val="8800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06" y="5791021"/>
              <a:ext cx="1049265" cy="1049265"/>
            </a:xfrm>
            <a:prstGeom prst="rect">
              <a:avLst/>
            </a:prstGeom>
          </p:spPr>
        </p:pic>
      </p:grpSp>
      <p:sp>
        <p:nvSpPr>
          <p:cNvPr id="10" name="Zástupný obsah 1">
            <a:extLst>
              <a:ext uri="{FF2B5EF4-FFF2-40B4-BE49-F238E27FC236}">
                <a16:creationId xmlns:a16="http://schemas.microsoft.com/office/drawing/2014/main" id="{708D13A2-697C-D3D6-CBA0-9CB84ACC7329}"/>
              </a:ext>
            </a:extLst>
          </p:cNvPr>
          <p:cNvSpPr txBox="1">
            <a:spLocks/>
          </p:cNvSpPr>
          <p:nvPr/>
        </p:nvSpPr>
        <p:spPr>
          <a:xfrm>
            <a:off x="1139784" y="1116321"/>
            <a:ext cx="8615633" cy="924356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 smtClean="0"/>
              <a:t>Výrobní proces a technologie – umělý výtěr generačních ryb, proces rybí líhně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41" y="1909215"/>
            <a:ext cx="3476537" cy="46353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966" y="2329190"/>
            <a:ext cx="5060576" cy="379543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74131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obrázku 4">
            <a:extLst>
              <a:ext uri="{FF2B5EF4-FFF2-40B4-BE49-F238E27FC236}">
                <a16:creationId xmlns:a16="http://schemas.microsoft.com/office/drawing/2014/main" id="{A8BA4BDA-CDFC-9E0C-43AE-6FD254A506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312" r="10312"/>
          <a:stretch>
            <a:fillRect/>
          </a:stretch>
        </p:blipFill>
        <p:spPr>
          <a:xfrm>
            <a:off x="9868102" y="12524"/>
            <a:ext cx="2207356" cy="1708262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27F4E4D3-3A7C-50B7-AECB-3EF387EB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02" y="353461"/>
            <a:ext cx="10363200" cy="64851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Výrobní a přepravní proces</a:t>
            </a:r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-1" y="5446060"/>
            <a:ext cx="12075459" cy="1391362"/>
            <a:chOff x="0" y="5791021"/>
            <a:chExt cx="9144000" cy="1049265"/>
          </a:xfrm>
        </p:grpSpPr>
        <p:sp>
          <p:nvSpPr>
            <p:cNvPr id="6" name="Obdélník 5"/>
            <p:cNvSpPr/>
            <p:nvPr/>
          </p:nvSpPr>
          <p:spPr>
            <a:xfrm>
              <a:off x="0" y="6023984"/>
              <a:ext cx="9144000" cy="235226"/>
            </a:xfrm>
            <a:prstGeom prst="rect">
              <a:avLst/>
            </a:prstGeom>
            <a:solidFill>
              <a:srgbClr val="880015"/>
            </a:solidFill>
            <a:ln>
              <a:solidFill>
                <a:srgbClr val="8800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7" name="Obdélník 6"/>
            <p:cNvSpPr/>
            <p:nvPr/>
          </p:nvSpPr>
          <p:spPr>
            <a:xfrm>
              <a:off x="0" y="6397248"/>
              <a:ext cx="9144000" cy="267949"/>
            </a:xfrm>
            <a:prstGeom prst="rect">
              <a:avLst/>
            </a:prstGeom>
            <a:solidFill>
              <a:srgbClr val="880015"/>
            </a:solidFill>
            <a:ln>
              <a:solidFill>
                <a:srgbClr val="8800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06" y="5791021"/>
              <a:ext cx="1049265" cy="1049265"/>
            </a:xfrm>
            <a:prstGeom prst="rect">
              <a:avLst/>
            </a:prstGeom>
          </p:spPr>
        </p:pic>
      </p:grpSp>
      <p:sp>
        <p:nvSpPr>
          <p:cNvPr id="10" name="Zástupný obsah 1">
            <a:extLst>
              <a:ext uri="{FF2B5EF4-FFF2-40B4-BE49-F238E27FC236}">
                <a16:creationId xmlns:a16="http://schemas.microsoft.com/office/drawing/2014/main" id="{708D13A2-697C-D3D6-CBA0-9CB84ACC7329}"/>
              </a:ext>
            </a:extLst>
          </p:cNvPr>
          <p:cNvSpPr txBox="1">
            <a:spLocks/>
          </p:cNvSpPr>
          <p:nvPr/>
        </p:nvSpPr>
        <p:spPr>
          <a:xfrm>
            <a:off x="447608" y="1185023"/>
            <a:ext cx="11416553" cy="1746436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dirty="0"/>
              <a:t>Přepravní proces a technologie – vozový park správy rybářských středisek a bašt, dopravní technika pro krmení </a:t>
            </a:r>
            <a:r>
              <a:rPr lang="cs-CZ" dirty="0" smtClean="0"/>
              <a:t>a aplikaci podpůrných látek a údržbu rybníků, technologie aerace v ocelových kontejnerech, dopravní prostředky pro expert živých ryb.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90" y="3132545"/>
            <a:ext cx="4630271" cy="347270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443" y="3132545"/>
            <a:ext cx="4627377" cy="3472703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9159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Červené paprsky (16:9)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e2" id="{2805FD0A-8429-4501-8361-8FD95D5D4E66}" vid="{62E0CD36-EC46-4F58-A344-A17256DFC1D9}"/>
    </a:ext>
  </a:extLst>
</a:theme>
</file>

<file path=ppt/theme/theme2.xml><?xml version="1.0" encoding="utf-8"?>
<a:theme xmlns:a="http://schemas.openxmlformats.org/drawingml/2006/main" name="7_Červené paprsky (16:9)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e2" id="{2805FD0A-8429-4501-8361-8FD95D5D4E66}" vid="{7D32B627-4CBE-4C81-9662-91946EA8A816}"/>
    </a:ext>
  </a:extLst>
</a:theme>
</file>

<file path=ppt/theme/theme3.xml><?xml version="1.0" encoding="utf-8"?>
<a:theme xmlns:a="http://schemas.openxmlformats.org/drawingml/2006/main" name="1_Červené paprsky (16:9)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e2" id="{2805FD0A-8429-4501-8361-8FD95D5D4E66}" vid="{E64B7228-A1B5-495E-9BD6-8D20DFD2F6D7}"/>
    </a:ext>
  </a:extLst>
</a:theme>
</file>

<file path=ppt/theme/theme4.xml><?xml version="1.0" encoding="utf-8"?>
<a:theme xmlns:a="http://schemas.openxmlformats.org/drawingml/2006/main" name="2_Červené paprsky (16:9)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e2" id="{2805FD0A-8429-4501-8361-8FD95D5D4E66}" vid="{7CBCACE5-D1D9-4605-A3B2-B3CC3B7B286E}"/>
    </a:ext>
  </a:extLst>
</a:theme>
</file>

<file path=ppt/theme/theme5.xml><?xml version="1.0" encoding="utf-8"?>
<a:theme xmlns:a="http://schemas.openxmlformats.org/drawingml/2006/main" name="3_Červené paprsky (16:9)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e2" id="{2805FD0A-8429-4501-8361-8FD95D5D4E66}" vid="{E3B1DF3D-03F3-4038-A5F2-E581912972D1}"/>
    </a:ext>
  </a:extLst>
</a:theme>
</file>

<file path=ppt/theme/theme6.xml><?xml version="1.0" encoding="utf-8"?>
<a:theme xmlns:a="http://schemas.openxmlformats.org/drawingml/2006/main" name="4_Červené paprsky (16:9)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e2" id="{2805FD0A-8429-4501-8361-8FD95D5D4E66}" vid="{7A461A8C-1F65-43D4-957A-2F65817E6EDD}"/>
    </a:ext>
  </a:extLst>
</a:theme>
</file>

<file path=ppt/theme/theme7.xml><?xml version="1.0" encoding="utf-8"?>
<a:theme xmlns:a="http://schemas.openxmlformats.org/drawingml/2006/main" name="5_Červené paprsky (16:9)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e2" id="{2805FD0A-8429-4501-8361-8FD95D5D4E66}" vid="{FEF0D299-E445-4F6D-84BF-9B64307FEF0E}"/>
    </a:ext>
  </a:extLst>
</a:theme>
</file>

<file path=ppt/theme/theme8.xml><?xml version="1.0" encoding="utf-8"?>
<a:theme xmlns:a="http://schemas.openxmlformats.org/drawingml/2006/main" name="6_Červené paprsky (16:9)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e2" id="{2805FD0A-8429-4501-8361-8FD95D5D4E66}" vid="{09252FA9-2BC8-40F0-9D16-C5F8504D56B6}"/>
    </a:ext>
  </a:extLst>
</a:theme>
</file>

<file path=ppt/theme/theme9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Vysoká škola technická a ekonomická</Template>
  <TotalTime>1744</TotalTime>
  <Words>908</Words>
  <Application>Microsoft Office PowerPoint</Application>
  <PresentationFormat>Širokoúhlá obrazovka</PresentationFormat>
  <Paragraphs>192</Paragraphs>
  <Slides>24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8</vt:i4>
      </vt:variant>
      <vt:variant>
        <vt:lpstr>Nadpisy snímků</vt:lpstr>
      </vt:variant>
      <vt:variant>
        <vt:i4>24</vt:i4>
      </vt:variant>
    </vt:vector>
  </HeadingPairs>
  <TitlesOfParts>
    <vt:vector size="37" baseType="lpstr">
      <vt:lpstr>Arial</vt:lpstr>
      <vt:lpstr>Calibri</vt:lpstr>
      <vt:lpstr>Calibri Light</vt:lpstr>
      <vt:lpstr>Cambria</vt:lpstr>
      <vt:lpstr>Times New Roman</vt:lpstr>
      <vt:lpstr>Červené paprsky (16:9)</vt:lpstr>
      <vt:lpstr>7_Červené paprsky (16:9)</vt:lpstr>
      <vt:lpstr>1_Červené paprsky (16:9)</vt:lpstr>
      <vt:lpstr>2_Červené paprsky (16:9)</vt:lpstr>
      <vt:lpstr>3_Červené paprsky (16:9)</vt:lpstr>
      <vt:lpstr>4_Červené paprsky (16:9)</vt:lpstr>
      <vt:lpstr>5_Červené paprsky (16:9)</vt:lpstr>
      <vt:lpstr>6_Červené paprsky (16:9)</vt:lpstr>
      <vt:lpstr>Vysoká škola technická a ekonomická  v Českých Budějovicích</vt:lpstr>
      <vt:lpstr>Logistické a výrobní procesy ve společnosti Rybářství Třeboň, a.s.</vt:lpstr>
      <vt:lpstr>OBSAH</vt:lpstr>
      <vt:lpstr>MOTIVACE K VOLBĚ TÉMATU</vt:lpstr>
      <vt:lpstr>CÍL PRÁCE</vt:lpstr>
      <vt:lpstr>METODIKA PRÁCE</vt:lpstr>
      <vt:lpstr>Charakteristika společnosti Rybářství Třeboň a.s.</vt:lpstr>
      <vt:lpstr>Výrobní a přepravní proces</vt:lpstr>
      <vt:lpstr>Výrobní a přepravní proces</vt:lpstr>
      <vt:lpstr>Analýza současného stavu produkce</vt:lpstr>
      <vt:lpstr>Analýza současného stavu produkce</vt:lpstr>
      <vt:lpstr>Aplikační část metody cpm – Ganttův diagram cyklu 01</vt:lpstr>
      <vt:lpstr>Aplikační část metody cpm – kritická cesta cyklu 01</vt:lpstr>
      <vt:lpstr>Aplikační část metody cpm – Ganttův diagram cyklu 02</vt:lpstr>
      <vt:lpstr>Aplikační část metody cpm – Kritická cesta cyklu 02</vt:lpstr>
      <vt:lpstr>Aplikační část metody cpm – Racionalizace cyklu 01</vt:lpstr>
      <vt:lpstr>Aplikační část metody cpm – Racionalizace cyklu 01</vt:lpstr>
      <vt:lpstr>Aplikační část metody cpm – Racionalizace cyklu 02</vt:lpstr>
      <vt:lpstr>Aplikační část metody cpm – Racionalizace cyklu 02</vt:lpstr>
      <vt:lpstr>Aplikační část metody cpm – Celková racionalizace procesů</vt:lpstr>
      <vt:lpstr>Technicko-ekonomické zhodnocení</vt:lpstr>
      <vt:lpstr>závěr</vt:lpstr>
      <vt:lpstr>OTÁZKY VEDOUCÍHO PRÁCE A OPONENTA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 v Českých Budějovicích</dc:title>
  <dc:creator>Karasová Nikola</dc:creator>
  <cp:lastModifiedBy>Kateřina Knopfová</cp:lastModifiedBy>
  <cp:revision>46</cp:revision>
  <dcterms:created xsi:type="dcterms:W3CDTF">2023-02-03T07:01:54Z</dcterms:created>
  <dcterms:modified xsi:type="dcterms:W3CDTF">2024-08-18T19:57:13Z</dcterms:modified>
</cp:coreProperties>
</file>