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řední sty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91E672-3222-4C28-940A-7852F1FA2F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cs-CZ" sz="4400" dirty="0">
                <a:solidFill>
                  <a:schemeClr val="tx1"/>
                </a:solidFill>
              </a:rPr>
              <a:t>Simulace evakuace v objektu A </a:t>
            </a:r>
            <a:r>
              <a:rPr lang="cs-CZ" sz="4400" dirty="0" err="1">
                <a:solidFill>
                  <a:schemeClr val="tx1"/>
                </a:solidFill>
              </a:rPr>
              <a:t>a</a:t>
            </a:r>
            <a:r>
              <a:rPr lang="cs-CZ" sz="4400" dirty="0">
                <a:solidFill>
                  <a:schemeClr val="tx1"/>
                </a:solidFill>
              </a:rPr>
              <a:t> B nemocnice IKEM Praha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24EC262-12F3-468F-B6CA-F38EC1659A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5095862"/>
            <a:ext cx="7766936" cy="1096899"/>
          </a:xfrm>
        </p:spPr>
        <p:txBody>
          <a:bodyPr/>
          <a:lstStyle/>
          <a:p>
            <a:pPr algn="l"/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9530 Bc. Nicola Brůžková, </a:t>
            </a:r>
            <a:r>
              <a:rPr lang="cs-CZ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1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7E95AB9-8CBE-47AA-9DF4-9F48B3884E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484" y="2605849"/>
            <a:ext cx="7766936" cy="1646302"/>
          </a:xfrm>
        </p:spPr>
        <p:txBody>
          <a:bodyPr/>
          <a:lstStyle/>
          <a:p>
            <a:pPr algn="l"/>
            <a:r>
              <a:rPr lang="cs-CZ" sz="20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Cílem práce je pomocí simulačního programu </a:t>
            </a:r>
            <a:r>
              <a:rPr lang="cs-CZ" sz="20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Pathfinder</a:t>
            </a:r>
            <a:r>
              <a:rPr lang="cs-CZ" sz="20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zpracovat model a analyzovat rychlost evakuace v budově A </a:t>
            </a:r>
            <a:r>
              <a:rPr lang="cs-CZ" sz="20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cs-CZ" sz="20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 v nemocnici IKEM Praha.</a:t>
            </a:r>
            <a:b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6258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D62483-4ECC-4E61-9973-019BBCE2C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486" y="609600"/>
            <a:ext cx="8272516" cy="1320800"/>
          </a:xfrm>
        </p:spPr>
        <p:txBody>
          <a:bodyPr anchor="t">
            <a:normAutofit fontScale="90000"/>
          </a:bodyPr>
          <a:lstStyle/>
          <a:p>
            <a:pPr>
              <a:lnSpc>
                <a:spcPct val="90000"/>
              </a:lnSpc>
            </a:pPr>
            <a:br>
              <a:rPr lang="cs-CZ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cs-CZ" sz="28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Simulace evakuace v pracovní dny při maximálním osazení</a:t>
            </a:r>
            <a:br>
              <a:rPr lang="cs-CZ" sz="1800" b="1" u="none" strike="noStrike" kern="0" spc="0" dirty="0">
                <a:ln>
                  <a:noFill/>
                </a:ln>
                <a:solidFill>
                  <a:srgbClr val="00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cs-CZ" sz="2800" dirty="0"/>
          </a:p>
        </p:txBody>
      </p:sp>
      <p:sp>
        <p:nvSpPr>
          <p:cNvPr id="56" name="Content Placeholder 55">
            <a:extLst>
              <a:ext uri="{FF2B5EF4-FFF2-40B4-BE49-F238E27FC236}">
                <a16:creationId xmlns:a16="http://schemas.microsoft.com/office/drawing/2014/main" id="{21B075CE-0C9A-4892-9287-7AA1C095C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3957349" cy="3749323"/>
          </a:xfrm>
        </p:spPr>
        <p:txBody>
          <a:bodyPr>
            <a:normAutofit/>
          </a:bodyPr>
          <a:lstStyle/>
          <a:p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 první simulaci byla budova obsazena v jednotlivých patrech obsazena jen v prvních dvou podzemních patrech a prvních dvou nadzemních patrech</a:t>
            </a:r>
          </a:p>
          <a:p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 průběhu evakuace nebyl zjištěn žádný problém, bylo evakuováno celkem 115 osob a čas evakuace byl 56,3 sekund</a:t>
            </a:r>
            <a:endParaRPr lang="en-US" dirty="0"/>
          </a:p>
        </p:txBody>
      </p:sp>
      <p:graphicFrame>
        <p:nvGraphicFramePr>
          <p:cNvPr id="54" name="Zástupný obsah 3">
            <a:extLst>
              <a:ext uri="{FF2B5EF4-FFF2-40B4-BE49-F238E27FC236}">
                <a16:creationId xmlns:a16="http://schemas.microsoft.com/office/drawing/2014/main" id="{0628C7B2-D1DD-443C-A7FF-33EB941B18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6438854"/>
              </p:ext>
            </p:extLst>
          </p:nvPr>
        </p:nvGraphicFramePr>
        <p:xfrm>
          <a:off x="4997955" y="2159331"/>
          <a:ext cx="4183352" cy="375058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603784">
                  <a:extLst>
                    <a:ext uri="{9D8B030D-6E8A-4147-A177-3AD203B41FA5}">
                      <a16:colId xmlns:a16="http://schemas.microsoft.com/office/drawing/2014/main" val="473064070"/>
                    </a:ext>
                  </a:extLst>
                </a:gridCol>
                <a:gridCol w="2579568">
                  <a:extLst>
                    <a:ext uri="{9D8B030D-6E8A-4147-A177-3AD203B41FA5}">
                      <a16:colId xmlns:a16="http://schemas.microsoft.com/office/drawing/2014/main" val="1691230620"/>
                    </a:ext>
                  </a:extLst>
                </a:gridCol>
              </a:tblGrid>
              <a:tr h="416732"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 dirty="0">
                          <a:effectLst/>
                        </a:rPr>
                        <a:t>Patro</a:t>
                      </a:r>
                      <a:endParaRPr lang="cs-CZ" sz="2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179" marR="130179" marT="0" marB="0"/>
                </a:tc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>
                          <a:effectLst/>
                        </a:rPr>
                        <a:t>Počet osob</a:t>
                      </a:r>
                      <a:endParaRPr lang="cs-CZ" sz="2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179" marR="130179" marT="0" marB="0"/>
                </a:tc>
                <a:extLst>
                  <a:ext uri="{0D108BD9-81ED-4DB2-BD59-A6C34878D82A}">
                    <a16:rowId xmlns:a16="http://schemas.microsoft.com/office/drawing/2014/main" val="1944654603"/>
                  </a:ext>
                </a:extLst>
              </a:tr>
              <a:tr h="416732"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 dirty="0">
                          <a:effectLst/>
                        </a:rPr>
                        <a:t>2. PP</a:t>
                      </a:r>
                      <a:endParaRPr lang="cs-CZ" sz="2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179" marR="130179" marT="0" marB="0"/>
                </a:tc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>
                          <a:effectLst/>
                        </a:rPr>
                        <a:t>1</a:t>
                      </a:r>
                      <a:endParaRPr lang="cs-CZ" sz="2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179" marR="130179" marT="0" marB="0"/>
                </a:tc>
                <a:extLst>
                  <a:ext uri="{0D108BD9-81ED-4DB2-BD59-A6C34878D82A}">
                    <a16:rowId xmlns:a16="http://schemas.microsoft.com/office/drawing/2014/main" val="3137912556"/>
                  </a:ext>
                </a:extLst>
              </a:tr>
              <a:tr h="416732"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 dirty="0">
                          <a:effectLst/>
                        </a:rPr>
                        <a:t>1. PP</a:t>
                      </a:r>
                      <a:endParaRPr lang="cs-CZ" sz="2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179" marR="130179" marT="0" marB="0"/>
                </a:tc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>
                          <a:effectLst/>
                        </a:rPr>
                        <a:t>10</a:t>
                      </a:r>
                      <a:endParaRPr lang="cs-CZ" sz="2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179" marR="130179" marT="0" marB="0"/>
                </a:tc>
                <a:extLst>
                  <a:ext uri="{0D108BD9-81ED-4DB2-BD59-A6C34878D82A}">
                    <a16:rowId xmlns:a16="http://schemas.microsoft.com/office/drawing/2014/main" val="410710883"/>
                  </a:ext>
                </a:extLst>
              </a:tr>
              <a:tr h="416732"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>
                          <a:effectLst/>
                        </a:rPr>
                        <a:t>1. NP</a:t>
                      </a:r>
                      <a:endParaRPr lang="cs-CZ" sz="2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179" marR="130179" marT="0" marB="0"/>
                </a:tc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>
                          <a:effectLst/>
                        </a:rPr>
                        <a:t>94</a:t>
                      </a:r>
                      <a:endParaRPr lang="cs-CZ" sz="2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179" marR="130179" marT="0" marB="0"/>
                </a:tc>
                <a:extLst>
                  <a:ext uri="{0D108BD9-81ED-4DB2-BD59-A6C34878D82A}">
                    <a16:rowId xmlns:a16="http://schemas.microsoft.com/office/drawing/2014/main" val="2559758221"/>
                  </a:ext>
                </a:extLst>
              </a:tr>
              <a:tr h="416732"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 dirty="0">
                          <a:effectLst/>
                        </a:rPr>
                        <a:t>2. NP</a:t>
                      </a:r>
                      <a:endParaRPr lang="cs-CZ" sz="2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179" marR="130179" marT="0" marB="0"/>
                </a:tc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>
                          <a:effectLst/>
                        </a:rPr>
                        <a:t>10</a:t>
                      </a:r>
                      <a:endParaRPr lang="cs-CZ" sz="2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179" marR="130179" marT="0" marB="0"/>
                </a:tc>
                <a:extLst>
                  <a:ext uri="{0D108BD9-81ED-4DB2-BD59-A6C34878D82A}">
                    <a16:rowId xmlns:a16="http://schemas.microsoft.com/office/drawing/2014/main" val="888922932"/>
                  </a:ext>
                </a:extLst>
              </a:tr>
              <a:tr h="416732"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>
                          <a:effectLst/>
                        </a:rPr>
                        <a:t>3. NP</a:t>
                      </a:r>
                      <a:endParaRPr lang="cs-CZ" sz="2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179" marR="130179" marT="0" marB="0"/>
                </a:tc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>
                          <a:effectLst/>
                        </a:rPr>
                        <a:t>0</a:t>
                      </a:r>
                      <a:endParaRPr lang="cs-CZ" sz="2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179" marR="130179" marT="0" marB="0"/>
                </a:tc>
                <a:extLst>
                  <a:ext uri="{0D108BD9-81ED-4DB2-BD59-A6C34878D82A}">
                    <a16:rowId xmlns:a16="http://schemas.microsoft.com/office/drawing/2014/main" val="1212284620"/>
                  </a:ext>
                </a:extLst>
              </a:tr>
              <a:tr h="416732"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>
                          <a:effectLst/>
                        </a:rPr>
                        <a:t>4. NP</a:t>
                      </a:r>
                      <a:endParaRPr lang="cs-CZ" sz="2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179" marR="130179" marT="0" marB="0"/>
                </a:tc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>
                          <a:effectLst/>
                        </a:rPr>
                        <a:t>0</a:t>
                      </a:r>
                      <a:endParaRPr lang="cs-CZ" sz="2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179" marR="130179" marT="0" marB="0"/>
                </a:tc>
                <a:extLst>
                  <a:ext uri="{0D108BD9-81ED-4DB2-BD59-A6C34878D82A}">
                    <a16:rowId xmlns:a16="http://schemas.microsoft.com/office/drawing/2014/main" val="815556996"/>
                  </a:ext>
                </a:extLst>
              </a:tr>
              <a:tr h="416732"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>
                          <a:effectLst/>
                        </a:rPr>
                        <a:t>5. NP</a:t>
                      </a:r>
                      <a:endParaRPr lang="cs-CZ" sz="2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179" marR="130179" marT="0" marB="0"/>
                </a:tc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>
                          <a:effectLst/>
                        </a:rPr>
                        <a:t>0</a:t>
                      </a:r>
                      <a:endParaRPr lang="cs-CZ" sz="2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179" marR="130179" marT="0" marB="0"/>
                </a:tc>
                <a:extLst>
                  <a:ext uri="{0D108BD9-81ED-4DB2-BD59-A6C34878D82A}">
                    <a16:rowId xmlns:a16="http://schemas.microsoft.com/office/drawing/2014/main" val="1928826835"/>
                  </a:ext>
                </a:extLst>
              </a:tr>
              <a:tr h="416732"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>
                          <a:effectLst/>
                        </a:rPr>
                        <a:t>6. NP</a:t>
                      </a:r>
                      <a:endParaRPr lang="cs-CZ" sz="23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179" marR="130179" marT="0" marB="0"/>
                </a:tc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 dirty="0">
                          <a:effectLst/>
                        </a:rPr>
                        <a:t>0</a:t>
                      </a:r>
                      <a:endParaRPr lang="cs-CZ" sz="23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30179" marR="130179" marT="0" marB="0"/>
                </a:tc>
                <a:extLst>
                  <a:ext uri="{0D108BD9-81ED-4DB2-BD59-A6C34878D82A}">
                    <a16:rowId xmlns:a16="http://schemas.microsoft.com/office/drawing/2014/main" val="3965396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890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Nadpis 27">
            <a:extLst>
              <a:ext uri="{FF2B5EF4-FFF2-40B4-BE49-F238E27FC236}">
                <a16:creationId xmlns:a16="http://schemas.microsoft.com/office/drawing/2014/main" id="{EFFABF23-CFE2-447C-9925-E55497A0A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006598" cy="1320800"/>
          </a:xfrm>
        </p:spPr>
        <p:txBody>
          <a:bodyPr>
            <a:normAutofit/>
          </a:bodyPr>
          <a:lstStyle/>
          <a:p>
            <a:pPr lvl="1" algn="l" fontAlgn="base">
              <a:lnSpc>
                <a:spcPct val="107000"/>
              </a:lnSpc>
              <a:spcAft>
                <a:spcPts val="1570"/>
              </a:spcAft>
            </a:pPr>
            <a:r>
              <a:rPr lang="cs-CZ" sz="2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rPr>
              <a:t>Simulace evakuace v pracovní dny při maximálním osazení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BCEE8D7-9051-4248-B072-851C9DE5FB0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05885822"/>
              </p:ext>
            </p:extLst>
          </p:nvPr>
        </p:nvGraphicFramePr>
        <p:xfrm>
          <a:off x="677863" y="2160587"/>
          <a:ext cx="4184034" cy="3880775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883869">
                  <a:extLst>
                    <a:ext uri="{9D8B030D-6E8A-4147-A177-3AD203B41FA5}">
                      <a16:colId xmlns:a16="http://schemas.microsoft.com/office/drawing/2014/main" val="4025473775"/>
                    </a:ext>
                  </a:extLst>
                </a:gridCol>
                <a:gridCol w="2300165">
                  <a:extLst>
                    <a:ext uri="{9D8B030D-6E8A-4147-A177-3AD203B41FA5}">
                      <a16:colId xmlns:a16="http://schemas.microsoft.com/office/drawing/2014/main" val="2479792216"/>
                    </a:ext>
                  </a:extLst>
                </a:gridCol>
              </a:tblGrid>
              <a:tr h="538735"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 b="1" cap="none" spc="30" dirty="0">
                          <a:solidFill>
                            <a:schemeClr val="tx1"/>
                          </a:solidFill>
                          <a:effectLst/>
                        </a:rPr>
                        <a:t>Patro</a:t>
                      </a:r>
                      <a:endParaRPr lang="cs-CZ" sz="1900" b="1" cap="none" spc="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13752" marT="0" marB="0" anchor="ctr"/>
                </a:tc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 b="1" cap="none" spc="30" dirty="0">
                          <a:solidFill>
                            <a:schemeClr val="tx1"/>
                          </a:solidFill>
                          <a:effectLst/>
                        </a:rPr>
                        <a:t>Počet osob</a:t>
                      </a:r>
                      <a:endParaRPr lang="cs-CZ" sz="1900" b="1" cap="none" spc="3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13752" marT="0" marB="0" anchor="ctr"/>
                </a:tc>
                <a:extLst>
                  <a:ext uri="{0D108BD9-81ED-4DB2-BD59-A6C34878D82A}">
                    <a16:rowId xmlns:a16="http://schemas.microsoft.com/office/drawing/2014/main" val="2308368854"/>
                  </a:ext>
                </a:extLst>
              </a:tr>
              <a:tr h="417755"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 b="1" cap="none" spc="0" dirty="0">
                          <a:solidFill>
                            <a:schemeClr val="tx1"/>
                          </a:solidFill>
                          <a:effectLst/>
                        </a:rPr>
                        <a:t> 2. PP</a:t>
                      </a:r>
                      <a:endParaRPr lang="cs-CZ" sz="1900" b="1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103143" marT="0" marB="0"/>
                </a:tc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 cap="none" spc="0" dirty="0">
                          <a:solidFill>
                            <a:schemeClr val="tx1"/>
                          </a:solidFill>
                          <a:effectLst/>
                        </a:rPr>
                        <a:t> 8</a:t>
                      </a:r>
                      <a:endParaRPr lang="cs-CZ" sz="1900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103143" marT="0" marB="0"/>
                </a:tc>
                <a:extLst>
                  <a:ext uri="{0D108BD9-81ED-4DB2-BD59-A6C34878D82A}">
                    <a16:rowId xmlns:a16="http://schemas.microsoft.com/office/drawing/2014/main" val="3594050925"/>
                  </a:ext>
                </a:extLst>
              </a:tr>
              <a:tr h="417755"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 b="1" cap="none" spc="0" dirty="0">
                          <a:solidFill>
                            <a:schemeClr val="tx1"/>
                          </a:solidFill>
                          <a:effectLst/>
                        </a:rPr>
                        <a:t>1. PP</a:t>
                      </a:r>
                      <a:endParaRPr lang="cs-CZ" sz="1900" b="1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762" marR="103143" marT="0" marB="0"/>
                </a:tc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 cap="none" spc="0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cs-CZ" sz="1900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762" marR="103143" marT="0" marB="0"/>
                </a:tc>
                <a:extLst>
                  <a:ext uri="{0D108BD9-81ED-4DB2-BD59-A6C34878D82A}">
                    <a16:rowId xmlns:a16="http://schemas.microsoft.com/office/drawing/2014/main" val="3439412031"/>
                  </a:ext>
                </a:extLst>
              </a:tr>
              <a:tr h="417755"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 b="1" cap="none" spc="0" dirty="0">
                          <a:solidFill>
                            <a:schemeClr val="tx1"/>
                          </a:solidFill>
                          <a:effectLst/>
                        </a:rPr>
                        <a:t> 1. NP</a:t>
                      </a:r>
                      <a:endParaRPr lang="cs-CZ" sz="1900" b="1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103143" marT="0" marB="0"/>
                </a:tc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 cap="none" spc="0" dirty="0">
                          <a:solidFill>
                            <a:schemeClr val="tx1"/>
                          </a:solidFill>
                          <a:effectLst/>
                        </a:rPr>
                        <a:t> 184</a:t>
                      </a:r>
                      <a:endParaRPr lang="cs-CZ" sz="1900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103143" marT="0" marB="0"/>
                </a:tc>
                <a:extLst>
                  <a:ext uri="{0D108BD9-81ED-4DB2-BD59-A6C34878D82A}">
                    <a16:rowId xmlns:a16="http://schemas.microsoft.com/office/drawing/2014/main" val="3300760825"/>
                  </a:ext>
                </a:extLst>
              </a:tr>
              <a:tr h="417755"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 b="1" cap="none" spc="0" dirty="0">
                          <a:solidFill>
                            <a:schemeClr val="tx1"/>
                          </a:solidFill>
                          <a:effectLst/>
                        </a:rPr>
                        <a:t>2. NP</a:t>
                      </a:r>
                      <a:endParaRPr lang="cs-CZ" sz="1900" b="1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762" marR="103143" marT="0" marB="0"/>
                </a:tc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 cap="none" spc="0">
                          <a:solidFill>
                            <a:schemeClr val="tx1"/>
                          </a:solidFill>
                          <a:effectLst/>
                        </a:rPr>
                        <a:t>71</a:t>
                      </a:r>
                      <a:endParaRPr lang="cs-CZ" sz="1900" cap="none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762" marR="103143" marT="0" marB="0"/>
                </a:tc>
                <a:extLst>
                  <a:ext uri="{0D108BD9-81ED-4DB2-BD59-A6C34878D82A}">
                    <a16:rowId xmlns:a16="http://schemas.microsoft.com/office/drawing/2014/main" val="3199171275"/>
                  </a:ext>
                </a:extLst>
              </a:tr>
              <a:tr h="417755"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 b="1" cap="none" spc="0" dirty="0">
                          <a:solidFill>
                            <a:schemeClr val="tx1"/>
                          </a:solidFill>
                          <a:effectLst/>
                        </a:rPr>
                        <a:t> 3. NP</a:t>
                      </a:r>
                      <a:endParaRPr lang="cs-CZ" sz="1900" b="1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103143" marT="0" marB="0"/>
                </a:tc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 cap="none" spc="0" dirty="0">
                          <a:solidFill>
                            <a:schemeClr val="tx1"/>
                          </a:solidFill>
                          <a:effectLst/>
                        </a:rPr>
                        <a:t> 66</a:t>
                      </a:r>
                      <a:endParaRPr lang="cs-CZ" sz="1900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103143" marT="0" marB="0"/>
                </a:tc>
                <a:extLst>
                  <a:ext uri="{0D108BD9-81ED-4DB2-BD59-A6C34878D82A}">
                    <a16:rowId xmlns:a16="http://schemas.microsoft.com/office/drawing/2014/main" val="413556819"/>
                  </a:ext>
                </a:extLst>
              </a:tr>
              <a:tr h="417755"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 b="1" cap="none" spc="0" dirty="0">
                          <a:solidFill>
                            <a:schemeClr val="tx1"/>
                          </a:solidFill>
                          <a:effectLst/>
                        </a:rPr>
                        <a:t>4. NP</a:t>
                      </a:r>
                      <a:endParaRPr lang="cs-CZ" sz="1900" b="1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762" marR="103143" marT="0" marB="0"/>
                </a:tc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 cap="none" spc="0" dirty="0">
                          <a:solidFill>
                            <a:schemeClr val="tx1"/>
                          </a:solidFill>
                          <a:effectLst/>
                        </a:rPr>
                        <a:t>66</a:t>
                      </a:r>
                      <a:endParaRPr lang="cs-CZ" sz="1900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762" marR="103143" marT="0" marB="0"/>
                </a:tc>
                <a:extLst>
                  <a:ext uri="{0D108BD9-81ED-4DB2-BD59-A6C34878D82A}">
                    <a16:rowId xmlns:a16="http://schemas.microsoft.com/office/drawing/2014/main" val="2676270216"/>
                  </a:ext>
                </a:extLst>
              </a:tr>
              <a:tr h="417755"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 b="1" cap="none" spc="0" dirty="0">
                          <a:solidFill>
                            <a:schemeClr val="tx1"/>
                          </a:solidFill>
                          <a:effectLst/>
                        </a:rPr>
                        <a:t> 5. NP</a:t>
                      </a:r>
                      <a:endParaRPr lang="cs-CZ" sz="1900" b="1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103143" marT="0" marB="0"/>
                </a:tc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 cap="none" spc="0" dirty="0">
                          <a:solidFill>
                            <a:schemeClr val="tx1"/>
                          </a:solidFill>
                          <a:effectLst/>
                        </a:rPr>
                        <a:t> 45</a:t>
                      </a:r>
                      <a:endParaRPr lang="cs-CZ" sz="1900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103143" marT="0" marB="0"/>
                </a:tc>
                <a:extLst>
                  <a:ext uri="{0D108BD9-81ED-4DB2-BD59-A6C34878D82A}">
                    <a16:rowId xmlns:a16="http://schemas.microsoft.com/office/drawing/2014/main" val="3681522975"/>
                  </a:ext>
                </a:extLst>
              </a:tr>
              <a:tr h="417755"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 b="1" cap="none" spc="0" dirty="0">
                          <a:solidFill>
                            <a:schemeClr val="tx1"/>
                          </a:solidFill>
                          <a:effectLst/>
                        </a:rPr>
                        <a:t>6. NP</a:t>
                      </a:r>
                      <a:endParaRPr lang="cs-CZ" sz="1900" b="1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762" marR="103143" marT="0" marB="0"/>
                </a:tc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 cap="none" spc="0" dirty="0">
                          <a:solidFill>
                            <a:schemeClr val="tx1"/>
                          </a:solidFill>
                          <a:effectLst/>
                        </a:rPr>
                        <a:t> 0</a:t>
                      </a:r>
                      <a:endParaRPr lang="cs-CZ" sz="1900" cap="none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762" marR="103143" marT="0" marB="0"/>
                </a:tc>
                <a:extLst>
                  <a:ext uri="{0D108BD9-81ED-4DB2-BD59-A6C34878D82A}">
                    <a16:rowId xmlns:a16="http://schemas.microsoft.com/office/drawing/2014/main" val="2286972803"/>
                  </a:ext>
                </a:extLst>
              </a:tr>
            </a:tbl>
          </a:graphicData>
        </a:graphic>
      </p:graphicFrame>
      <p:sp>
        <p:nvSpPr>
          <p:cNvPr id="29" name="Zástupný obsah 28">
            <a:extLst>
              <a:ext uri="{FF2B5EF4-FFF2-40B4-BE49-F238E27FC236}">
                <a16:creationId xmlns:a16="http://schemas.microsoft.com/office/drawing/2014/main" id="{4485F39B-2B64-4D32-9718-E237C4E3760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 druhé simulaci byla budova obsazena v jednotlivých patrech obsazena o poznání více, než tomu bylo u první modelace.</a:t>
            </a:r>
          </a:p>
          <a:p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Evakuace IKEMu při průměrném osazení v pracovních dnech v 11:00 trvala 3 minuty a 36,5 vteřin a bylo evakuováno 470 osob.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0952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Nadpis 27">
            <a:extLst>
              <a:ext uri="{FF2B5EF4-FFF2-40B4-BE49-F238E27FC236}">
                <a16:creationId xmlns:a16="http://schemas.microsoft.com/office/drawing/2014/main" id="{EFFABF23-CFE2-447C-9925-E55497A0A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fontAlgn="base">
              <a:lnSpc>
                <a:spcPct val="107000"/>
              </a:lnSpc>
              <a:spcAft>
                <a:spcPts val="1570"/>
              </a:spcAft>
            </a:pPr>
            <a:r>
              <a:rPr lang="cs-CZ" sz="2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rPr>
              <a:t>Simulace evakuace v pracovní dny při maximálním osazení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BBCEE8D7-9051-4248-B072-851C9DE5FB0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42204719"/>
              </p:ext>
            </p:extLst>
          </p:nvPr>
        </p:nvGraphicFramePr>
        <p:xfrm>
          <a:off x="677863" y="2160587"/>
          <a:ext cx="4184034" cy="3880775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883869">
                  <a:extLst>
                    <a:ext uri="{9D8B030D-6E8A-4147-A177-3AD203B41FA5}">
                      <a16:colId xmlns:a16="http://schemas.microsoft.com/office/drawing/2014/main" val="4025473775"/>
                    </a:ext>
                  </a:extLst>
                </a:gridCol>
                <a:gridCol w="2300165">
                  <a:extLst>
                    <a:ext uri="{9D8B030D-6E8A-4147-A177-3AD203B41FA5}">
                      <a16:colId xmlns:a16="http://schemas.microsoft.com/office/drawing/2014/main" val="2479792216"/>
                    </a:ext>
                  </a:extLst>
                </a:gridCol>
              </a:tblGrid>
              <a:tr h="538735"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Patro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Počet osob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8368854"/>
                  </a:ext>
                </a:extLst>
              </a:tr>
              <a:tr h="417755"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PP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4050925"/>
                  </a:ext>
                </a:extLst>
              </a:tr>
              <a:tr h="417755"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PP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9412031"/>
                  </a:ext>
                </a:extLst>
              </a:tr>
              <a:tr h="417755"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 NP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246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0760825"/>
                  </a:ext>
                </a:extLst>
              </a:tr>
              <a:tr h="417755"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NP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9171275"/>
                  </a:ext>
                </a:extLst>
              </a:tr>
              <a:tr h="417755"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NP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556819"/>
                  </a:ext>
                </a:extLst>
              </a:tr>
              <a:tr h="417755"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NP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6270216"/>
                  </a:ext>
                </a:extLst>
              </a:tr>
              <a:tr h="417755"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 NP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1522975"/>
                  </a:ext>
                </a:extLst>
              </a:tr>
              <a:tr h="417755"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 NP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6985" indent="-6985"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9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6972803"/>
                  </a:ext>
                </a:extLst>
              </a:tr>
            </a:tbl>
          </a:graphicData>
        </a:graphic>
      </p:graphicFrame>
      <p:sp>
        <p:nvSpPr>
          <p:cNvPr id="29" name="Zástupný obsah 28">
            <a:extLst>
              <a:ext uri="{FF2B5EF4-FFF2-40B4-BE49-F238E27FC236}">
                <a16:creationId xmlns:a16="http://schemas.microsoft.com/office/drawing/2014/main" id="{4485F39B-2B64-4D32-9718-E237C4E3760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 třetí simulaci byla budova obsazena v jednotlivých patrech obsazena maximálně, velké navýšení počtu osob v budově způsobilo obsazení kongresového sálu v 5. a 6. nadzemním podlaží.</a:t>
            </a:r>
          </a:p>
          <a:p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Evakuace IKEMu při maximálním osazení v pracovních dnech v 11:00 trvala 16 minut a 10,5 vteřin a bylo evakuováno 954 osob.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0883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F90F16-5311-45E3-8AC0-5296EE2AB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vedoucího diplomové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CE8B86-836A-4228-9D1C-AD96A336D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Uveďte další opatření, která povedou ke zvýšení a plynulosti evakuace.</a:t>
            </a:r>
          </a:p>
          <a:p>
            <a:endParaRPr lang="cs-CZ" dirty="0"/>
          </a:p>
          <a:p>
            <a:r>
              <a:rPr lang="cs-CZ" dirty="0"/>
              <a:t>Popište další funkce, která nabízí SW </a:t>
            </a:r>
            <a:r>
              <a:rPr lang="cs-CZ" dirty="0" err="1"/>
              <a:t>Pathfinder</a:t>
            </a:r>
            <a:r>
              <a:rPr lang="cs-CZ" dirty="0"/>
              <a:t> při simulaci evakuace.</a:t>
            </a:r>
          </a:p>
        </p:txBody>
      </p:sp>
    </p:spTree>
    <p:extLst>
      <p:ext uri="{BB962C8B-B14F-4D97-AF65-F5344CB8AC3E}">
        <p14:creationId xmlns:p14="http://schemas.microsoft.com/office/powerpoint/2010/main" val="1871021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F90F16-5311-45E3-8AC0-5296EE2AB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oponenta diplomové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CE8B86-836A-4228-9D1C-AD96A336D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Budou vaše návrhy akceptovány?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313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E79486-D4A6-4CF2-8017-306A3A4D21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962804997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358</Words>
  <Application>Microsoft Office PowerPoint</Application>
  <PresentationFormat>Širokoúhlá obrazovka</PresentationFormat>
  <Paragraphs>73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Wingdings 3</vt:lpstr>
      <vt:lpstr>Fazeta</vt:lpstr>
      <vt:lpstr>Simulace evakuace v objektu A a B nemocnice IKEM Praha</vt:lpstr>
      <vt:lpstr>Cílem práce je pomocí simulačního programu Pathfinder zpracovat model a analyzovat rychlost evakuace v budově A a B v nemocnici IKEM Praha. </vt:lpstr>
      <vt:lpstr> Simulace evakuace v pracovní dny při maximálním osazení </vt:lpstr>
      <vt:lpstr>Simulace evakuace v pracovní dny při maximálním osazení</vt:lpstr>
      <vt:lpstr>Simulace evakuace v pracovní dny při maximálním osazení</vt:lpstr>
      <vt:lpstr>Otázky vedoucího diplomové práce</vt:lpstr>
      <vt:lpstr>Otázky oponenta diplomové práce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Simulace evakuace v objektu A a B nemocnice IKEM Praha</dc:title>
  <dc:creator>Jana Kočová</dc:creator>
  <cp:lastModifiedBy>Jana Kočová</cp:lastModifiedBy>
  <cp:revision>3</cp:revision>
  <dcterms:created xsi:type="dcterms:W3CDTF">2020-09-09T17:32:50Z</dcterms:created>
  <dcterms:modified xsi:type="dcterms:W3CDTF">2020-09-09T18:14:06Z</dcterms:modified>
</cp:coreProperties>
</file>