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Název a podtitu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Čára"/>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Čára"/>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Čára"/>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ext názvu"/>
          <p:cNvSpPr txBox="1"/>
          <p:nvPr>
            <p:ph type="title"/>
          </p:nvPr>
        </p:nvSpPr>
        <p:spPr>
          <a:xfrm>
            <a:off x="952500" y="5829300"/>
            <a:ext cx="13500100" cy="3340100"/>
          </a:xfrm>
          <a:prstGeom prst="rect">
            <a:avLst/>
          </a:prstGeom>
        </p:spPr>
        <p:txBody>
          <a:bodyPr/>
          <a:lstStyle>
            <a:lvl1pPr algn="l"/>
          </a:lstStyle>
          <a:p>
            <a:pPr/>
            <a:r>
              <a:t>Text názvu</a:t>
            </a:r>
          </a:p>
        </p:txBody>
      </p:sp>
      <p:sp>
        <p:nvSpPr>
          <p:cNvPr id="18" name="Text úrovně 1…"/>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Text úrovně 1</a:t>
            </a:r>
          </a:p>
          <a:p>
            <a:pPr lvl="1"/>
            <a:r>
              <a:t>Text úrovně 2</a:t>
            </a:r>
          </a:p>
          <a:p>
            <a:pPr lvl="2"/>
            <a:r>
              <a:t>Text úrovně 3</a:t>
            </a:r>
          </a:p>
          <a:p>
            <a:pPr lvl="3"/>
            <a:r>
              <a:t>Text úrovně 4</a:t>
            </a:r>
          </a:p>
          <a:p>
            <a:pPr lvl="4"/>
            <a:r>
              <a:t>Text úrovně 5</a:t>
            </a:r>
          </a:p>
        </p:txBody>
      </p:sp>
      <p:sp>
        <p:nvSpPr>
          <p:cNvPr id="19"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át">
    <p:spTree>
      <p:nvGrpSpPr>
        <p:cNvPr id="1" name=""/>
        <p:cNvGrpSpPr/>
        <p:nvPr/>
      </p:nvGrpSpPr>
      <p:grpSpPr>
        <a:xfrm>
          <a:off x="0" y="0"/>
          <a:ext cx="0" cy="0"/>
          <a:chOff x="0" y="0"/>
          <a:chExt cx="0" cy="0"/>
        </a:xfrm>
      </p:grpSpPr>
      <p:sp>
        <p:nvSpPr>
          <p:cNvPr id="111" name="–Josef Novák"/>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–Josef Novák</a:t>
            </a:r>
          </a:p>
        </p:txBody>
      </p:sp>
      <p:sp>
        <p:nvSpPr>
          <p:cNvPr id="112" name="„Sem napište citát.“"/>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„Sem napište citát.“ </a:t>
            </a:r>
          </a:p>
        </p:txBody>
      </p:sp>
      <p:sp>
        <p:nvSpPr>
          <p:cNvPr id="11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ka">
    <p:spTree>
      <p:nvGrpSpPr>
        <p:cNvPr id="1" name=""/>
        <p:cNvGrpSpPr/>
        <p:nvPr/>
      </p:nvGrpSpPr>
      <p:grpSpPr>
        <a:xfrm>
          <a:off x="0" y="0"/>
          <a:ext cx="0" cy="0"/>
          <a:chOff x="0" y="0"/>
          <a:chExt cx="0" cy="0"/>
        </a:xfrm>
      </p:grpSpPr>
      <p:sp>
        <p:nvSpPr>
          <p:cNvPr id="120" name="Obrázek"/>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2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ázdný">
    <p:spTree>
      <p:nvGrpSpPr>
        <p:cNvPr id="1" name=""/>
        <p:cNvGrpSpPr/>
        <p:nvPr/>
      </p:nvGrpSpPr>
      <p:grpSpPr>
        <a:xfrm>
          <a:off x="0" y="0"/>
          <a:ext cx="0" cy="0"/>
          <a:chOff x="0" y="0"/>
          <a:chExt cx="0" cy="0"/>
        </a:xfrm>
      </p:grpSpPr>
      <p:sp>
        <p:nvSpPr>
          <p:cNvPr id="12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grafie - na šířku">
    <p:spTree>
      <p:nvGrpSpPr>
        <p:cNvPr id="1" name=""/>
        <p:cNvGrpSpPr/>
        <p:nvPr/>
      </p:nvGrpSpPr>
      <p:grpSpPr>
        <a:xfrm>
          <a:off x="0" y="0"/>
          <a:ext cx="0" cy="0"/>
          <a:chOff x="0" y="0"/>
          <a:chExt cx="0" cy="0"/>
        </a:xfrm>
      </p:grpSpPr>
      <p:sp>
        <p:nvSpPr>
          <p:cNvPr id="26" name="Čára"/>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Čára"/>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Čára"/>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Čára"/>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Obrázek"/>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ext názvu"/>
          <p:cNvSpPr txBox="1"/>
          <p:nvPr>
            <p:ph type="title"/>
          </p:nvPr>
        </p:nvSpPr>
        <p:spPr>
          <a:xfrm>
            <a:off x="952500" y="9398000"/>
            <a:ext cx="13500100" cy="3340100"/>
          </a:xfrm>
          <a:prstGeom prst="rect">
            <a:avLst/>
          </a:prstGeom>
        </p:spPr>
        <p:txBody>
          <a:bodyPr/>
          <a:lstStyle>
            <a:lvl1pPr algn="l"/>
          </a:lstStyle>
          <a:p>
            <a:pPr/>
            <a:r>
              <a:t>Text názvu</a:t>
            </a:r>
          </a:p>
        </p:txBody>
      </p:sp>
      <p:sp>
        <p:nvSpPr>
          <p:cNvPr id="33" name="Text úrovně 1…"/>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Text úrovně 1</a:t>
            </a:r>
          </a:p>
          <a:p>
            <a:pPr lvl="1"/>
            <a:r>
              <a:t>Text úrovně 2</a:t>
            </a:r>
          </a:p>
          <a:p>
            <a:pPr lvl="2"/>
            <a:r>
              <a:t>Text úrovně 3</a:t>
            </a:r>
          </a:p>
          <a:p>
            <a:pPr lvl="3"/>
            <a:r>
              <a:t>Text úrovně 4</a:t>
            </a:r>
          </a:p>
          <a:p>
            <a:pPr lvl="4"/>
            <a:r>
              <a:t>Text úrovně 5</a:t>
            </a:r>
          </a:p>
        </p:txBody>
      </p:sp>
      <p:sp>
        <p:nvSpPr>
          <p:cNvPr id="34"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ázev - ve středu">
    <p:spTree>
      <p:nvGrpSpPr>
        <p:cNvPr id="1" name=""/>
        <p:cNvGrpSpPr/>
        <p:nvPr/>
      </p:nvGrpSpPr>
      <p:grpSpPr>
        <a:xfrm>
          <a:off x="0" y="0"/>
          <a:ext cx="0" cy="0"/>
          <a:chOff x="0" y="0"/>
          <a:chExt cx="0" cy="0"/>
        </a:xfrm>
      </p:grpSpPr>
      <p:sp>
        <p:nvSpPr>
          <p:cNvPr id="41" name="Text názvu"/>
          <p:cNvSpPr txBox="1"/>
          <p:nvPr>
            <p:ph type="title"/>
          </p:nvPr>
        </p:nvSpPr>
        <p:spPr>
          <a:xfrm>
            <a:off x="952500" y="5194300"/>
            <a:ext cx="22479000" cy="3340100"/>
          </a:xfrm>
          <a:prstGeom prst="rect">
            <a:avLst/>
          </a:prstGeom>
        </p:spPr>
        <p:txBody>
          <a:bodyPr/>
          <a:lstStyle/>
          <a:p>
            <a:pPr/>
            <a:r>
              <a:t>Text názvu</a:t>
            </a:r>
          </a:p>
        </p:txBody>
      </p:sp>
      <p:sp>
        <p:nvSpPr>
          <p:cNvPr id="42"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grafie - na výšku">
    <p:spTree>
      <p:nvGrpSpPr>
        <p:cNvPr id="1" name=""/>
        <p:cNvGrpSpPr/>
        <p:nvPr/>
      </p:nvGrpSpPr>
      <p:grpSpPr>
        <a:xfrm>
          <a:off x="0" y="0"/>
          <a:ext cx="0" cy="0"/>
          <a:chOff x="0" y="0"/>
          <a:chExt cx="0" cy="0"/>
        </a:xfrm>
      </p:grpSpPr>
      <p:sp>
        <p:nvSpPr>
          <p:cNvPr id="49" name="Čára"/>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Čára"/>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Obrázek"/>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ext názvu"/>
          <p:cNvSpPr txBox="1"/>
          <p:nvPr>
            <p:ph type="title"/>
          </p:nvPr>
        </p:nvSpPr>
        <p:spPr>
          <a:xfrm>
            <a:off x="952500" y="3975100"/>
            <a:ext cx="10642600" cy="2806700"/>
          </a:xfrm>
          <a:prstGeom prst="rect">
            <a:avLst/>
          </a:prstGeom>
        </p:spPr>
        <p:txBody>
          <a:bodyPr/>
          <a:lstStyle>
            <a:lvl1pPr algn="l">
              <a:defRPr sz="7800"/>
            </a:lvl1pPr>
          </a:lstStyle>
          <a:p>
            <a:pPr/>
            <a:r>
              <a:t>Text názvu</a:t>
            </a:r>
          </a:p>
        </p:txBody>
      </p:sp>
      <p:sp>
        <p:nvSpPr>
          <p:cNvPr id="54" name="Text úrovně 1…"/>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Text úrovně 1</a:t>
            </a:r>
          </a:p>
          <a:p>
            <a:pPr lvl="1"/>
            <a:r>
              <a:t>Text úrovně 2</a:t>
            </a:r>
          </a:p>
          <a:p>
            <a:pPr lvl="2"/>
            <a:r>
              <a:t>Text úrovně 3</a:t>
            </a:r>
          </a:p>
          <a:p>
            <a:pPr lvl="3"/>
            <a:r>
              <a:t>Text úrovně 4</a:t>
            </a:r>
          </a:p>
          <a:p>
            <a:pPr lvl="4"/>
            <a:r>
              <a:t>Text úrovně 5</a:t>
            </a:r>
          </a:p>
        </p:txBody>
      </p:sp>
      <p:sp>
        <p:nvSpPr>
          <p:cNvPr id="5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 nahoře">
    <p:spTree>
      <p:nvGrpSpPr>
        <p:cNvPr id="1" name=""/>
        <p:cNvGrpSpPr/>
        <p:nvPr/>
      </p:nvGrpSpPr>
      <p:grpSpPr>
        <a:xfrm>
          <a:off x="0" y="0"/>
          <a:ext cx="0" cy="0"/>
          <a:chOff x="0" y="0"/>
          <a:chExt cx="0" cy="0"/>
        </a:xfrm>
      </p:grpSpPr>
      <p:sp>
        <p:nvSpPr>
          <p:cNvPr id="62" name="Text názvu"/>
          <p:cNvSpPr txBox="1"/>
          <p:nvPr>
            <p:ph type="title"/>
          </p:nvPr>
        </p:nvSpPr>
        <p:spPr>
          <a:prstGeom prst="rect">
            <a:avLst/>
          </a:prstGeom>
        </p:spPr>
        <p:txBody>
          <a:bodyPr/>
          <a:lstStyle/>
          <a:p>
            <a:pPr/>
            <a:r>
              <a:t>Text názvu</a:t>
            </a:r>
          </a:p>
        </p:txBody>
      </p:sp>
      <p:sp>
        <p:nvSpPr>
          <p:cNvPr id="6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ázev a odrážky">
    <p:spTree>
      <p:nvGrpSpPr>
        <p:cNvPr id="1" name=""/>
        <p:cNvGrpSpPr/>
        <p:nvPr/>
      </p:nvGrpSpPr>
      <p:grpSpPr>
        <a:xfrm>
          <a:off x="0" y="0"/>
          <a:ext cx="0" cy="0"/>
          <a:chOff x="0" y="0"/>
          <a:chExt cx="0" cy="0"/>
        </a:xfrm>
      </p:grpSpPr>
      <p:sp>
        <p:nvSpPr>
          <p:cNvPr id="70" name="Čára"/>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Čár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2" name="Text názvu"/>
          <p:cNvSpPr txBox="1"/>
          <p:nvPr>
            <p:ph type="title"/>
          </p:nvPr>
        </p:nvSpPr>
        <p:spPr>
          <a:prstGeom prst="rect">
            <a:avLst/>
          </a:prstGeom>
        </p:spPr>
        <p:txBody>
          <a:bodyPr/>
          <a:lstStyle/>
          <a:p>
            <a:pPr/>
            <a:r>
              <a:t>Text názvu</a:t>
            </a:r>
          </a:p>
        </p:txBody>
      </p:sp>
      <p:sp>
        <p:nvSpPr>
          <p:cNvPr id="73" name="Text úrovně 1…"/>
          <p:cNvSpPr txBox="1"/>
          <p:nvPr>
            <p:ph type="body" idx="1"/>
          </p:nvPr>
        </p:nvSpPr>
        <p:spPr>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74"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ázev, odrážky, fotka">
    <p:spTree>
      <p:nvGrpSpPr>
        <p:cNvPr id="1" name=""/>
        <p:cNvGrpSpPr/>
        <p:nvPr/>
      </p:nvGrpSpPr>
      <p:grpSpPr>
        <a:xfrm>
          <a:off x="0" y="0"/>
          <a:ext cx="0" cy="0"/>
          <a:chOff x="0" y="0"/>
          <a:chExt cx="0" cy="0"/>
        </a:xfrm>
      </p:grpSpPr>
      <p:sp>
        <p:nvSpPr>
          <p:cNvPr id="81" name="Čára"/>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2" name="Čár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3" name="Obrázek"/>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ext názvu"/>
          <p:cNvSpPr txBox="1"/>
          <p:nvPr>
            <p:ph type="title"/>
          </p:nvPr>
        </p:nvSpPr>
        <p:spPr>
          <a:prstGeom prst="rect">
            <a:avLst/>
          </a:prstGeom>
        </p:spPr>
        <p:txBody>
          <a:bodyPr/>
          <a:lstStyle/>
          <a:p>
            <a:pPr/>
            <a:r>
              <a:t>Text názvu</a:t>
            </a:r>
          </a:p>
        </p:txBody>
      </p:sp>
      <p:sp>
        <p:nvSpPr>
          <p:cNvPr id="85" name="Text úrovně 1…"/>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Text úrovně 1</a:t>
            </a:r>
          </a:p>
          <a:p>
            <a:pPr lvl="1"/>
            <a:r>
              <a:t>Text úrovně 2</a:t>
            </a:r>
          </a:p>
          <a:p>
            <a:pPr lvl="2"/>
            <a:r>
              <a:t>Text úrovně 3</a:t>
            </a:r>
          </a:p>
          <a:p>
            <a:pPr lvl="3"/>
            <a:r>
              <a:t>Text úrovně 4</a:t>
            </a:r>
          </a:p>
          <a:p>
            <a:pPr lvl="4"/>
            <a:r>
              <a:t>Text úrovně 5</a:t>
            </a:r>
          </a:p>
        </p:txBody>
      </p:sp>
      <p:sp>
        <p:nvSpPr>
          <p:cNvPr id="8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drážky">
    <p:spTree>
      <p:nvGrpSpPr>
        <p:cNvPr id="1" name=""/>
        <p:cNvGrpSpPr/>
        <p:nvPr/>
      </p:nvGrpSpPr>
      <p:grpSpPr>
        <a:xfrm>
          <a:off x="0" y="0"/>
          <a:ext cx="0" cy="0"/>
          <a:chOff x="0" y="0"/>
          <a:chExt cx="0" cy="0"/>
        </a:xfrm>
      </p:grpSpPr>
      <p:sp>
        <p:nvSpPr>
          <p:cNvPr id="93" name="Text úrovně 1…"/>
          <p:cNvSpPr txBox="1"/>
          <p:nvPr>
            <p:ph type="body" idx="1"/>
          </p:nvPr>
        </p:nvSpPr>
        <p:spPr>
          <a:xfrm>
            <a:off x="952500" y="1778000"/>
            <a:ext cx="22479000" cy="10147300"/>
          </a:xfrm>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94"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grafie - 3 na výšku">
    <p:spTree>
      <p:nvGrpSpPr>
        <p:cNvPr id="1" name=""/>
        <p:cNvGrpSpPr/>
        <p:nvPr/>
      </p:nvGrpSpPr>
      <p:grpSpPr>
        <a:xfrm>
          <a:off x="0" y="0"/>
          <a:ext cx="0" cy="0"/>
          <a:chOff x="0" y="0"/>
          <a:chExt cx="0" cy="0"/>
        </a:xfrm>
      </p:grpSpPr>
      <p:sp>
        <p:nvSpPr>
          <p:cNvPr id="101" name="Obrázek"/>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02" name="Obrázek"/>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03" name="Obrázek"/>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04"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Čára"/>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Čár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ext názvu"/>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názvu</a:t>
            </a:r>
          </a:p>
        </p:txBody>
      </p:sp>
      <p:sp>
        <p:nvSpPr>
          <p:cNvPr id="5" name="Text úrovně 1…"/>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úrovně 1</a:t>
            </a:r>
          </a:p>
          <a:p>
            <a:pPr lvl="1"/>
            <a:r>
              <a:t>Text úrovně 2</a:t>
            </a:r>
          </a:p>
          <a:p>
            <a:pPr lvl="2"/>
            <a:r>
              <a:t>Text úrovně 3</a:t>
            </a:r>
          </a:p>
          <a:p>
            <a:pPr lvl="3"/>
            <a:r>
              <a:t>Text úrovně 4</a:t>
            </a:r>
          </a:p>
          <a:p>
            <a:pPr lvl="4"/>
            <a:r>
              <a:t>Text úrovně 5</a:t>
            </a:r>
          </a:p>
        </p:txBody>
      </p:sp>
      <p:sp>
        <p:nvSpPr>
          <p:cNvPr id="6" name="Číslo snímku"/>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Snímek obrazovky 2020-09-08 v 19.14.57.png" descr="Snímek obrazovky 2020-09-08 v 19.14.57.png"/>
          <p:cNvPicPr>
            <a:picLocks noChangeAspect="0"/>
          </p:cNvPicPr>
          <p:nvPr>
            <p:ph type="pic" idx="22"/>
          </p:nvPr>
        </p:nvPicPr>
        <p:blipFill>
          <a:blip r:embed="rId2">
            <a:extLst/>
          </a:blip>
          <a:stretch>
            <a:fillRect/>
          </a:stretch>
        </p:blipFill>
        <p:spPr>
          <a:xfrm>
            <a:off x="823022" y="801904"/>
            <a:ext cx="22733001" cy="7658101"/>
          </a:xfrm>
          <a:prstGeom prst="rect">
            <a:avLst/>
          </a:prstGeom>
        </p:spPr>
      </p:pic>
      <p:sp>
        <p:nvSpPr>
          <p:cNvPr id="138" name="Projekt novostavby zadaného objektu v rozsahu pro provedení stavby."/>
          <p:cNvSpPr txBox="1"/>
          <p:nvPr>
            <p:ph type="title"/>
          </p:nvPr>
        </p:nvSpPr>
        <p:spPr>
          <a:prstGeom prst="rect">
            <a:avLst/>
          </a:prstGeom>
        </p:spPr>
        <p:txBody>
          <a:bodyPr/>
          <a:lstStyle>
            <a:lvl1pPr defTabSz="877823">
              <a:lnSpc>
                <a:spcPct val="100000"/>
              </a:lnSpc>
              <a:spcBef>
                <a:spcPts val="0"/>
              </a:spcBef>
              <a:defRPr sz="7392">
                <a:solidFill>
                  <a:srgbClr val="000000"/>
                </a:solidFill>
                <a:latin typeface="Arial"/>
                <a:ea typeface="Arial"/>
                <a:cs typeface="Arial"/>
                <a:sym typeface="Arial"/>
              </a:defRPr>
            </a:lvl1pPr>
          </a:lstStyle>
          <a:p>
            <a:pPr/>
            <a:r>
              <a:t>Projekt novostavby zadaného objektu v rozsahu pro provedení stavby.</a:t>
            </a:r>
          </a:p>
        </p:txBody>
      </p:sp>
      <p:sp>
        <p:nvSpPr>
          <p:cNvPr id="139" name="Autor diplomové práce: Bc. Petr Sobotka Vedoucí diplomové práce: Doc. Dr. Ing. Luboš Podolka Oponent diplomové práce: Ing. arch. Lucie Křížová České Budějovice, Září 2020"/>
          <p:cNvSpPr txBox="1"/>
          <p:nvPr>
            <p:ph type="body" sz="quarter" idx="1"/>
          </p:nvPr>
        </p:nvSpPr>
        <p:spPr>
          <a:prstGeom prst="rect">
            <a:avLst/>
          </a:prstGeom>
        </p:spPr>
        <p:txBody>
          <a:bodyPr/>
          <a:lstStyle/>
          <a:p>
            <a:pPr defTabSz="914400">
              <a:defRPr sz="3100">
                <a:solidFill>
                  <a:srgbClr val="000000"/>
                </a:solidFill>
                <a:latin typeface="Arial"/>
                <a:ea typeface="Arial"/>
                <a:cs typeface="Arial"/>
                <a:sym typeface="Arial"/>
              </a:defRPr>
            </a:pPr>
            <a:r>
              <a:t>Autor diplomové práce: Bc. Petr Sobotka</a:t>
            </a:r>
            <a:br/>
            <a:r>
              <a:t>Vedoucí diplomové práce: Doc. Dr. Ing. Luboš Podolka</a:t>
            </a:r>
            <a:br/>
            <a:r>
              <a:t>Oponent diplomové práce: Ing. arch. Lucie Křížová</a:t>
            </a:r>
            <a:br/>
            <a:r>
              <a:t>České Budějovice, Září 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Pohled Jihovýchod"/>
          <p:cNvSpPr txBox="1"/>
          <p:nvPr>
            <p:ph type="title"/>
          </p:nvPr>
        </p:nvSpPr>
        <p:spPr>
          <a:prstGeom prst="rect">
            <a:avLst/>
          </a:prstGeom>
        </p:spPr>
        <p:txBody>
          <a:bodyPr/>
          <a:lstStyle>
            <a:lvl1pPr algn="l"/>
          </a:lstStyle>
          <a:p>
            <a:pPr/>
            <a:r>
              <a:t>Pohled Jihovýchod</a:t>
            </a:r>
          </a:p>
        </p:txBody>
      </p:sp>
      <p:pic>
        <p:nvPicPr>
          <p:cNvPr id="166" name="Snímek obrazovky 2020-09-08 v 19.14.57.png" descr="Snímek obrazovky 2020-09-08 v 19.14.57.png"/>
          <p:cNvPicPr>
            <a:picLocks noChangeAspect="0"/>
          </p:cNvPicPr>
          <p:nvPr/>
        </p:nvPicPr>
        <p:blipFill>
          <a:blip r:embed="rId2">
            <a:extLst/>
          </a:blip>
          <a:stretch>
            <a:fillRect/>
          </a:stretch>
        </p:blipFill>
        <p:spPr>
          <a:xfrm>
            <a:off x="944539" y="3718144"/>
            <a:ext cx="22494922" cy="910980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Pohled Jihozápad"/>
          <p:cNvSpPr txBox="1"/>
          <p:nvPr>
            <p:ph type="title"/>
          </p:nvPr>
        </p:nvSpPr>
        <p:spPr>
          <a:prstGeom prst="rect">
            <a:avLst/>
          </a:prstGeom>
        </p:spPr>
        <p:txBody>
          <a:bodyPr/>
          <a:lstStyle>
            <a:lvl1pPr algn="l"/>
          </a:lstStyle>
          <a:p>
            <a:pPr/>
            <a:r>
              <a:t>Pohled Jihozápad</a:t>
            </a:r>
          </a:p>
        </p:txBody>
      </p:sp>
      <p:pic>
        <p:nvPicPr>
          <p:cNvPr id="169" name="Snímek obrazovky 2020-09-08 v 19.49.04.png" descr="Snímek obrazovky 2020-09-08 v 19.49.04.png"/>
          <p:cNvPicPr>
            <a:picLocks noChangeAspect="0"/>
          </p:cNvPicPr>
          <p:nvPr/>
        </p:nvPicPr>
        <p:blipFill>
          <a:blip r:embed="rId2">
            <a:extLst/>
          </a:blip>
          <a:stretch>
            <a:fillRect/>
          </a:stretch>
        </p:blipFill>
        <p:spPr>
          <a:xfrm>
            <a:off x="3105926" y="3314700"/>
            <a:ext cx="18188069" cy="999477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Základní údaje o stavbě"/>
          <p:cNvSpPr txBox="1"/>
          <p:nvPr>
            <p:ph type="title"/>
          </p:nvPr>
        </p:nvSpPr>
        <p:spPr>
          <a:prstGeom prst="rect">
            <a:avLst/>
          </a:prstGeom>
        </p:spPr>
        <p:txBody>
          <a:bodyPr/>
          <a:lstStyle>
            <a:lvl1pPr algn="l"/>
          </a:lstStyle>
          <a:p>
            <a:pPr/>
            <a:r>
              <a:t>Základní údaje o stavbě</a:t>
            </a:r>
          </a:p>
        </p:txBody>
      </p:sp>
      <p:sp>
        <p:nvSpPr>
          <p:cNvPr id="172" name="Zastavěná plocha:  405m2…"/>
          <p:cNvSpPr txBox="1"/>
          <p:nvPr>
            <p:ph type="body" idx="1"/>
          </p:nvPr>
        </p:nvSpPr>
        <p:spPr>
          <a:prstGeom prst="rect">
            <a:avLst/>
          </a:prstGeom>
        </p:spPr>
        <p:txBody>
          <a:bodyPr/>
          <a:lstStyle/>
          <a:p>
            <a:pPr>
              <a:defRPr>
                <a:solidFill>
                  <a:srgbClr val="000000"/>
                </a:solidFill>
              </a:defRPr>
            </a:pPr>
            <a:r>
              <a:rPr>
                <a:solidFill>
                  <a:srgbClr val="66635F"/>
                </a:solidFill>
              </a:rPr>
              <a:t>Zastavěná plocha:  405m</a:t>
            </a:r>
            <a:r>
              <a:rPr baseline="31999">
                <a:solidFill>
                  <a:srgbClr val="66635F"/>
                </a:solidFill>
              </a:rPr>
              <a:t>2</a:t>
            </a:r>
            <a:endParaRPr baseline="31999">
              <a:solidFill>
                <a:srgbClr val="66635F"/>
              </a:solidFill>
            </a:endParaRPr>
          </a:p>
          <a:p>
            <a:pPr>
              <a:defRPr>
                <a:solidFill>
                  <a:srgbClr val="66635F"/>
                </a:solidFill>
              </a:defRPr>
            </a:pPr>
            <a:r>
              <a:t>Užitná plocha 1.NP: 405m</a:t>
            </a:r>
            <a:r>
              <a:rPr baseline="31999"/>
              <a:t>2</a:t>
            </a:r>
          </a:p>
          <a:p>
            <a:pPr>
              <a:defRPr>
                <a:solidFill>
                  <a:srgbClr val="66635F"/>
                </a:solidFill>
              </a:defRPr>
            </a:pPr>
            <a:r>
              <a:t>Užitná plocha 2.NP: 194.2m</a:t>
            </a:r>
            <a:r>
              <a:rPr baseline="31999"/>
              <a:t>2</a:t>
            </a:r>
            <a:endParaRPr baseline="31999"/>
          </a:p>
          <a:p>
            <a:pPr>
              <a:defRPr>
                <a:solidFill>
                  <a:srgbClr val="66635F"/>
                </a:solidFill>
              </a:defRPr>
            </a:pPr>
            <a:r>
              <a:t>Výška hřebene: 8860 mm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tavební a konstrukční řešení"/>
          <p:cNvSpPr txBox="1"/>
          <p:nvPr>
            <p:ph type="title"/>
          </p:nvPr>
        </p:nvSpPr>
        <p:spPr>
          <a:prstGeom prst="rect">
            <a:avLst/>
          </a:prstGeom>
        </p:spPr>
        <p:txBody>
          <a:bodyPr/>
          <a:lstStyle>
            <a:lvl1pPr algn="l"/>
          </a:lstStyle>
          <a:p>
            <a:pPr/>
            <a:r>
              <a:t>Stavební a konstrukční řešení</a:t>
            </a:r>
          </a:p>
        </p:txBody>
      </p:sp>
      <p:sp>
        <p:nvSpPr>
          <p:cNvPr id="175" name="Základy: Betonové pasy…"/>
          <p:cNvSpPr txBox="1"/>
          <p:nvPr>
            <p:ph type="body" idx="1"/>
          </p:nvPr>
        </p:nvSpPr>
        <p:spPr>
          <a:prstGeom prst="rect">
            <a:avLst/>
          </a:prstGeom>
        </p:spPr>
        <p:txBody>
          <a:bodyPr/>
          <a:lstStyle/>
          <a:p>
            <a:pPr marL="524255" indent="-524255" defTabSz="709930">
              <a:spcBef>
                <a:spcPts val="2900"/>
              </a:spcBef>
              <a:defRPr sz="4300"/>
            </a:pPr>
            <a:r>
              <a:t>Základy: Betonové pasy </a:t>
            </a:r>
          </a:p>
          <a:p>
            <a:pPr marL="524255" indent="-524255" defTabSz="709930">
              <a:spcBef>
                <a:spcPts val="2900"/>
              </a:spcBef>
              <a:defRPr sz="4300"/>
            </a:pPr>
            <a:r>
              <a:t>Nosné zdivo: Keramické bloky 450mm</a:t>
            </a:r>
          </a:p>
          <a:p>
            <a:pPr marL="524255" indent="-524255" defTabSz="709930">
              <a:spcBef>
                <a:spcPts val="2900"/>
              </a:spcBef>
              <a:defRPr sz="4300"/>
            </a:pPr>
            <a:r>
              <a:t>Strop: Panely Spiroll</a:t>
            </a:r>
          </a:p>
          <a:p>
            <a:pPr marL="524255" indent="-524255" defTabSz="709930">
              <a:spcBef>
                <a:spcPts val="2900"/>
              </a:spcBef>
              <a:defRPr sz="4300"/>
            </a:pPr>
            <a:r>
              <a:t>Nosná konstrukce střechy: Dřevěné příhradové vazníky</a:t>
            </a:r>
          </a:p>
          <a:p>
            <a:pPr marL="524255" indent="-524255" defTabSz="709930">
              <a:spcBef>
                <a:spcPts val="2900"/>
              </a:spcBef>
              <a:defRPr sz="4300"/>
            </a:pPr>
            <a:r>
              <a:t>Tepelné izolace: Fasadní polystyren EPS, podlahová polystyren EPS 150, stříkaná izolace </a:t>
            </a:r>
          </a:p>
          <a:p>
            <a:pPr marL="524255" indent="-524255" defTabSz="709930">
              <a:spcBef>
                <a:spcPts val="2900"/>
              </a:spcBef>
              <a:defRPr sz="4300"/>
            </a:pPr>
            <a:r>
              <a:t>Výplně otvorů: Plastové s izolačním trojsklem</a:t>
            </a:r>
          </a:p>
          <a:p>
            <a:pPr marL="524255" indent="-524255" defTabSz="709930">
              <a:spcBef>
                <a:spcPts val="2900"/>
              </a:spcBef>
              <a:defRPr sz="4300"/>
            </a:pPr>
            <a:r>
              <a:t>Úprava povrchů: Vnitřní VPC štuková omítka, venkovní tenkovrstvá silikonová omítka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Závěrečné shrnutí"/>
          <p:cNvSpPr txBox="1"/>
          <p:nvPr>
            <p:ph type="title"/>
          </p:nvPr>
        </p:nvSpPr>
        <p:spPr>
          <a:prstGeom prst="rect">
            <a:avLst/>
          </a:prstGeom>
        </p:spPr>
        <p:txBody>
          <a:bodyPr/>
          <a:lstStyle>
            <a:lvl1pPr algn="l"/>
          </a:lstStyle>
          <a:p>
            <a:pPr/>
            <a:r>
              <a:t>Závěrečné shrnutí</a:t>
            </a:r>
          </a:p>
        </p:txBody>
      </p:sp>
      <p:sp>
        <p:nvSpPr>
          <p:cNvPr id="178" name="Cíl práce byl splněn…"/>
          <p:cNvSpPr txBox="1"/>
          <p:nvPr>
            <p:ph type="body" idx="1"/>
          </p:nvPr>
        </p:nvSpPr>
        <p:spPr>
          <a:prstGeom prst="rect">
            <a:avLst/>
          </a:prstGeom>
        </p:spPr>
        <p:txBody>
          <a:bodyPr/>
          <a:lstStyle/>
          <a:p>
            <a:pPr/>
            <a:r>
              <a:t>Cíl práce byl splněn </a:t>
            </a:r>
          </a:p>
          <a:p>
            <a:pPr/>
            <a:r>
              <a:t>Prohloubení znalostí k vytvoření projektové dokumentace</a:t>
            </a:r>
          </a:p>
          <a:p>
            <a:pPr/>
            <a:r>
              <a:t>Vytvoření dokumentace pro provedení stavby</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Doplňující dotazy"/>
          <p:cNvSpPr txBox="1"/>
          <p:nvPr>
            <p:ph type="title"/>
          </p:nvPr>
        </p:nvSpPr>
        <p:spPr>
          <a:prstGeom prst="rect">
            <a:avLst/>
          </a:prstGeom>
        </p:spPr>
        <p:txBody>
          <a:bodyPr/>
          <a:lstStyle>
            <a:lvl1pPr algn="l"/>
          </a:lstStyle>
          <a:p>
            <a:pPr/>
            <a:r>
              <a:t>Doplňující dotazy</a:t>
            </a:r>
          </a:p>
        </p:txBody>
      </p:sp>
      <p:sp>
        <p:nvSpPr>
          <p:cNvPr id="181" name="Doc. Dr. Ing. Luboš Podolka:…"/>
          <p:cNvSpPr txBox="1"/>
          <p:nvPr>
            <p:ph type="body" idx="1"/>
          </p:nvPr>
        </p:nvSpPr>
        <p:spPr>
          <a:prstGeom prst="rect">
            <a:avLst/>
          </a:prstGeom>
        </p:spPr>
        <p:txBody>
          <a:bodyPr/>
          <a:lstStyle/>
          <a:p>
            <a:pPr marL="0" indent="0" defTabSz="722376">
              <a:spcBef>
                <a:spcPts val="0"/>
              </a:spcBef>
              <a:buClrTx/>
              <a:buSzTx/>
              <a:buFontTx/>
              <a:buNone/>
              <a:defRPr b="1" sz="3160" u="sng">
                <a:solidFill>
                  <a:srgbClr val="66635F"/>
                </a:solidFill>
                <a:latin typeface="Arial"/>
                <a:ea typeface="Arial"/>
                <a:cs typeface="Arial"/>
                <a:sym typeface="Arial"/>
              </a:defRPr>
            </a:pPr>
            <a:r>
              <a:t>Doc. Dr. Ing. Luboš Podolka:</a:t>
            </a:r>
          </a:p>
          <a:p>
            <a:pPr marL="288950" indent="-288950" defTabSz="361188">
              <a:lnSpc>
                <a:spcPct val="150000"/>
              </a:lnSpc>
              <a:spcBef>
                <a:spcPts val="0"/>
              </a:spcBef>
              <a:buClrTx/>
              <a:buSzPct val="75000"/>
              <a:buFontTx/>
              <a:buChar char="•"/>
              <a:defRPr sz="3239">
                <a:solidFill>
                  <a:srgbClr val="66635F"/>
                </a:solidFill>
                <a:latin typeface="Arial"/>
                <a:ea typeface="Arial"/>
                <a:cs typeface="Arial"/>
                <a:sym typeface="Arial"/>
              </a:defRPr>
            </a:pPr>
            <a:r>
              <a:t>Část D1.4 (ZTI) : Je dostatečný přísun vzduchu do místnosti 2.11 kotelna, úklidová komora, je vhodné sloučení funkce dvou místností do jedné a současně i vstup do prostoru 2.11 přes vchod na WC ženy, co když bude správce muž, stejně jako revizní technik provádějící každoroční revize kotle. Nezasloužili by si ženy na WC také dvě umyvadla jako ženy ?</a:t>
            </a:r>
          </a:p>
          <a:p>
            <a:pPr marL="288950" indent="-288950" defTabSz="361188">
              <a:lnSpc>
                <a:spcPct val="150000"/>
              </a:lnSpc>
              <a:spcBef>
                <a:spcPts val="0"/>
              </a:spcBef>
              <a:buClrTx/>
              <a:buSzPct val="75000"/>
              <a:buFontTx/>
              <a:buChar char="•"/>
              <a:defRPr sz="3239">
                <a:solidFill>
                  <a:srgbClr val="66635F"/>
                </a:solidFill>
                <a:latin typeface="Arial"/>
                <a:ea typeface="Arial"/>
                <a:cs typeface="Arial"/>
                <a:sym typeface="Arial"/>
              </a:defRPr>
            </a:pPr>
            <a:r>
              <a:t>Chybí samostatný výkres kanalizace splaškové a dešťové, splašková kanalizace je zakreslena ve výkresu vody 1.NP, dešťová pouze jako čára na situaci. Jak bude zacházeno s dešťovou vodou ? Poloha přípojky vody a odvod kanalizace neodpovídá výkresu vody 1.NP.</a:t>
            </a:r>
          </a:p>
          <a:p>
            <a:pPr marL="0" indent="0" defTabSz="722376">
              <a:spcBef>
                <a:spcPts val="0"/>
              </a:spcBef>
              <a:buClrTx/>
              <a:buSzTx/>
              <a:buFontTx/>
              <a:buNone/>
              <a:defRPr b="1" sz="3160" u="sng">
                <a:solidFill>
                  <a:srgbClr val="66635F"/>
                </a:solidFill>
                <a:latin typeface="Arial"/>
                <a:ea typeface="Arial"/>
                <a:cs typeface="Arial"/>
                <a:sym typeface="Arial"/>
              </a:defRPr>
            </a:pPr>
            <a:r>
              <a:t>Ing. arch. Lucie Křížová:</a:t>
            </a:r>
          </a:p>
          <a:p>
            <a:pPr marL="385267" indent="-385267" defTabSz="361188">
              <a:lnSpc>
                <a:spcPct val="150000"/>
              </a:lnSpc>
              <a:spcBef>
                <a:spcPts val="0"/>
              </a:spcBef>
              <a:buClrTx/>
              <a:buSzPct val="75000"/>
              <a:buFontTx/>
              <a:buChar char="•"/>
              <a:defRPr sz="3160">
                <a:solidFill>
                  <a:srgbClr val="66635F"/>
                </a:solidFill>
                <a:latin typeface="Arial"/>
                <a:ea typeface="Arial"/>
                <a:cs typeface="Arial"/>
                <a:sym typeface="Arial"/>
              </a:defRPr>
            </a:pPr>
            <a:r>
              <a:t>Interiérové dveře v obou podlažích (1.NP a 2.NP) budou řešeny jako klasické s ocelovou lisovanou zárubní (dle kótování ve výkrese půdorysu 1.NP, na osu dveří) nebo budou řešené jako dveře s obložkovou zárubní (dle výkresu s výpisem dveří)?</a:t>
            </a:r>
          </a:p>
          <a:p>
            <a:pPr marL="115580" indent="-115580" defTabSz="361188">
              <a:lnSpc>
                <a:spcPct val="150000"/>
              </a:lnSpc>
              <a:spcBef>
                <a:spcPts val="0"/>
              </a:spcBef>
              <a:buClrTx/>
              <a:buSzPct val="75000"/>
              <a:buFontTx/>
              <a:buChar char="•"/>
              <a:defRPr sz="3160">
                <a:solidFill>
                  <a:srgbClr val="66635F"/>
                </a:solidFill>
                <a:latin typeface="Arial"/>
                <a:ea typeface="Arial"/>
                <a:cs typeface="Arial"/>
                <a:sym typeface="Arial"/>
              </a:defRPr>
            </a:pPr>
            <a:r>
              <a:t>  Jak bude řešeno schodiště (materiál, rozměry jednotlivých stupňů)?</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ěkuji za pozornost."/>
          <p:cNvSpPr txBox="1"/>
          <p:nvPr>
            <p:ph type="body" idx="22"/>
          </p:nvPr>
        </p:nvSpPr>
        <p:spPr>
          <a:xfrm>
            <a:off x="2374900" y="5746749"/>
            <a:ext cx="19621500" cy="1447801"/>
          </a:xfrm>
          <a:prstGeom prst="rect">
            <a:avLst/>
          </a:prstGeom>
        </p:spPr>
        <p:txBody>
          <a:bodyPr/>
          <a:lstStyle>
            <a:lvl1pPr>
              <a:defRPr sz="8000">
                <a:solidFill>
                  <a:srgbClr val="66635F"/>
                </a:solidFill>
              </a:defRPr>
            </a:lvl1pPr>
          </a:lstStyle>
          <a:p>
            <a:pPr/>
            <a:r>
              <a:t>Děkuji za pozornost.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Obsah"/>
          <p:cNvSpPr txBox="1"/>
          <p:nvPr>
            <p:ph type="title"/>
          </p:nvPr>
        </p:nvSpPr>
        <p:spPr>
          <a:prstGeom prst="rect">
            <a:avLst/>
          </a:prstGeom>
        </p:spPr>
        <p:txBody>
          <a:bodyPr/>
          <a:lstStyle>
            <a:lvl1pPr algn="l"/>
          </a:lstStyle>
          <a:p>
            <a:pPr/>
            <a:r>
              <a:t>Obsah</a:t>
            </a:r>
          </a:p>
        </p:txBody>
      </p:sp>
      <p:sp>
        <p:nvSpPr>
          <p:cNvPr id="142" name="Výběr tématu…"/>
          <p:cNvSpPr txBox="1"/>
          <p:nvPr>
            <p:ph type="body" idx="1"/>
          </p:nvPr>
        </p:nvSpPr>
        <p:spPr>
          <a:prstGeom prst="rect">
            <a:avLst/>
          </a:prstGeom>
        </p:spPr>
        <p:txBody>
          <a:bodyPr/>
          <a:lstStyle/>
          <a:p>
            <a:pPr marL="1060703" indent="-1060703" defTabSz="914400">
              <a:spcBef>
                <a:spcPts val="400"/>
              </a:spcBef>
              <a:defRPr sz="8700">
                <a:solidFill>
                  <a:srgbClr val="66635F"/>
                </a:solidFill>
                <a:latin typeface="Arial"/>
                <a:ea typeface="Arial"/>
                <a:cs typeface="Arial"/>
                <a:sym typeface="Arial"/>
              </a:defRPr>
            </a:pPr>
            <a:r>
              <a:t>Výběr tématu</a:t>
            </a:r>
          </a:p>
          <a:p>
            <a:pPr marL="1060703" indent="-1060703" defTabSz="914400">
              <a:spcBef>
                <a:spcPts val="400"/>
              </a:spcBef>
              <a:defRPr sz="8700">
                <a:solidFill>
                  <a:srgbClr val="66635F"/>
                </a:solidFill>
                <a:latin typeface="Arial"/>
                <a:ea typeface="Arial"/>
                <a:cs typeface="Arial"/>
                <a:sym typeface="Arial"/>
              </a:defRPr>
            </a:pPr>
            <a:r>
              <a:t>Cíl práce</a:t>
            </a:r>
          </a:p>
          <a:p>
            <a:pPr marL="1060703" indent="-1060703" defTabSz="914400">
              <a:spcBef>
                <a:spcPts val="400"/>
              </a:spcBef>
              <a:defRPr sz="8700">
                <a:solidFill>
                  <a:srgbClr val="66635F"/>
                </a:solidFill>
                <a:latin typeface="Arial"/>
                <a:ea typeface="Arial"/>
                <a:cs typeface="Arial"/>
                <a:sym typeface="Arial"/>
              </a:defRPr>
            </a:pPr>
            <a:r>
              <a:t>Identifikační údaje stavby</a:t>
            </a:r>
          </a:p>
          <a:p>
            <a:pPr marL="1060703" indent="-1060703" defTabSz="914400">
              <a:spcBef>
                <a:spcPts val="400"/>
              </a:spcBef>
              <a:defRPr sz="8700">
                <a:solidFill>
                  <a:srgbClr val="66635F"/>
                </a:solidFill>
                <a:latin typeface="Arial"/>
                <a:ea typeface="Arial"/>
                <a:cs typeface="Arial"/>
                <a:sym typeface="Arial"/>
              </a:defRPr>
            </a:pPr>
            <a:r>
              <a:t>Stavební a konstrukční řešení stavby</a:t>
            </a:r>
          </a:p>
          <a:p>
            <a:pPr marL="1060703" indent="-1060703" defTabSz="914400">
              <a:spcBef>
                <a:spcPts val="400"/>
              </a:spcBef>
              <a:defRPr sz="8700">
                <a:solidFill>
                  <a:srgbClr val="66635F"/>
                </a:solidFill>
                <a:latin typeface="Arial"/>
                <a:ea typeface="Arial"/>
                <a:cs typeface="Arial"/>
                <a:sym typeface="Arial"/>
              </a:defRPr>
            </a:pPr>
            <a:r>
              <a:t>Závěrečné shrnutí</a:t>
            </a:r>
          </a:p>
          <a:p>
            <a:pPr marL="1060703" indent="-1060703" defTabSz="914400">
              <a:spcBef>
                <a:spcPts val="400"/>
              </a:spcBef>
              <a:defRPr sz="8700">
                <a:solidFill>
                  <a:srgbClr val="66635F"/>
                </a:solidFill>
                <a:latin typeface="Arial"/>
                <a:ea typeface="Arial"/>
                <a:cs typeface="Arial"/>
                <a:sym typeface="Arial"/>
              </a:defRPr>
            </a:pPr>
            <a:r>
              <a:t>Doplňující dotazy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Výběr tématu"/>
          <p:cNvSpPr txBox="1"/>
          <p:nvPr>
            <p:ph type="title"/>
          </p:nvPr>
        </p:nvSpPr>
        <p:spPr>
          <a:prstGeom prst="rect">
            <a:avLst/>
          </a:prstGeom>
        </p:spPr>
        <p:txBody>
          <a:bodyPr/>
          <a:lstStyle>
            <a:lvl1pPr algn="l"/>
          </a:lstStyle>
          <a:p>
            <a:pPr/>
            <a:r>
              <a:t>Výběr tématu</a:t>
            </a:r>
          </a:p>
        </p:txBody>
      </p:sp>
      <p:sp>
        <p:nvSpPr>
          <p:cNvPr id="145" name="Aktuální téma…"/>
          <p:cNvSpPr txBox="1"/>
          <p:nvPr>
            <p:ph type="body" idx="1"/>
          </p:nvPr>
        </p:nvSpPr>
        <p:spPr>
          <a:prstGeom prst="rect">
            <a:avLst/>
          </a:prstGeom>
        </p:spPr>
        <p:txBody>
          <a:bodyPr/>
          <a:lstStyle/>
          <a:p>
            <a:pPr>
              <a:defRPr sz="8700">
                <a:solidFill>
                  <a:srgbClr val="66635F"/>
                </a:solidFill>
              </a:defRPr>
            </a:pPr>
            <a:r>
              <a:t>Aktuální téma</a:t>
            </a:r>
          </a:p>
          <a:p>
            <a:pPr>
              <a:defRPr sz="8700">
                <a:solidFill>
                  <a:srgbClr val="66635F"/>
                </a:solidFill>
              </a:defRPr>
            </a:pPr>
            <a:r>
              <a:t>Prohloubení znalostí</a:t>
            </a:r>
          </a:p>
          <a:p>
            <a:pPr>
              <a:defRPr sz="8700">
                <a:solidFill>
                  <a:srgbClr val="66635F"/>
                </a:solidFill>
              </a:defRPr>
            </a:pPr>
            <a:r>
              <a:t>Chuť zpracovat PD víceúčelové budovy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Cíl práce"/>
          <p:cNvSpPr txBox="1"/>
          <p:nvPr>
            <p:ph type="title"/>
          </p:nvPr>
        </p:nvSpPr>
        <p:spPr>
          <a:prstGeom prst="rect">
            <a:avLst/>
          </a:prstGeom>
        </p:spPr>
        <p:txBody>
          <a:bodyPr/>
          <a:lstStyle>
            <a:lvl1pPr algn="l"/>
          </a:lstStyle>
          <a:p>
            <a:pPr/>
            <a:r>
              <a:t>Cíl práce</a:t>
            </a:r>
          </a:p>
        </p:txBody>
      </p:sp>
      <p:sp>
        <p:nvSpPr>
          <p:cNvPr id="148" name="Cílem práce je pro zadaný objekt (předána studie objektu, nebo projekt pro stavební povolení stavební část) vypracovat min. 4 části projektové dokumentace definované ve stavebním zákonu, tj. textovou i výkresovou část."/>
          <p:cNvSpPr txBox="1"/>
          <p:nvPr>
            <p:ph type="body" idx="1"/>
          </p:nvPr>
        </p:nvSpPr>
        <p:spPr>
          <a:prstGeom prst="rect">
            <a:avLst/>
          </a:prstGeom>
        </p:spPr>
        <p:txBody>
          <a:bodyPr/>
          <a:lstStyle/>
          <a:p>
            <a:pPr marL="1060703" indent="-1060703" defTabSz="914400">
              <a:spcBef>
                <a:spcPts val="400"/>
              </a:spcBef>
              <a:defRPr sz="8700">
                <a:solidFill>
                  <a:srgbClr val="66635F"/>
                </a:solidFill>
                <a:latin typeface="Times New Roman"/>
                <a:ea typeface="Times New Roman"/>
                <a:cs typeface="Times New Roman"/>
                <a:sym typeface="Times New Roman"/>
              </a:defRPr>
            </a:pPr>
            <a:r>
              <a:t>Cílem práce je pro zadaný objekt (předána studie objektu, nebo projekt pro stavební povolení stavební část) vypracovat min. 4 části projektov</a:t>
            </a:r>
            <a:r>
              <a:t>é </a:t>
            </a:r>
            <a:r>
              <a:t>dokumentace definovan</a:t>
            </a:r>
            <a:r>
              <a:t>é </a:t>
            </a:r>
            <a:r>
              <a:t>ve stavebním zákonu, tj. textovou i výkresovou část.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Identifikační údaje stavby"/>
          <p:cNvSpPr txBox="1"/>
          <p:nvPr>
            <p:ph type="title"/>
          </p:nvPr>
        </p:nvSpPr>
        <p:spPr>
          <a:prstGeom prst="rect">
            <a:avLst/>
          </a:prstGeom>
        </p:spPr>
        <p:txBody>
          <a:bodyPr/>
          <a:lstStyle>
            <a:lvl1pPr algn="l"/>
          </a:lstStyle>
          <a:p>
            <a:pPr/>
            <a:r>
              <a:t>Identifikační údaje stavby</a:t>
            </a:r>
          </a:p>
        </p:txBody>
      </p:sp>
      <p:sp>
        <p:nvSpPr>
          <p:cNvPr id="151" name="Kraj: Vysočina…"/>
          <p:cNvSpPr txBox="1"/>
          <p:nvPr>
            <p:ph type="body" idx="1"/>
          </p:nvPr>
        </p:nvSpPr>
        <p:spPr>
          <a:prstGeom prst="rect">
            <a:avLst/>
          </a:prstGeom>
        </p:spPr>
        <p:txBody>
          <a:bodyPr/>
          <a:lstStyle/>
          <a:p>
            <a:pPr marL="0" indent="0">
              <a:buClrTx/>
              <a:buSzTx/>
              <a:buFontTx/>
              <a:buNone/>
              <a:defRPr>
                <a:solidFill>
                  <a:srgbClr val="66635F"/>
                </a:solidFill>
              </a:defRPr>
            </a:pPr>
            <a:r>
              <a:t>Kraj: Vysočina </a:t>
            </a:r>
          </a:p>
          <a:p>
            <a:pPr marL="0" indent="0">
              <a:buClrTx/>
              <a:buSzTx/>
              <a:buFontTx/>
              <a:buNone/>
              <a:defRPr>
                <a:solidFill>
                  <a:srgbClr val="66635F"/>
                </a:solidFill>
              </a:defRPr>
            </a:pPr>
            <a:r>
              <a:t>Město: Jihlava</a:t>
            </a:r>
          </a:p>
          <a:p>
            <a:pPr marL="0" indent="0">
              <a:buClrTx/>
              <a:buSzTx/>
              <a:buFontTx/>
              <a:buNone/>
              <a:defRPr>
                <a:solidFill>
                  <a:srgbClr val="66635F"/>
                </a:solidFill>
              </a:defRPr>
            </a:pPr>
            <a:r>
              <a:t>Katastrální území: Jihlava</a:t>
            </a:r>
          </a:p>
          <a:p>
            <a:pPr marL="0" indent="0">
              <a:buClrTx/>
              <a:buSzTx/>
              <a:buFontTx/>
              <a:buNone/>
              <a:defRPr>
                <a:solidFill>
                  <a:srgbClr val="66635F"/>
                </a:solidFill>
              </a:defRPr>
            </a:pPr>
            <a:r>
              <a:t>Parcelní číslo: 1951/35</a:t>
            </a:r>
          </a:p>
          <a:p>
            <a:pPr marL="0" indent="0">
              <a:buClrTx/>
              <a:buSzTx/>
              <a:buFontTx/>
              <a:buNone/>
              <a:defRPr>
                <a:solidFill>
                  <a:srgbClr val="66635F"/>
                </a:solidFill>
              </a:defRPr>
            </a:pPr>
            <a:r>
              <a:t>Výměra: 1069m</a:t>
            </a:r>
            <a:r>
              <a:rPr baseline="31999"/>
              <a:t>2</a:t>
            </a:r>
            <a:endParaRPr baseline="31999"/>
          </a:p>
          <a:p>
            <a:pPr marL="0" indent="0">
              <a:buClrTx/>
              <a:buSzTx/>
              <a:buFontTx/>
              <a:buNone/>
              <a:defRPr>
                <a:solidFill>
                  <a:srgbClr val="66635F"/>
                </a:solidFill>
              </a:defRPr>
            </a:pPr>
            <a:r>
              <a:t>Druh pozemku: Zastavěná plocha a nádvoří</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1.NP"/>
          <p:cNvSpPr txBox="1"/>
          <p:nvPr>
            <p:ph type="title"/>
          </p:nvPr>
        </p:nvSpPr>
        <p:spPr>
          <a:prstGeom prst="rect">
            <a:avLst/>
          </a:prstGeom>
        </p:spPr>
        <p:txBody>
          <a:bodyPr/>
          <a:lstStyle>
            <a:lvl1pPr algn="l"/>
          </a:lstStyle>
          <a:p>
            <a:pPr/>
            <a:r>
              <a:t>1.NP</a:t>
            </a:r>
          </a:p>
        </p:txBody>
      </p:sp>
      <p:pic>
        <p:nvPicPr>
          <p:cNvPr id="154" name="1.NP.pdf" descr="1.NP.pdf"/>
          <p:cNvPicPr>
            <a:picLocks noChangeAspect="1"/>
          </p:cNvPicPr>
          <p:nvPr/>
        </p:nvPicPr>
        <p:blipFill>
          <a:blip r:embed="rId2">
            <a:extLst/>
          </a:blip>
          <a:stretch>
            <a:fillRect/>
          </a:stretch>
        </p:blipFill>
        <p:spPr>
          <a:xfrm>
            <a:off x="1616056" y="3505465"/>
            <a:ext cx="21167810" cy="1495242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2.NP"/>
          <p:cNvSpPr txBox="1"/>
          <p:nvPr>
            <p:ph type="title"/>
          </p:nvPr>
        </p:nvSpPr>
        <p:spPr>
          <a:prstGeom prst="rect">
            <a:avLst/>
          </a:prstGeom>
        </p:spPr>
        <p:txBody>
          <a:bodyPr/>
          <a:lstStyle>
            <a:lvl1pPr algn="l"/>
          </a:lstStyle>
          <a:p>
            <a:pPr/>
            <a:r>
              <a:t>2.NP</a:t>
            </a:r>
          </a:p>
        </p:txBody>
      </p:sp>
      <p:pic>
        <p:nvPicPr>
          <p:cNvPr id="157" name="2.NP.pdf" descr="2.NP.pdf"/>
          <p:cNvPicPr>
            <a:picLocks noChangeAspect="1"/>
          </p:cNvPicPr>
          <p:nvPr/>
        </p:nvPicPr>
        <p:blipFill>
          <a:blip r:embed="rId2">
            <a:extLst/>
          </a:blip>
          <a:stretch>
            <a:fillRect/>
          </a:stretch>
        </p:blipFill>
        <p:spPr>
          <a:xfrm>
            <a:off x="1619262" y="3613634"/>
            <a:ext cx="21161398" cy="149479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ŘEZ A-A"/>
          <p:cNvSpPr txBox="1"/>
          <p:nvPr>
            <p:ph type="title"/>
          </p:nvPr>
        </p:nvSpPr>
        <p:spPr>
          <a:prstGeom prst="rect">
            <a:avLst/>
          </a:prstGeom>
        </p:spPr>
        <p:txBody>
          <a:bodyPr/>
          <a:lstStyle>
            <a:lvl1pPr algn="l"/>
          </a:lstStyle>
          <a:p>
            <a:pPr/>
            <a:r>
              <a:t>ŘEZ A-A</a:t>
            </a:r>
          </a:p>
        </p:txBody>
      </p:sp>
      <p:pic>
        <p:nvPicPr>
          <p:cNvPr id="160" name="ŘEZ.pdf" descr="ŘEZ.pdf"/>
          <p:cNvPicPr>
            <a:picLocks noChangeAspect="0"/>
          </p:cNvPicPr>
          <p:nvPr/>
        </p:nvPicPr>
        <p:blipFill>
          <a:blip r:embed="rId2">
            <a:extLst/>
          </a:blip>
          <a:stretch>
            <a:fillRect/>
          </a:stretch>
        </p:blipFill>
        <p:spPr>
          <a:xfrm>
            <a:off x="5224080" y="3060700"/>
            <a:ext cx="13951762" cy="1970864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ŘEZ B-B"/>
          <p:cNvSpPr txBox="1"/>
          <p:nvPr>
            <p:ph type="title"/>
          </p:nvPr>
        </p:nvSpPr>
        <p:spPr>
          <a:prstGeom prst="rect">
            <a:avLst/>
          </a:prstGeom>
        </p:spPr>
        <p:txBody>
          <a:bodyPr/>
          <a:lstStyle>
            <a:lvl1pPr algn="l"/>
          </a:lstStyle>
          <a:p>
            <a:pPr/>
            <a:r>
              <a:t>ŘEZ B-B</a:t>
            </a:r>
          </a:p>
        </p:txBody>
      </p:sp>
      <p:pic>
        <p:nvPicPr>
          <p:cNvPr id="163" name="PODEL ŘEZ.pdf" descr="PODEL ŘEZ.pdf"/>
          <p:cNvPicPr>
            <a:picLocks noChangeAspect="1"/>
          </p:cNvPicPr>
          <p:nvPr/>
        </p:nvPicPr>
        <p:blipFill>
          <a:blip r:embed="rId2">
            <a:extLst/>
          </a:blip>
          <a:stretch>
            <a:fillRect/>
          </a:stretch>
        </p:blipFill>
        <p:spPr>
          <a:xfrm>
            <a:off x="1003308" y="3835582"/>
            <a:ext cx="22377384" cy="15806842"/>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