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0" r:id="rId4"/>
    <p:sldId id="258" r:id="rId5"/>
    <p:sldId id="259" r:id="rId6"/>
    <p:sldId id="307" r:id="rId7"/>
    <p:sldId id="281" r:id="rId8"/>
    <p:sldId id="308" r:id="rId9"/>
    <p:sldId id="311" r:id="rId10"/>
    <p:sldId id="309" r:id="rId11"/>
    <p:sldId id="31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75" r:id="rId38"/>
    <p:sldId id="266" r:id="rId39"/>
    <p:sldId id="268" r:id="rId40"/>
  </p:sldIdLst>
  <p:sldSz cx="9144000" cy="6858000" type="screen4x3"/>
  <p:notesSz cx="681513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 varScale="1">
        <p:scale>
          <a:sx n="57" d="100"/>
          <a:sy n="57" d="100"/>
        </p:scale>
        <p:origin x="48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55C81-56AB-40CC-8190-9828FE57C1CA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3250A-1BC3-420A-8333-C102F55A4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61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DOBRÝ DEN,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VÁŽENÝ PANE PŘEDSEDO, VÁŽENÁ STÁTNÍ ZKUŠEBNÍ KOMISE,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JSEM STUDENT/KA ……………………jméno…………………………………………..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DOVOLTE MI PŘISTOUPIT K OBHAJOBĚ DIPLOMOVÉ PRÁCE A VYKONÁNÍ STÁTNÍ ZÁVĚREČNÉ ZKOUŠKY.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07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6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05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3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742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81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241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91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05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89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Nejprve bych se zmínila o obsahu prezentace. V jejím úvodu vysvětlím, čím se má bakalářská práce konkrétně zabývá.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956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310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53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20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46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9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28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954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677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4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Nejprve bych se zmínila o obsahu prezentace. V jejím úvodu vysvětlím, čím se má bakalářská práce konkrétně zabývá.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711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202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79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068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062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062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239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394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</a:t>
            </a:r>
            <a:r>
              <a:rPr lang="cs-CZ" baseline="0" dirty="0"/>
              <a:t> Vám děkuji za pozornost.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0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1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63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250A-1BC3-420A-8333-C102F55A4B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51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39AC-985D-4795-BC50-A148FF6A2C01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06E-B1DF-421A-B53F-DF0CA9AB39FA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3BD-E0BD-423B-866A-A406500E2283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4F2F-9842-40C0-8137-3BDB342691E2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5907-C4AC-4764-9E0D-24E9FEE161E9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7FB-1F4B-45D7-867F-6D501EFE671C}" type="datetime1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BD7D-24F0-4EB4-92E7-0946F0FBA386}" type="datetime1">
              <a:rPr lang="cs-CZ" smtClean="0"/>
              <a:t>09.09.2020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1331-E826-411A-A444-FB07EA666B2B}" type="datetime1">
              <a:rPr lang="cs-CZ" smtClean="0"/>
              <a:t>09.09.2020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27EB-C969-4962-B9A0-4FE2B3D66A47}" type="datetime1">
              <a:rPr lang="cs-CZ" smtClean="0"/>
              <a:t>09.09.2020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DA12-0772-4EF2-A6BA-94FED240E827}" type="datetime1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636D-D2C4-46BC-9108-97BB0A3097D3}" type="datetime1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B735-822A-40CB-9B51-18A7DF877B7E}" type="datetime1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2FF4-09DE-4A93-8995-89CD4AF6B11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32763" y="661832"/>
            <a:ext cx="57769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dirty="0">
                <a:latin typeface="Arial" charset="0"/>
              </a:rPr>
              <a:t>Diplomová práce:</a:t>
            </a:r>
          </a:p>
          <a:p>
            <a:r>
              <a:rPr lang="cs-CZ" sz="4000" b="1" dirty="0">
                <a:latin typeface="Arial" charset="0"/>
              </a:rPr>
              <a:t>Kontrola kvality provádění dopravních staveb</a:t>
            </a:r>
          </a:p>
          <a:p>
            <a:endParaRPr lang="cs-CZ" sz="3200" b="1" dirty="0">
              <a:latin typeface="Arial" charset="0"/>
            </a:endParaRPr>
          </a:p>
          <a:p>
            <a:r>
              <a:rPr lang="cs-CZ" sz="1800" dirty="0">
                <a:latin typeface="Arial" charset="0"/>
              </a:rPr>
              <a:t>zpracovala:</a:t>
            </a:r>
          </a:p>
          <a:p>
            <a:r>
              <a:rPr lang="cs-CZ" sz="2000" dirty="0">
                <a:latin typeface="Arial" charset="0"/>
              </a:rPr>
              <a:t>Bc. Kateřina Kotoučová</a:t>
            </a:r>
          </a:p>
          <a:p>
            <a:endParaRPr lang="cs-CZ" sz="1800" dirty="0">
              <a:latin typeface="Arial" charset="0"/>
            </a:endParaRPr>
          </a:p>
          <a:p>
            <a:r>
              <a:rPr lang="cs-CZ" sz="1800" dirty="0">
                <a:latin typeface="Arial" charset="0"/>
              </a:rPr>
              <a:t>vedoucí práce:</a:t>
            </a:r>
          </a:p>
          <a:p>
            <a:r>
              <a:rPr lang="cs-CZ" sz="2000" dirty="0">
                <a:latin typeface="Arial" charset="0"/>
              </a:rPr>
              <a:t>Ing. Jan Plachý, Ph.D.</a:t>
            </a:r>
          </a:p>
          <a:p>
            <a:endParaRPr lang="cs-CZ" sz="2000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oponent</a:t>
            </a:r>
            <a:r>
              <a:rPr lang="cs-CZ" sz="1800" dirty="0">
                <a:latin typeface="Arial" charset="0"/>
              </a:rPr>
              <a:t> práce:</a:t>
            </a:r>
          </a:p>
          <a:p>
            <a:r>
              <a:rPr lang="cs-CZ" sz="2000" dirty="0">
                <a:latin typeface="Arial" charset="0"/>
              </a:rPr>
              <a:t>Mgr. Jana Pavlíčková </a:t>
            </a:r>
            <a:r>
              <a:rPr lang="cs-CZ" sz="2000" dirty="0" err="1">
                <a:latin typeface="Arial" charset="0"/>
              </a:rPr>
              <a:t>Hlebová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808080"/>
                </a:solidFill>
                <a:latin typeface="Arial" charset="0"/>
              </a:rPr>
              <a:t>Magisterské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SZZ 2020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571504" cy="365125"/>
          </a:xfrm>
        </p:spPr>
        <p:txBody>
          <a:bodyPr/>
          <a:lstStyle/>
          <a:p>
            <a:fld id="{84022FF4-09DE-4A93-8995-89CD4AF6B11A}" type="slidenum">
              <a:rPr lang="cs-CZ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fld>
            <a:endParaRPr lang="cs-CZ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4751" y="2490287"/>
            <a:ext cx="26153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latin typeface="Arial" pitchFamily="34" charset="0"/>
                <a:cs typeface="Arial" pitchFamily="34" charset="0"/>
              </a:rPr>
              <a:t>ÚSTAV TECHNICKO-TECHNOLOGICKÝ</a:t>
            </a:r>
          </a:p>
        </p:txBody>
      </p:sp>
      <p:pic>
        <p:nvPicPr>
          <p:cNvPr id="3" name="Picture 2" descr="SouvisejÃ­cÃ­ obrÃ¡zek">
            <a:extLst>
              <a:ext uri="{FF2B5EF4-FFF2-40B4-BE49-F238E27FC236}">
                <a16:creationId xmlns:a16="http://schemas.microsoft.com/office/drawing/2014/main" id="{93F4E326-66EC-4CE5-BD4F-6FB7B9F8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5" y="908720"/>
            <a:ext cx="1438691" cy="14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BDD21A-E9D1-4E4E-9663-F18247CAE7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TKP 21 </a:t>
            </a:r>
          </a:p>
        </p:txBody>
      </p:sp>
      <p:sp>
        <p:nvSpPr>
          <p:cNvPr id="2" name="Obdélník 1"/>
          <p:cNvSpPr/>
          <p:nvPr/>
        </p:nvSpPr>
        <p:spPr>
          <a:xfrm>
            <a:off x="945137" y="380160"/>
            <a:ext cx="8325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Postup schválení IS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97BD87-D886-4CC7-9D08-40F60FDFF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42" y="1831340"/>
            <a:ext cx="7443963" cy="323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TKP 21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548166" y="380222"/>
            <a:ext cx="8325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Izolační vrstvy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A363944-2F44-434F-8510-E2BA2A6131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0921"/>
            <a:ext cx="3097189" cy="187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36927EA-7471-4B2E-97F4-C6C844F0912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75" y="1200921"/>
            <a:ext cx="2736304" cy="226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7EBAFE2-2F22-41DE-9067-EFD4B0D3FBB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15816" y="3628109"/>
            <a:ext cx="2958408" cy="18558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85B6E07-6849-46E1-B429-0C86ADF5340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-857" y="3628109"/>
            <a:ext cx="2916673" cy="185586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14896E-4AD6-48C0-8FD5-9E3227E4D477}"/>
              </a:ext>
            </a:extLst>
          </p:cNvPr>
          <p:cNvSpPr txBox="1"/>
          <p:nvPr/>
        </p:nvSpPr>
        <p:spPr>
          <a:xfrm>
            <a:off x="5874224" y="1170105"/>
            <a:ext cx="3097189" cy="237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Asfaltový izolační pás z modifikovaného asfaltu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Asfaltový mastix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Přímopojížděné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izolace z polymerních hmot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Polymerové izolace stříkané</a:t>
            </a:r>
          </a:p>
        </p:txBody>
      </p:sp>
    </p:spTree>
    <p:extLst>
      <p:ext uri="{BB962C8B-B14F-4D97-AF65-F5344CB8AC3E}">
        <p14:creationId xmlns:p14="http://schemas.microsoft.com/office/powerpoint/2010/main" val="192454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Řízení kvality</a:t>
            </a:r>
          </a:p>
        </p:txBody>
      </p:sp>
      <p:sp>
        <p:nvSpPr>
          <p:cNvPr id="2" name="Obdélník 1"/>
          <p:cNvSpPr/>
          <p:nvPr/>
        </p:nvSpPr>
        <p:spPr>
          <a:xfrm>
            <a:off x="-171115" y="313560"/>
            <a:ext cx="889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Řízení kvality liniových staveb z pohledu investora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324FD-050F-4E27-AF4C-9D3D94F4CC3E}"/>
              </a:ext>
            </a:extLst>
          </p:cNvPr>
          <p:cNvSpPr txBox="1"/>
          <p:nvPr/>
        </p:nvSpPr>
        <p:spPr>
          <a:xfrm>
            <a:off x="816200" y="1778228"/>
            <a:ext cx="7470576" cy="826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Diagram spolupráce v různých fázích projektu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BFFC6C3-AA05-4E89-9C73-4495C2EE42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63688" y="2158393"/>
            <a:ext cx="5337376" cy="36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95537" y="3190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Tvorba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324FD-050F-4E27-AF4C-9D3D94F4CC3E}"/>
              </a:ext>
            </a:extLst>
          </p:cNvPr>
          <p:cNvSpPr txBox="1"/>
          <p:nvPr/>
        </p:nvSpPr>
        <p:spPr>
          <a:xfrm>
            <a:off x="678938" y="1382028"/>
            <a:ext cx="7470576" cy="347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izolační systém z asfaltových pásů na betonové mostovky.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Usnadnění a urychlení práce zhotoviteli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který podle šablony doplní údaje z TPP a vznikne tím plnohodnotný </a:t>
            </a:r>
            <a:r>
              <a:rPr lang="cs-CZ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který je v souladu s požadavky TKP1, TKP21 a ČSN 73 6242.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 obsahuje názvy jednotlivých kapitol, rozdělovník, úvodní stránku a seznam kapitol, kde jsou popsány ve zkratce požadavky, co by měl </a:t>
            </a:r>
            <a:r>
              <a:rPr lang="cs-CZ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obsahovat.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Aplikace získaných poznatků a podkladů z teoretické části diplomové práce dle ČSN 73 6242.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E777A3B-C5F1-43E6-B989-093CBC6CEC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32037" y="4008240"/>
            <a:ext cx="3968155" cy="2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606340" y="213450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Vzorový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ED26C7D-F873-4F3E-8AC7-0A03A24E772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9" y="836712"/>
            <a:ext cx="3950755" cy="53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ACA75B-06AC-4771-823E-7932248CE54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9450"/>
            <a:ext cx="3988918" cy="52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1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0B3737-1B98-41CA-B5C6-04DBBDF9DB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43" y="833930"/>
            <a:ext cx="4220997" cy="52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186B2FE-0AEB-4D1E-B958-CC65E5D3BF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432551" cy="5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B9E2FCF1-2C3B-4CAA-8541-3580CD0AC3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6" y="821571"/>
            <a:ext cx="4176464" cy="53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8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A7CD57F-8DEB-4A60-8E14-9D3269C750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187447" cy="52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3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808080"/>
                </a:solidFill>
                <a:latin typeface="Arial" charset="0"/>
              </a:rPr>
              <a:t>Magisterské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SZZ 2020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571504" cy="365125"/>
          </a:xfrm>
        </p:spPr>
        <p:txBody>
          <a:bodyPr/>
          <a:lstStyle/>
          <a:p>
            <a:fld id="{84022FF4-09DE-4A93-8995-89CD4AF6B11A}" type="slidenum">
              <a:rPr lang="cs-CZ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cs-CZ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00100" y="260648"/>
            <a:ext cx="720348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u="sng" dirty="0">
                <a:latin typeface="Arial" charset="0"/>
              </a:rPr>
              <a:t>Obsah</a:t>
            </a:r>
          </a:p>
          <a:p>
            <a:endParaRPr lang="cs-CZ" sz="3200" u="sng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Motivace a důvod výběru tématu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Cíle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Systém jakosti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Předpisy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TKP 21 Izolace proti vodě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Řízení kvality staveb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Vzorový </a:t>
            </a:r>
            <a:r>
              <a:rPr lang="cs-CZ" sz="2000" dirty="0" err="1">
                <a:latin typeface="Arial" charset="0"/>
              </a:rPr>
              <a:t>TePř</a:t>
            </a:r>
            <a:endParaRPr lang="cs-CZ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Souhrnné zhodnocení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Poděkování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Odpovědi na otázky oponenta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Arial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228184" y="6084899"/>
            <a:ext cx="2061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Obsah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CB2B8C-537C-45C4-8A36-872F1F6A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DB6118-7968-49CD-8FE2-5F499637AA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3816424" cy="52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8976072-92BE-4A69-8521-347AA6510D8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22391"/>
            <a:ext cx="3816423" cy="52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A6A7636-38C8-4ED4-A0AE-2574510248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4462"/>
            <a:ext cx="3960440" cy="52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6966BCD-B96E-4CDC-8F9E-522F6E0ECBF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3672408" cy="52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3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67E354-BE4E-497C-8C98-FFCD3B53929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0829"/>
            <a:ext cx="3888432" cy="52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1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5FB345B-1F2B-4FB5-A3E1-A8DA2AAC6A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593"/>
            <a:ext cx="3816423" cy="52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B00F6CF-54A8-4B65-A0DF-D0795D7C02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2" y="828872"/>
            <a:ext cx="3592864" cy="53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BFDC85EE-AB1A-4C37-ACCB-3A22C3E6923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3914366" cy="5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A23F7BA2-2B39-4125-A704-AF3D5A1CF1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41625"/>
            <a:ext cx="3888432" cy="53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15D8DBE-31D4-44EF-AD16-5C968867A02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21" y="821368"/>
            <a:ext cx="3958975" cy="53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0" dirty="0">
                <a:solidFill>
                  <a:srgbClr val="808080"/>
                </a:solidFill>
                <a:latin typeface="Arial" charset="0"/>
              </a:rPr>
              <a:t>Magisterské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SZZ 2020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8286776" y="6286520"/>
            <a:ext cx="571504" cy="365125"/>
          </a:xfrm>
        </p:spPr>
        <p:txBody>
          <a:bodyPr/>
          <a:lstStyle/>
          <a:p>
            <a:fld id="{84022FF4-09DE-4A93-8995-89CD4AF6B11A}" type="slidenum">
              <a:rPr lang="cs-CZ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cs-CZ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139952" y="6084899"/>
            <a:ext cx="423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solidFill>
                  <a:srgbClr val="FFFFFF">
                    <a:lumMod val="75000"/>
                  </a:srgbClr>
                </a:solidFill>
                <a:latin typeface="Arial" charset="0"/>
              </a:rPr>
              <a:t>Motivace a důvod výběru tématu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CB2B8C-537C-45C4-8A36-872F1F6A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1474E3F-8145-41D2-948D-61E84CCE9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419" y="421193"/>
            <a:ext cx="7203489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u="sng" dirty="0">
                <a:latin typeface="Arial" charset="0"/>
              </a:rPr>
              <a:t>Motivace a důvod výběru tématu</a:t>
            </a:r>
            <a:br>
              <a:rPr lang="cs-CZ" sz="3200" u="sng" dirty="0">
                <a:latin typeface="Arial" charset="0"/>
              </a:rPr>
            </a:br>
            <a:endParaRPr lang="cs-CZ" sz="1800" u="sng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Zlepšení a pochopení kvalitativních požadavků prováděných prací na stavbách daných Ministerstvem dopravy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Vytvoření vzorového dokumentu, který by splňoval náležitosti ČSN 73 6242, TKP1, TKP 21 a usnadnil tím práci zhotovitelům IS na stavbách ŘSD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Zrychlení procesu výstavby a schvalování podkladů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charset="0"/>
              </a:rPr>
              <a:t>Čerpání poznatků z vlastních zkušeností stavbyvedoucího mostních konstrukcí na dálnici D1</a:t>
            </a:r>
          </a:p>
          <a:p>
            <a:br>
              <a:rPr lang="cs-CZ" sz="2400" dirty="0">
                <a:latin typeface="Arial" charset="0"/>
              </a:rPr>
            </a:b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70E2D8C4-8E41-41E2-A278-0DD2E72852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42511"/>
            <a:ext cx="3968007" cy="53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6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28D50B6-05A5-4D07-B468-4BCA71A504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1"/>
            <a:ext cx="4032448" cy="53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3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CF8491C-292A-4E6D-B404-DFAF66D023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5926"/>
            <a:ext cx="4104456" cy="53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6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3" name="Obrázek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72233960-D56B-4385-83DB-AF7548FA5E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1" y="836712"/>
            <a:ext cx="4128780" cy="52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3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8ECA53CF-1C40-47D5-B7A8-BADBEFFCB7E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281265" cy="5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1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E691DC-56F5-4ACD-B95F-B856AE14B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56" y="1057117"/>
            <a:ext cx="2911092" cy="4572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900D17-2368-405C-9FB0-2716917DE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04" y="1657233"/>
            <a:ext cx="3635055" cy="4038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0EA730-6FBD-4F28-ACEE-E6E1150B6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83" y="2143558"/>
            <a:ext cx="4953429" cy="10821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38DCAF-5AE1-4095-8C9A-8A78F23DF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3382047"/>
            <a:ext cx="4915326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7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Vzorový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TePř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1904" y="20635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Obsah vzorového </a:t>
            </a:r>
            <a:r>
              <a:rPr lang="cs-CZ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B7E79D-CCA3-4E3D-98D2-88F8B383E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13" y="1196752"/>
            <a:ext cx="4915326" cy="13564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D769A5-CC98-4CB9-A7A0-0CBD8F5EC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51" y="2484701"/>
            <a:ext cx="4953429" cy="123454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8E87B54-742F-4EA4-B881-4A3F485E7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3807638"/>
            <a:ext cx="4922947" cy="134123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A22A247-34D9-4E57-90F9-4470C4FE1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772223" y="3236843"/>
            <a:ext cx="845893" cy="484674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1C027FD0-10AF-4F66-8AF1-4A14F31319FA}"/>
              </a:ext>
            </a:extLst>
          </p:cNvPr>
          <p:cNvSpPr/>
          <p:nvPr/>
        </p:nvSpPr>
        <p:spPr>
          <a:xfrm>
            <a:off x="958351" y="5475546"/>
            <a:ext cx="4636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Příloha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TePř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KZP</a:t>
            </a:r>
          </a:p>
        </p:txBody>
      </p:sp>
    </p:spTree>
    <p:extLst>
      <p:ext uri="{BB962C8B-B14F-4D97-AF65-F5344CB8AC3E}">
        <p14:creationId xmlns:p14="http://schemas.microsoft.com/office/powerpoint/2010/main" val="4209977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81835" y="6084899"/>
            <a:ext cx="5007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Souhrnné zhodnocení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97391" y="191216"/>
            <a:ext cx="72034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u="sng" dirty="0">
                <a:latin typeface="Arial" charset="0"/>
              </a:rPr>
              <a:t>Souhrnné zhodnocení</a:t>
            </a:r>
            <a:endParaRPr lang="cs-CZ" sz="4000" dirty="0">
              <a:latin typeface="Arial" charset="0"/>
            </a:endParaRPr>
          </a:p>
          <a:p>
            <a:pPr lvl="0">
              <a:buFont typeface="Arial" pitchFamily="34" charset="0"/>
              <a:buChar char="•"/>
            </a:pPr>
            <a:endParaRPr lang="cs-CZ" dirty="0">
              <a:latin typeface="Arial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01EC1F1-B710-45DC-8A9D-90AF13C03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 Box 16">
            <a:extLst>
              <a:ext uri="{FF2B5EF4-FFF2-40B4-BE49-F238E27FC236}">
                <a16:creationId xmlns:a16="http://schemas.microsoft.com/office/drawing/2014/main" id="{C40E0E8E-6848-4EDD-A590-AE002B42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0C34AB51-445F-4FD1-A96A-D6F7BC3B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CC55E62-A4AB-4ACD-A955-F756DE81657C}"/>
              </a:ext>
            </a:extLst>
          </p:cNvPr>
          <p:cNvSpPr txBox="1"/>
          <p:nvPr/>
        </p:nvSpPr>
        <p:spPr>
          <a:xfrm>
            <a:off x="519399" y="1135760"/>
            <a:ext cx="8105201" cy="403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 DP byl splněn vytvořením konkrétního vzorového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KZP pro dopravní stavby se zaměřením na provádění izolací proti vodě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V budoucnosti by mohl sloužit jako podklad pro zhotovitele IS/hlavního zhotovitele k vytvoření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konkrétní stavbu mostu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Podle vytvořené šablony by zhotovitel doplnil údaje z TPP a vznikl by tak plnohodnotný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který by splňoval veškeré požadavky investora ŘSD ČR.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Vytvořený vzorový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TePř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mohl být rozšířen o další druhy IS a jeho použitelnost by se tak rozšířila o další stavby např. přesypané mosty, ocelové mostovky.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74558" y="1203158"/>
            <a:ext cx="7182853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Děkuji za pozornost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8397BE-F651-4AAE-BC68-52732E99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478DF8A4-857A-496B-AD7F-7E686B67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6691D831-9BB5-4194-B765-5CFBFCBE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90016" y="1212097"/>
            <a:ext cx="72034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u="sng" dirty="0">
                <a:latin typeface="Arial" charset="0"/>
              </a:rPr>
              <a:t>Otázky oponenta:</a:t>
            </a:r>
          </a:p>
          <a:p>
            <a:endParaRPr lang="cs-CZ" sz="3200" u="sng" dirty="0">
              <a:latin typeface="Arial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400" dirty="0">
                <a:latin typeface="Arial" charset="0"/>
              </a:rPr>
              <a:t>Jaká je zpětná vazba na navržený vzorový </a:t>
            </a:r>
            <a:r>
              <a:rPr lang="cs-CZ" sz="2400" dirty="0" err="1">
                <a:latin typeface="Arial" charset="0"/>
              </a:rPr>
              <a:t>TePř</a:t>
            </a:r>
            <a:r>
              <a:rPr lang="cs-CZ" sz="2400" dirty="0">
                <a:latin typeface="Arial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0D8B1B2-50CE-4E72-AEE4-FDE75FBC63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BFBE2C79-96CE-4658-8943-27A76CB4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1592AFE-2F74-45A3-9A1D-A22F1B61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8244408" y="6286520"/>
            <a:ext cx="571504" cy="365125"/>
          </a:xfrm>
        </p:spPr>
        <p:txBody>
          <a:bodyPr/>
          <a:lstStyle/>
          <a:p>
            <a:fld id="{84022FF4-09DE-4A93-8995-89CD4AF6B11A}" type="slidenum">
              <a:rPr lang="cs-CZ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cs-CZ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940152" y="6084899"/>
            <a:ext cx="234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Cíle práce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25A7D0-6B53-4B40-A154-50F23447E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07504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B57A7B2C-0945-47CC-83DB-53BC0E4F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4FE7BB7-26A7-4E54-93D5-3CCB371E111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77737" y="332656"/>
            <a:ext cx="7203489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u="sng" dirty="0">
                <a:latin typeface="Arial" charset="0"/>
              </a:rPr>
              <a:t>Cíle práce</a:t>
            </a:r>
            <a:br>
              <a:rPr lang="cs-CZ" sz="3200" u="sng" dirty="0">
                <a:latin typeface="Arial" charset="0"/>
              </a:rPr>
            </a:br>
            <a:endParaRPr lang="cs-CZ" sz="1800" u="sng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práce je vytvoření vzorového Technologického předpisu a Kontrolního zkušebního plánu, který se zabývá izolačním systémem s asfaltovými pásy pro mostní konstrukce s betonovou mostovkou, kde je investorem ŘSD ČR.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Vzorový dokument je strukturován dle přílohy Směrnice generálního Ředitele ŘSD ČR č.9/2016 a podle kvalitativních požadavků Ministerstva dopravy ČR (TKP 1 a TKP 21) a dle ČSN 73 6242.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charset="0"/>
            </a:endParaRPr>
          </a:p>
          <a:p>
            <a:endParaRPr lang="cs-CZ" sz="2400" dirty="0">
              <a:latin typeface="Arial" charset="0"/>
            </a:endParaRPr>
          </a:p>
          <a:p>
            <a:br>
              <a:rPr lang="cs-CZ" sz="2400" dirty="0">
                <a:latin typeface="Arial" charset="0"/>
              </a:rPr>
            </a:br>
            <a:endParaRPr lang="cs-CZ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SJPK</a:t>
            </a:r>
          </a:p>
        </p:txBody>
      </p:sp>
      <p:sp>
        <p:nvSpPr>
          <p:cNvPr id="2" name="Obdélník 1"/>
          <p:cNvSpPr/>
          <p:nvPr/>
        </p:nvSpPr>
        <p:spPr>
          <a:xfrm>
            <a:off x="-171115" y="313560"/>
            <a:ext cx="889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Systém jakosti v oboru pozemních komunikací z pohledu investora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D0D9CE-8F78-4520-85FA-107B8BDA96D6}"/>
              </a:ext>
            </a:extLst>
          </p:cNvPr>
          <p:cNvSpPr txBox="1"/>
          <p:nvPr/>
        </p:nvSpPr>
        <p:spPr>
          <a:xfrm>
            <a:off x="816200" y="1778228"/>
            <a:ext cx="7470576" cy="412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Souborem systému jakosti v oboru pozemních komunikací se zabývají Technické kvalitativní podmínky (TKP), kde jsou popsány jednotlivé kvalitativní požadavky na provádění stavebních prací včetně jejich výrobků zabudovaných do stavby. Rozdělují se na 31 kapitol a v mé diplomové práci řeším TKP – kapitola 1 – všeobecně a TKP – kapitola 21 - izolace proti vodě, které se týkají mostních izolací. TKP specifikují jednotlivé požadavky, které jsou v ČSN obecně popsány.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TKP jsou součástí zadávací dokumentace a smlouvy o dílo.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TKP se specifikují technické, životnostní, bezpečnostní a provozní požadavky objednatele n</a:t>
            </a: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zhotovení stavby.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Hierarchie dokumentů viz. obrázek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SJPK</a:t>
            </a:r>
          </a:p>
        </p:txBody>
      </p:sp>
      <p:sp>
        <p:nvSpPr>
          <p:cNvPr id="2" name="Obdélník 1"/>
          <p:cNvSpPr/>
          <p:nvPr/>
        </p:nvSpPr>
        <p:spPr>
          <a:xfrm>
            <a:off x="-171115" y="313560"/>
            <a:ext cx="889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Systém jakosti v oboru pozemních komunikací z pohledu investora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F5EF9268-D67B-45E4-83A9-E9427D3F811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91680" y="1779875"/>
            <a:ext cx="5328592" cy="35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Právní předpisy, technické normy</a:t>
            </a:r>
          </a:p>
        </p:txBody>
      </p:sp>
      <p:sp>
        <p:nvSpPr>
          <p:cNvPr id="2" name="Obdélník 1"/>
          <p:cNvSpPr/>
          <p:nvPr/>
        </p:nvSpPr>
        <p:spPr>
          <a:xfrm>
            <a:off x="-171115" y="313560"/>
            <a:ext cx="8891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předpisy, technické normy a předpisy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D0D9CE-8F78-4520-85FA-107B8BDA96D6}"/>
              </a:ext>
            </a:extLst>
          </p:cNvPr>
          <p:cNvSpPr txBox="1"/>
          <p:nvPr/>
        </p:nvSpPr>
        <p:spPr>
          <a:xfrm>
            <a:off x="816200" y="1778228"/>
            <a:ext cx="7470576" cy="431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Stavební zákon č.183/2006 Sb., Zákon č.22/1997 Sb.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technických požadavcích na výrobky 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Zákon č. 13/1997 Sb., o pozemních komunikacích, Zákon č. 89/2012 Sb., občanský zákoník, Zákon č. 134/2016 Sb., o zadávání veřejných zakázek, Zákon č. 309/2006 Sb., o zajištění dalších podmínek bezpečnosti a ochrany zdraví při práci.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Metodický pokyn systému jakosti pozemních komunikací SJ-PK se rozděluje na část I a část II: obsahuje požadavky na kvalitu provádění prací a minimální kvalifikační předpoklady pro subjekty na stavbě</a:t>
            </a:r>
            <a:endParaRPr lang="cs-CZ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Technologický předpis (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TePř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konkretizuje technologický postup prací pro jednotlivé technologie, které používá zhotovitel. Jednotlivé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TePř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zhotovitel předkládá k připomínkování Správci stavby a následnému schválení 14 dní před zahájením konkrétních prací.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TKP 21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5" y="313560"/>
            <a:ext cx="8325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TKP 21 Izolace proti vodě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D0D9CE-8F78-4520-85FA-107B8BDA96D6}"/>
              </a:ext>
            </a:extLst>
          </p:cNvPr>
          <p:cNvSpPr txBox="1"/>
          <p:nvPr/>
        </p:nvSpPr>
        <p:spPr>
          <a:xfrm>
            <a:off x="816200" y="1778228"/>
            <a:ext cx="7470576" cy="192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Specifikace jakosti izolačních systémů mostovek dle investora stavby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zde řešena způsobilost zhotovitelů, specifikace výrobků, napojení izolačních systémů a jejich detailů, technologické postupy, zkoušení, odsouhlasení prací, přejímkami konstrukcí, podmínky pro správu a údržbu konstrukcí a podmínky pro opravy.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se skládá z primární, izolační a ochranné vrstvy.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71891D6-ACE4-408D-B526-22ADEDC0A4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55776" y="3701845"/>
            <a:ext cx="3384376" cy="23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čára 6"/>
          <p:cNvCxnSpPr/>
          <p:nvPr/>
        </p:nvCxnSpPr>
        <p:spPr>
          <a:xfrm>
            <a:off x="1000100" y="6429396"/>
            <a:ext cx="7358114" cy="1588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19"/>
          <p:cNvSpPr txBox="1">
            <a:spLocks/>
          </p:cNvSpPr>
          <p:nvPr/>
        </p:nvSpPr>
        <p:spPr>
          <a:xfrm>
            <a:off x="8286776" y="6286520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22FF4-09DE-4A93-8995-89CD4AF6B11A}" type="slidenum"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31840" y="6084899"/>
            <a:ext cx="5157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</a:rPr>
              <a:t>TKP 21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548594" y="380222"/>
            <a:ext cx="8325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4000" u="sng" dirty="0">
                <a:latin typeface="Arial" panose="020B0604020202020204" pitchFamily="34" charset="0"/>
                <a:cs typeface="Arial" panose="020B0604020202020204" pitchFamily="34" charset="0"/>
              </a:rPr>
              <a:t>Izolační 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389809-DC5C-47CF-9FA1-3E6E2DAA4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133443" y="6051019"/>
            <a:ext cx="753140" cy="75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6">
            <a:extLst>
              <a:ext uri="{FF2B5EF4-FFF2-40B4-BE49-F238E27FC236}">
                <a16:creationId xmlns:a16="http://schemas.microsoft.com/office/drawing/2014/main" id="{3BF0F89D-1B84-440E-A826-7840A82F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6119813"/>
            <a:ext cx="1729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Magisterské SZZ 2020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FA37E2B-1454-4B1D-A52B-A62C2BCE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34" y="6478809"/>
            <a:ext cx="7184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VYSOKÁ ŠKOLA TECHNICKÁ A EKONOMICKÁ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v </a:t>
            </a:r>
            <a:r>
              <a:rPr lang="cs-CZ" sz="1000" kern="0" dirty="0">
                <a:solidFill>
                  <a:srgbClr val="808080"/>
                </a:solidFill>
                <a:latin typeface="Arial" charset="0"/>
              </a:rPr>
              <a:t>ČESKÝCH BUDĚJOVICÍCH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</a:rPr>
              <a:t>   ÚSTAV TECHNICKO-TECHNOLOGICKÝ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14896E-4AD6-48C0-8FD5-9E3227E4D477}"/>
              </a:ext>
            </a:extLst>
          </p:cNvPr>
          <p:cNvSpPr txBox="1"/>
          <p:nvPr/>
        </p:nvSpPr>
        <p:spPr>
          <a:xfrm>
            <a:off x="377050" y="3101664"/>
            <a:ext cx="30971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Primární vrstva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21AD8CC-29F2-4AF8-BFC7-3C0ACFA419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0" y="1045088"/>
            <a:ext cx="2688811" cy="201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890FD6-FC2A-486F-BBE1-220014F6BF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12" y="1060008"/>
            <a:ext cx="3097189" cy="1956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9B9AFE1-BD0A-442F-9EB0-3E52AEEAE8F1}"/>
              </a:ext>
            </a:extLst>
          </p:cNvPr>
          <p:cNvSpPr txBox="1"/>
          <p:nvPr/>
        </p:nvSpPr>
        <p:spPr>
          <a:xfrm>
            <a:off x="4374481" y="3073211"/>
            <a:ext cx="30971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Asfaltový izolační pás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A6C59C9-F85E-4AFD-A724-466545F306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1840"/>
            <a:ext cx="3186857" cy="1760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40B1A7-82F3-461B-ABBC-CDBFFBADCEC4}"/>
              </a:ext>
            </a:extLst>
          </p:cNvPr>
          <p:cNvSpPr txBox="1"/>
          <p:nvPr/>
        </p:nvSpPr>
        <p:spPr>
          <a:xfrm>
            <a:off x="1181738" y="5595650"/>
            <a:ext cx="30971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Ochranná vrstva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70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1583</Words>
  <Application>Microsoft Office PowerPoint</Application>
  <PresentationFormat>Předvádění na obrazovce (4:3)</PresentationFormat>
  <Paragraphs>309</Paragraphs>
  <Slides>39</Slides>
  <Notes>39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katerina.kotoucova@sudop.cz</dc:creator>
  <cp:lastModifiedBy>Kotoučová Kateřina Bc.</cp:lastModifiedBy>
  <cp:revision>105</cp:revision>
  <dcterms:created xsi:type="dcterms:W3CDTF">2011-06-18T06:53:49Z</dcterms:created>
  <dcterms:modified xsi:type="dcterms:W3CDTF">2020-09-09T16:41:04Z</dcterms:modified>
</cp:coreProperties>
</file>