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73" r:id="rId3"/>
    <p:sldId id="258" r:id="rId4"/>
    <p:sldId id="261" r:id="rId5"/>
    <p:sldId id="259" r:id="rId6"/>
    <p:sldId id="267" r:id="rId7"/>
    <p:sldId id="268" r:id="rId8"/>
    <p:sldId id="269" r:id="rId9"/>
    <p:sldId id="272" r:id="rId10"/>
    <p:sldId id="270" r:id="rId11"/>
    <p:sldId id="271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767" autoAdjust="0"/>
  </p:normalViewPr>
  <p:slideViewPr>
    <p:cSldViewPr snapToGrid="0">
      <p:cViewPr varScale="1">
        <p:scale>
          <a:sx n="88" d="100"/>
          <a:sy n="88" d="100"/>
        </p:scale>
        <p:origin x="-46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35352872557598"/>
          <c:y val="4.6451443569553809E-2"/>
          <c:w val="0.71989555993000887"/>
          <c:h val="0.723719597550306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VARIANTA 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7361111111111112E-2"/>
                  <c:y val="2.22222222222222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148148148148147E-2"/>
                  <c:y val="5.55555555555555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046296296296295E-2"/>
                  <c:y val="-2.77777777777777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5138888888888888E-2"/>
                  <c:y val="1.66666666666666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List1!$A$2:$A$5</c:f>
              <c:strCache>
                <c:ptCount val="4"/>
                <c:pt idx="0">
                  <c:v>náklady na výstavbu</c:v>
                </c:pt>
                <c:pt idx="1">
                  <c:v>pořizovací cena vzv</c:v>
                </c:pt>
                <c:pt idx="2">
                  <c:v>pořizovací cena regálů</c:v>
                </c:pt>
                <c:pt idx="3">
                  <c:v>celkové investiční náklady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9123415</c:v>
                </c:pt>
                <c:pt idx="1">
                  <c:v>900000</c:v>
                </c:pt>
                <c:pt idx="2">
                  <c:v>393984</c:v>
                </c:pt>
                <c:pt idx="3">
                  <c:v>10417399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VARIANTA B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305555555555556E-2"/>
                  <c:y val="1.80310586176727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990649606299213E-2"/>
                  <c:y val="1.60314960629921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76E-2"/>
                  <c:y val="1.43374890638670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18518518518517E-2"/>
                  <c:y val="-8.45122484689413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List1!$A$2:$A$5</c:f>
              <c:strCache>
                <c:ptCount val="4"/>
                <c:pt idx="0">
                  <c:v>náklady na výstavbu</c:v>
                </c:pt>
                <c:pt idx="1">
                  <c:v>pořizovací cena vzv</c:v>
                </c:pt>
                <c:pt idx="2">
                  <c:v>pořizovací cena regálů</c:v>
                </c:pt>
                <c:pt idx="3">
                  <c:v>celkové investiční náklady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10527300</c:v>
                </c:pt>
                <c:pt idx="1">
                  <c:v>740000</c:v>
                </c:pt>
                <c:pt idx="2">
                  <c:v>384820</c:v>
                </c:pt>
                <c:pt idx="3">
                  <c:v>11652120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598848"/>
        <c:axId val="135600384"/>
      </c:barChart>
      <c:catAx>
        <c:axId val="135598848"/>
        <c:scaling>
          <c:orientation val="minMax"/>
        </c:scaling>
        <c:delete val="0"/>
        <c:axPos val="b"/>
        <c:majorTickMark val="out"/>
        <c:minorTickMark val="none"/>
        <c:tickLblPos val="nextTo"/>
        <c:crossAx val="135600384"/>
        <c:crosses val="autoZero"/>
        <c:auto val="1"/>
        <c:lblAlgn val="ctr"/>
        <c:lblOffset val="100"/>
        <c:noMultiLvlLbl val="0"/>
      </c:catAx>
      <c:valAx>
        <c:axId val="135600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598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9379" y="7034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10387963" y="93785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DDE6304-1C76-434E-84E9-C243296278AA}" type="datetimeFigureOut">
              <a:rPr lang="cs-CZ" smtClean="0"/>
              <a:pPr/>
              <a:t>03.02.2021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13DEBEF-D953-4682-9D25-16C6B85C8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1764406"/>
            <a:ext cx="9144000" cy="1436464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Racionalizace skladového hospodářství ve vybraném podniku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18458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Autor: 		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Bc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Ladislav Kováč </a:t>
            </a:r>
          </a:p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Vedoucí práce: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doc. Ing. Ján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Ližbetin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PhD. </a:t>
            </a:r>
          </a:p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Oponent práce: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Ing. Peter Blaho, PhD.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České Budějovice, únor 2021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11509" y="338070"/>
            <a:ext cx="61689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latin typeface="Arial" pitchFamily="34" charset="0"/>
                <a:cs typeface="Arial" pitchFamily="34" charset="0"/>
              </a:rPr>
              <a:t>Vysoká škola technická a ekonomická v Českých Budějovicích </a:t>
            </a: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Ústav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technicko-technologický</a:t>
            </a:r>
          </a:p>
        </p:txBody>
      </p:sp>
    </p:spTree>
    <p:extLst>
      <p:ext uri="{BB962C8B-B14F-4D97-AF65-F5344CB8AC3E}">
        <p14:creationId xmlns:p14="http://schemas.microsoft.com/office/powerpoint/2010/main" val="20273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Varianta B – dispozice skladu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640" y="1283119"/>
            <a:ext cx="5410541" cy="5574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48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Ekonomické zhodnocení variant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134811"/>
              </p:ext>
            </p:extLst>
          </p:nvPr>
        </p:nvGraphicFramePr>
        <p:xfrm>
          <a:off x="1203330" y="1372953"/>
          <a:ext cx="9346776" cy="2471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9586"/>
                <a:gridCol w="2560791"/>
                <a:gridCol w="2153342"/>
                <a:gridCol w="1853057"/>
              </a:tblGrid>
              <a:tr h="73461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VARIANTA A</a:t>
                      </a: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Skladový prostor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manipulační zařízení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paletový regál SUPERBO 5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1706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množství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2606,69 m</a:t>
                      </a:r>
                      <a:r>
                        <a:rPr lang="cs-CZ" sz="1200" baseline="30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ks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54 ks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79406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cena za jednotku bez DPH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3500 Kč/m</a:t>
                      </a:r>
                      <a:r>
                        <a:rPr lang="cs-CZ" sz="1200" baseline="30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900 000 Kč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7 296 Kč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79406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celkem za položku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9 123 415 Kč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900 000 Kč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393 984 Kč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0341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Celková výše vstupní investice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10 417 399 Kč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486070"/>
              </p:ext>
            </p:extLst>
          </p:nvPr>
        </p:nvGraphicFramePr>
        <p:xfrm>
          <a:off x="1208950" y="4005294"/>
          <a:ext cx="9341155" cy="2852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7522"/>
                <a:gridCol w="2560467"/>
                <a:gridCol w="2151052"/>
                <a:gridCol w="1852114"/>
              </a:tblGrid>
              <a:tr h="78008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VARIANTA B</a:t>
                      </a: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skladový prostor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manipulační zařízení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paletový regál SUPERBO 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</a:tr>
              <a:tr h="24340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množství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3007,8 m</a:t>
                      </a:r>
                      <a:r>
                        <a:rPr lang="cs-CZ" sz="1200" baseline="30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ks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71 ks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8008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cena za jednotku     bez DPH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3500 Kč/m</a:t>
                      </a:r>
                      <a:r>
                        <a:rPr lang="cs-CZ" sz="1200" baseline="30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740 000 Kč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5 420 Kč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0914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celkem za položku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10 527 300 Kč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740 000 Kč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384 820 Kč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09078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Celková výše vstupní investice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11 652 120 Kč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6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Grafické porovnání vstupních investic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484773"/>
              </p:ext>
            </p:extLst>
          </p:nvPr>
        </p:nvGraphicFramePr>
        <p:xfrm>
          <a:off x="609600" y="1882775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03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Vedoucí práce</a:t>
            </a:r>
          </a:p>
          <a:p>
            <a:r>
              <a:rPr lang="pl-PL" dirty="0">
                <a:latin typeface="Arial" pitchFamily="34" charset="0"/>
                <a:cs typeface="Arial" pitchFamily="34" charset="0"/>
              </a:rPr>
              <a:t>Aké iné faktory (okrem ekonomických) by ste brali do úvahy (resp. by boli pre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podnik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relevantné</a:t>
            </a:r>
            <a:r>
              <a:rPr lang="cs-CZ" dirty="0">
                <a:latin typeface="Arial" pitchFamily="34" charset="0"/>
                <a:cs typeface="Arial" pitchFamily="34" charset="0"/>
              </a:rPr>
              <a:t>)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pri</a:t>
            </a:r>
            <a:r>
              <a:rPr lang="cs-CZ" dirty="0">
                <a:latin typeface="Arial" pitchFamily="34" charset="0"/>
                <a:cs typeface="Arial" pitchFamily="34" charset="0"/>
              </a:rPr>
              <a:t> rozhodovaní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sa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medzi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variantou </a:t>
            </a:r>
            <a:r>
              <a:rPr lang="cs-CZ" dirty="0">
                <a:latin typeface="Arial" pitchFamily="34" charset="0"/>
                <a:cs typeface="Arial" pitchFamily="34" charset="0"/>
              </a:rPr>
              <a:t>A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a</a:t>
            </a:r>
            <a:r>
              <a:rPr lang="cs-CZ" dirty="0">
                <a:latin typeface="Arial" pitchFamily="34" charset="0"/>
                <a:cs typeface="Arial" pitchFamily="34" charset="0"/>
              </a:rPr>
              <a:t> B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64008" indent="0">
              <a:buNone/>
            </a:pP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Oponent práce</a:t>
            </a:r>
          </a:p>
          <a:p>
            <a:r>
              <a:rPr lang="cs-CZ" dirty="0" err="1">
                <a:latin typeface="Arial" pitchFamily="34" charset="0"/>
                <a:cs typeface="Arial" pitchFamily="34" charset="0"/>
              </a:rPr>
              <a:t>Budú</a:t>
            </a:r>
            <a:r>
              <a:rPr lang="cs-CZ" dirty="0">
                <a:latin typeface="Arial" pitchFamily="34" charset="0"/>
                <a:cs typeface="Arial" pitchFamily="34" charset="0"/>
              </a:rPr>
              <a:t> Vaše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variantné</a:t>
            </a:r>
            <a:r>
              <a:rPr lang="cs-CZ" dirty="0">
                <a:latin typeface="Arial" pitchFamily="34" charset="0"/>
                <a:cs typeface="Arial" pitchFamily="34" charset="0"/>
              </a:rPr>
              <a:t> návrhy implementované do praxe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Ak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áno</a:t>
            </a:r>
            <a:r>
              <a:rPr lang="cs-CZ" dirty="0">
                <a:latin typeface="Arial" pitchFamily="34" charset="0"/>
                <a:cs typeface="Arial" pitchFamily="34" charset="0"/>
              </a:rPr>
              <a:t>, v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čom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videla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Vami</a:t>
            </a:r>
            <a:r>
              <a:rPr lang="cs-CZ" dirty="0">
                <a:latin typeface="Arial" pitchFamily="34" charset="0"/>
                <a:cs typeface="Arial" pitchFamily="34" charset="0"/>
              </a:rPr>
              <a:t> popisovaná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spoločnosť</a:t>
            </a:r>
            <a:r>
              <a:rPr lang="cs-CZ" dirty="0">
                <a:latin typeface="Arial" pitchFamily="34" charset="0"/>
                <a:cs typeface="Arial" pitchFamily="34" charset="0"/>
              </a:rPr>
              <a:t> silné a slabé stránky Vašich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variantných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návrhov</a:t>
            </a:r>
            <a:r>
              <a:rPr lang="cs-CZ" dirty="0">
                <a:latin typeface="Arial" pitchFamily="34" charset="0"/>
                <a:cs typeface="Arial" pitchFamily="34" charset="0"/>
              </a:rPr>
              <a:t>?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495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019" y="2588000"/>
            <a:ext cx="10972800" cy="1399032"/>
          </a:xfrm>
        </p:spPr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08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Osobní zkušenost s vybraným podnikem.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Prohloubení znalostí v daném tématu.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Použití získaných znalostí v praxi.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5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Cíl práce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Arial" pitchFamily="34" charset="0"/>
                <a:cs typeface="Arial" pitchFamily="34" charset="0"/>
              </a:rPr>
              <a:t>Cílem diplomové práce bude návrh nových skladovacích prostorů ve vybraném podniku. Návrh bude vycházet z provedené analýzy současného stavu skladovacích ploch a toku zboží ve skladu. Součástí návrhu bude jeho </a:t>
            </a:r>
            <a:r>
              <a:rPr lang="cs-CZ" sz="3200" dirty="0" err="1">
                <a:latin typeface="Arial" pitchFamily="34" charset="0"/>
                <a:cs typeface="Arial" pitchFamily="34" charset="0"/>
              </a:rPr>
              <a:t>technicko-ekonomické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zhodnocení.</a:t>
            </a:r>
          </a:p>
        </p:txBody>
      </p:sp>
    </p:spTree>
    <p:extLst>
      <p:ext uri="{BB962C8B-B14F-4D97-AF65-F5344CB8AC3E}">
        <p14:creationId xmlns:p14="http://schemas.microsoft.com/office/powerpoint/2010/main" val="16126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Použité metody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Sběr a zpracování dat – odborná literatura, interní dokumenty,</a:t>
            </a:r>
          </a:p>
          <a:p>
            <a:pPr marL="0" indent="0"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rozhovory, analýza současného stavu,</a:t>
            </a:r>
          </a:p>
          <a:p>
            <a:pPr marL="0" indent="0"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metody pro navrhování nových skladových prostor.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8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František Strnad – KOBERCE.STRNAD.LIŠOV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Sídlo podniku ve městě Lišov.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Založení v roce 1990.</a:t>
            </a:r>
          </a:p>
          <a:p>
            <a:pPr marL="0" indent="0"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Obchod s podlahovými krytinami na poli maloobchodu a velkoobchodu.</a:t>
            </a:r>
          </a:p>
          <a:p>
            <a:pPr marL="0" indent="0"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Velkoobchodní sklad.</a:t>
            </a:r>
          </a:p>
          <a:p>
            <a:pPr marL="0" indent="0">
              <a:buNone/>
            </a:pPr>
            <a:endParaRPr lang="cs-CZ" sz="3200" dirty="0" smtClean="0"/>
          </a:p>
          <a:p>
            <a:pPr lvl="0">
              <a:buNone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9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Návrh nových skladových prostor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84400"/>
            <a:ext cx="10972800" cy="45720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Podnět pro návrh od vedení podniku.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Navýšení skladové kapacity paletového zboží.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Modernizace manipulačních prostředků.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Výhody:</a:t>
            </a:r>
          </a:p>
          <a:p>
            <a:pPr marL="64008" indent="0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Navýšení prodávaného sortimentu, zvýšení konkurenceschopnosti, zkrácení dodacích dob, snížení nákladů na dopravu, navýšení prostoru pro skladování  manipulaci s </a:t>
            </a:r>
            <a:r>
              <a:rPr lang="cs-CZ" sz="3200" smtClean="0">
                <a:latin typeface="Arial" pitchFamily="34" charset="0"/>
                <a:cs typeface="Arial" pitchFamily="34" charset="0"/>
              </a:rPr>
              <a:t>rolemi koberců a PVC.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9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Navrhovaná varianta A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5095" y="1865554"/>
            <a:ext cx="7835659" cy="4785411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Minimální skladová plocha 401 m</a:t>
            </a:r>
            <a:r>
              <a:rPr lang="cs-CZ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Manipulační prostředek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Jungheinrich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ETV216.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54 Paletový regálů (4 vrstvy).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Kapacita skladu – 648 paletových pozic.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468" y="2846569"/>
            <a:ext cx="4005532" cy="401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Varianta A – dispozice skladu</a:t>
            </a:r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470" y="1365189"/>
            <a:ext cx="9218900" cy="5078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207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06098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Navrhovaná varianta B</a:t>
            </a:r>
            <a:endParaRPr lang="cs-CZ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452136"/>
            <a:ext cx="7003211" cy="5034927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Minimální skladová plocha 668,4 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Manipulační prostředek Linde E16P.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71 paletových regálů (3 vrstvy).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Kapacita skladu – 639 paletových pozic.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135" y="2802148"/>
            <a:ext cx="4203939" cy="420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1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959</TotalTime>
  <Words>419</Words>
  <Application>Microsoft Office PowerPoint</Application>
  <PresentationFormat>Vlastní</PresentationFormat>
  <Paragraphs>109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Talent</vt:lpstr>
      <vt:lpstr>Racionalizace skladového hospodářství ve vybraném podniku</vt:lpstr>
      <vt:lpstr>Motivace a důvody k řešení daného problému</vt:lpstr>
      <vt:lpstr>Cíl práce</vt:lpstr>
      <vt:lpstr>Použité metody</vt:lpstr>
      <vt:lpstr>František Strnad – KOBERCE.STRNAD.LIŠOV</vt:lpstr>
      <vt:lpstr>Návrh nových skladových prostor</vt:lpstr>
      <vt:lpstr>Navrhovaná varianta A</vt:lpstr>
      <vt:lpstr>Varianta A – dispozice skladu</vt:lpstr>
      <vt:lpstr>Navrhovaná varianta B</vt:lpstr>
      <vt:lpstr>Varianta B – dispozice skladu</vt:lpstr>
      <vt:lpstr>Ekonomické zhodnocení variant</vt:lpstr>
      <vt:lpstr>Grafické porovnání vstupních investic</vt:lpstr>
      <vt:lpstr>Doplňující otázky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dopravně-logistických procesů ve firmě Jihočeská strojírenská s.r.o.</dc:title>
  <dc:creator>My</dc:creator>
  <cp:lastModifiedBy>Ládínek</cp:lastModifiedBy>
  <cp:revision>70</cp:revision>
  <dcterms:created xsi:type="dcterms:W3CDTF">2018-05-19T19:41:57Z</dcterms:created>
  <dcterms:modified xsi:type="dcterms:W3CDTF">2021-02-03T18:01:03Z</dcterms:modified>
</cp:coreProperties>
</file>