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00" r:id="rId1"/>
  </p:sldMasterIdLst>
  <p:sldIdLst>
    <p:sldId id="256" r:id="rId2"/>
    <p:sldId id="257" r:id="rId3"/>
    <p:sldId id="267" r:id="rId4"/>
    <p:sldId id="268" r:id="rId5"/>
    <p:sldId id="269" r:id="rId6"/>
    <p:sldId id="279" r:id="rId7"/>
    <p:sldId id="276" r:id="rId8"/>
    <p:sldId id="270" r:id="rId9"/>
    <p:sldId id="280" r:id="rId10"/>
    <p:sldId id="271" r:id="rId11"/>
    <p:sldId id="273" r:id="rId12"/>
    <p:sldId id="274" r:id="rId13"/>
    <p:sldId id="27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3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04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153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9938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10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042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77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8365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6195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321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78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5032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F5487A-06BA-4306-9971-1CB9C11E7828}" type="datetimeFigureOut">
              <a:rPr lang="ru-RU" smtClean="0"/>
              <a:t>03.02.2021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FBD0C72C-761E-4E0A-B0A0-411B33ADADEA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5277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15BE085-4003-4DE4-BC57-5F6A525152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75877"/>
            <a:ext cx="9144000" cy="2387600"/>
          </a:xfrm>
        </p:spPr>
        <p:txBody>
          <a:bodyPr>
            <a:normAutofit fontScale="90000"/>
          </a:bodyPr>
          <a:lstStyle/>
          <a:p>
            <a:pPr algn="ctr"/>
            <a:r>
              <a:rPr lang="cs-CZ" sz="44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Návrh a optimalizace logistického řetězce v zaměření na kompletační operace pro krizové situace</a:t>
            </a:r>
            <a:br>
              <a:rPr lang="ru-RU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401DC0B-C970-45E9-A2F1-1E682C85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2" y="136492"/>
            <a:ext cx="3341522" cy="76032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F33EEFE-151A-4C68-8074-1EDE2AB02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173" y="123006"/>
            <a:ext cx="2082759" cy="914259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5F59AC33-F3E2-48CB-B806-82FC2DC1767E}"/>
              </a:ext>
            </a:extLst>
          </p:cNvPr>
          <p:cNvSpPr txBox="1">
            <a:spLocks/>
          </p:cNvSpPr>
          <p:nvPr/>
        </p:nvSpPr>
        <p:spPr>
          <a:xfrm>
            <a:off x="636980" y="3494455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000" spc="1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Autor diplomové práce:        Bc. Šimon Hoblík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000" spc="1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Vedoucí diplomové práce:    Ing. Ján Majerník, PhD.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cs-CZ" sz="2000" spc="1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České Budějovice, 2021</a:t>
            </a:r>
            <a:br>
              <a:rPr lang="ru-RU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18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Univerzální proces 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396CF151-C80B-4993-88FF-17710DBFC849}"/>
              </a:ext>
            </a:extLst>
          </p:cNvPr>
          <p:cNvSpPr txBox="1">
            <a:spLocks/>
          </p:cNvSpPr>
          <p:nvPr/>
        </p:nvSpPr>
        <p:spPr>
          <a:xfrm>
            <a:off x="1097280" y="1848143"/>
            <a:ext cx="11094720" cy="4023360"/>
          </a:xfrm>
          <a:prstGeom prst="rect">
            <a:avLst/>
          </a:prstGeom>
        </p:spPr>
        <p:txBody>
          <a:bodyPr vert="horz" lIns="0" tIns="45720" rIns="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 a flexibilita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univerzální kompletační linky, celkově 27 stanovišť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Přesnost              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Dokumenty sjednocené s ústředním skladem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                 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 Jihočeského kraje, v bezprostřední blízkosti Ústředního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skladu, maximálně efektivně využit, 3 režimy fungování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obsazení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Směny složené ze zaměstnanců KÚ 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+mj-lt"/>
              <a:buAutoNum type="arabicPeriod" startAt="4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Náklady a bezpečnost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Minimální náklady, bezpečnost zajištující možnost využití i v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                           případě nejpřísnějších opatření  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31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Shrnutí 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FC33C87E-439E-4634-BCAD-F8DCB1F3897D}"/>
              </a:ext>
            </a:extLst>
          </p:cNvPr>
          <p:cNvSpPr txBox="1">
            <a:spLocks/>
          </p:cNvSpPr>
          <p:nvPr/>
        </p:nvSpPr>
        <p:spPr>
          <a:xfrm>
            <a:off x="1097280" y="1848142"/>
            <a:ext cx="10058400" cy="4675749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Aplikací předložených návrhů získáme: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Výkonný a flexibilní řetězec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Kvalitní integrovaný systém dokumentů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Vhodný a maximálně efektivně využitý prostor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zabezpečení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Za minimálních nákladů a několika režimy činnosti s ohledem na bezpečnost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+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Univerzální řešení, které je možné aplikovat nejen v problematice kompletace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59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Otázky oponenta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ástupný obsah 2">
            <a:extLst>
              <a:ext uri="{FF2B5EF4-FFF2-40B4-BE49-F238E27FC236}">
                <a16:creationId xmlns:a16="http://schemas.microsoft.com/office/drawing/2014/main" id="{6E0E66A0-64A2-4343-A506-8F94FD5DBEE7}"/>
              </a:ext>
            </a:extLst>
          </p:cNvPr>
          <p:cNvSpPr txBox="1">
            <a:spLocks/>
          </p:cNvSpPr>
          <p:nvPr/>
        </p:nvSpPr>
        <p:spPr>
          <a:xfrm>
            <a:off x="1097280" y="1848143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Proč jste téma diplomové práce neřešil obecně a nezvolil jste pro kompletaci zásilek vhodnější prostor? 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Jaké matematické metody lze pro Vaše téma využít? </a:t>
            </a:r>
          </a:p>
          <a:p>
            <a:endParaRPr lang="ru-RU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57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85861AB2-216E-4279-A47E-BAF866920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7480" y="2751342"/>
            <a:ext cx="10058400" cy="40233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00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DĚKUJI ZA POZORNOST!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178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Motivace k řešení problematiky 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E0F2B-7B23-4462-84C2-50FDB56A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417320"/>
            <a:ext cx="10058400" cy="4023360"/>
          </a:xfrm>
        </p:spPr>
        <p:txBody>
          <a:bodyPr>
            <a:normAutofit fontScale="92500"/>
          </a:bodyPr>
          <a:lstStyle/>
          <a:p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Nečekaná situace, nepřipravenost k řešení, rozměr problému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Osobní účast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Nestandardní prostředí (dopad na občana)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Zájem v přípravě prostředí pro budoucí krizové situace</a:t>
            </a:r>
          </a:p>
          <a:p>
            <a:pPr marL="0" indent="0">
              <a:buNone/>
            </a:pPr>
            <a:endParaRPr lang="cs-CZ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Kolik prošlo kusů zdravotnického materiálu Jihočeským krajem za jarní vlnu Covid -19?  </a:t>
            </a:r>
          </a:p>
          <a:p>
            <a:pPr algn="ctr"/>
            <a:r>
              <a:rPr lang="cs-CZ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Více než 8 000 000 kusů. 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575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dirty="0">
                <a:solidFill>
                  <a:schemeClr val="tx1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</a:t>
            </a:r>
            <a:r>
              <a:rPr lang="cs-CZ" sz="4000" b="1" i="0" u="none" strike="noStrike" baseline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íl práce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E0F2B-7B23-4462-84C2-50FDB56A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84606"/>
            <a:ext cx="10058400" cy="4023360"/>
          </a:xfrm>
        </p:spPr>
        <p:txBody>
          <a:bodyPr>
            <a:normAutofit/>
          </a:bodyPr>
          <a:lstStyle/>
          <a:p>
            <a:pPr algn="ctr"/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Cílem práce je na základě zadání navrhnout, prověřit a předložit opatření pro optimalizaci logistického řetězce v zaměření na kompletační operace pro krizové situace řešené v kompetenci Jihočeského kraje.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Funkční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Výkonný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Flexibilní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Univerzální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Bezpečný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7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Principy řešení, určující faktory 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E0F2B-7B23-4462-84C2-50FDB56A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790114"/>
            <a:ext cx="10058400" cy="4023360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Principy vědních disciplín o které se logistika opírá (produktika, ergonomie, synergika) </a:t>
            </a:r>
          </a:p>
          <a:p>
            <a:pPr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Základní zákonitosti a principy logistiky </a:t>
            </a:r>
            <a:endParaRPr lang="cs-CZ" dirty="0"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 udržení linie zadání je nezbytné určit faktory, které popisují všechny situace, poznatky a vystupují jak v pozici zadání, tak výsledku: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Výkonu a flexibility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řesnosti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rostoru 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ersonálního obsazení</a:t>
            </a:r>
          </a:p>
          <a:p>
            <a:pPr marL="342900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cs-CZ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ákladů a bezpečnosti (jako zadání konstantní) </a:t>
            </a: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026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KPZ 1.0. (Krajská Pomoc Zranitelným)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E0F2B-7B23-4462-84C2-50FDB56A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8142"/>
            <a:ext cx="10058400" cy="4306997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 a flexibilita        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15 000 balení o 3 produktech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Přesnost                            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Distribuce dle seznamu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                               </a:t>
            </a:r>
            <a:r>
              <a:rPr lang="cs-CZ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Využít prostor KÚ (Krajský úřad)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obsazení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Využít zaměstnanců KÚ 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Náklady a bezpečnost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Nízké náklady, maximální bezpečnost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Provedení – 6 souběžných paralelních kompletačních linek o 4 stanovištích.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583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KPZ 1.0.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20200422_131157">
            <a:hlinkClick r:id="" action="ppaction://media"/>
            <a:extLst>
              <a:ext uri="{FF2B5EF4-FFF2-40B4-BE49-F238E27FC236}">
                <a16:creationId xmlns:a16="http://schemas.microsoft.com/office/drawing/2014/main" id="{93F2983A-7BBC-45AF-B43E-102AC2284B2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9525" y="1846263"/>
            <a:ext cx="7151688" cy="4022725"/>
          </a:xfrm>
        </p:spPr>
      </p:pic>
    </p:spTree>
    <p:extLst>
      <p:ext uri="{BB962C8B-B14F-4D97-AF65-F5344CB8AC3E}">
        <p14:creationId xmlns:p14="http://schemas.microsoft.com/office/powerpoint/2010/main" val="167733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KPZ 1.0.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E0F2B-7B23-4462-84C2-50FDB56A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8143"/>
            <a:ext cx="10058400" cy="402336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 a flexibilita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Nezáleží jaký produkt se na stanovišti vkládá.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Přesnost               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Pokud upravíme dokumenty, budou plně vyhovovat. 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                 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 uspořádání prostoru je univerzální.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obsazení          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obsazení vyhovuje.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Náklady a bezpečnost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Minimální náklady nestačí pro správné fungování.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006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KPZ 2.0. </a:t>
            </a:r>
            <a:endParaRPr lang="ru-RU" sz="88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Zástupný obsah 2">
            <a:extLst>
              <a:ext uri="{FF2B5EF4-FFF2-40B4-BE49-F238E27FC236}">
                <a16:creationId xmlns:a16="http://schemas.microsoft.com/office/drawing/2014/main" id="{7CC4DBD7-CEC7-4A91-96B2-4E914CDB5814}"/>
              </a:ext>
            </a:extLst>
          </p:cNvPr>
          <p:cNvSpPr txBox="1">
            <a:spLocks/>
          </p:cNvSpPr>
          <p:nvPr/>
        </p:nvSpPr>
        <p:spPr>
          <a:xfrm>
            <a:off x="1097280" y="1848143"/>
            <a:ext cx="10737166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 a flexibilita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820 balení o 3 produktech, jiný poměr 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Přesnost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Distribuce dle seznamu  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            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Využít prostor KÚ 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obsazení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Využít zaměstnanců KÚ 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Náklady a bezpečnost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Nízké náklady, maximální bezpečnost</a:t>
            </a: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Provedení – 4 souběžné paralelní kompletační linky o 4 stanovištích.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cs-CZ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407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4196E-DC75-4CA2-9656-9CEEC062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33849"/>
            <a:ext cx="10058400" cy="1450757"/>
          </a:xfrm>
        </p:spPr>
        <p:txBody>
          <a:bodyPr>
            <a:normAutofit/>
          </a:bodyPr>
          <a:lstStyle/>
          <a:p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KPZ 2.0. </a:t>
            </a:r>
            <a:r>
              <a:rPr lang="cs-CZ" sz="4000" b="1" spc="1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</a:t>
            </a:r>
            <a:r>
              <a:rPr lang="cs-CZ" sz="4000" b="1" spc="1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yhodnocení </a:t>
            </a:r>
            <a:endParaRPr lang="ru-RU" sz="4000" dirty="0">
              <a:solidFill>
                <a:schemeClr val="tx1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5E0F2B-7B23-4462-84C2-50FDB56A0F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8143"/>
            <a:ext cx="10058400" cy="4023360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cs-CZ" sz="20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Výkon a flexibilita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Nezáleží jaký produkt se na stanovišti vkládá.           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Přesnost               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Pokud upravíme dokumenty, budou plně vyhovovat.      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Prostor                          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Princip uspořádání prostoru je univerzální.                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Personálního obsazení       </a:t>
            </a:r>
            <a:r>
              <a:rPr lang="cs-CZ" sz="2000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Personální obsazení vyhovuje.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0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Náklady a bezpečnost        </a:t>
            </a:r>
            <a:r>
              <a:rPr lang="cs-CZ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Minimální náklady nestačí pro správné fungování.     </a:t>
            </a:r>
            <a:endParaRPr lang="cs-CZ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7631CF7-710A-4FB8-BD10-087CBE4A7EC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4720" y="233849"/>
            <a:ext cx="879524" cy="9443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383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830909"/>
      </a:accent1>
      <a:accent2>
        <a:srgbClr val="830909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2178</TotalTime>
  <Words>539</Words>
  <Application>Microsoft Office PowerPoint</Application>
  <PresentationFormat>Širokoúhlá obrazovka</PresentationFormat>
  <Paragraphs>86</Paragraphs>
  <Slides>13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Retrospektiva</vt:lpstr>
      <vt:lpstr>Návrh a optimalizace logistického řetězce v zaměření na kompletační operace pro krizové situace </vt:lpstr>
      <vt:lpstr>Motivace k řešení problematiky </vt:lpstr>
      <vt:lpstr>Cíl práce</vt:lpstr>
      <vt:lpstr>Principy řešení, určující faktory </vt:lpstr>
      <vt:lpstr>KPZ 1.0. (Krajská Pomoc Zranitelným) </vt:lpstr>
      <vt:lpstr>KPZ 1.0. </vt:lpstr>
      <vt:lpstr>KPZ 1.0. </vt:lpstr>
      <vt:lpstr>KPZ 2.0. </vt:lpstr>
      <vt:lpstr>KPZ 2.0. vyhodnocení </vt:lpstr>
      <vt:lpstr>Univerzální proces </vt:lpstr>
      <vt:lpstr>Shrnutí </vt:lpstr>
      <vt:lpstr>Otázky oponenta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Hoblik Simon</dc:creator>
  <cp:lastModifiedBy>Hoblik Simon</cp:lastModifiedBy>
  <cp:revision>57</cp:revision>
  <dcterms:created xsi:type="dcterms:W3CDTF">2021-01-20T14:54:49Z</dcterms:created>
  <dcterms:modified xsi:type="dcterms:W3CDTF">2021-02-03T20:00:00Z</dcterms:modified>
</cp:coreProperties>
</file>