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5" r:id="rId6"/>
    <p:sldId id="271" r:id="rId7"/>
    <p:sldId id="268" r:id="rId8"/>
    <p:sldId id="272" r:id="rId9"/>
    <p:sldId id="273" r:id="rId10"/>
    <p:sldId id="274" r:id="rId11"/>
    <p:sldId id="275" r:id="rId12"/>
    <p:sldId id="270" r:id="rId13"/>
    <p:sldId id="261" r:id="rId14"/>
    <p:sldId id="262" r:id="rId15"/>
    <p:sldId id="263" r:id="rId16"/>
    <p:sldId id="264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 varScale="1">
        <p:scale>
          <a:sx n="69" d="100"/>
          <a:sy n="69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03.02.2021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2780928"/>
            <a:ext cx="7543800" cy="2593975"/>
          </a:xfrm>
        </p:spPr>
        <p:txBody>
          <a:bodyPr/>
          <a:lstStyle/>
          <a:p>
            <a:pPr algn="ctr"/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sz="4800" dirty="0" smtClean="0"/>
              <a:t>Systém HACCP ve společnosti Pekařství Cais</a:t>
            </a:r>
            <a:br>
              <a:rPr lang="cs-CZ" sz="4800" dirty="0" smtClean="0"/>
            </a:br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sz="2800" i="1" dirty="0" smtClean="0"/>
              <a:t>Diplomová práce</a:t>
            </a:r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sz="4800" dirty="0"/>
              <a:t/>
            </a:r>
            <a:br>
              <a:rPr lang="cs-CZ" sz="4800" dirty="0"/>
            </a:br>
            <a:r>
              <a:rPr lang="cs-CZ" sz="4800" dirty="0" smtClean="0"/>
              <a:t>		</a:t>
            </a: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5301208"/>
            <a:ext cx="7416824" cy="106680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Vypracovala: Bc. Michaela Podlešáková</a:t>
            </a:r>
          </a:p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Vedoucí práce: Ing. Monika </a:t>
            </a:r>
            <a:r>
              <a:rPr lang="cs-CZ" dirty="0" err="1" smtClean="0">
                <a:solidFill>
                  <a:schemeClr val="tx2">
                    <a:lumMod val="50000"/>
                  </a:schemeClr>
                </a:solidFill>
              </a:rPr>
              <a:t>Karková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, PhD.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							2021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20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Kalkulace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Náklady inovace</a:t>
            </a:r>
          </a:p>
          <a:p>
            <a:r>
              <a:rPr lang="cs-CZ" dirty="0" smtClean="0"/>
              <a:t>Přínosy inovace</a:t>
            </a:r>
          </a:p>
          <a:p>
            <a:r>
              <a:rPr lang="cs-CZ" dirty="0" smtClean="0"/>
              <a:t>Finanční zhodnocení a doba návratnosti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259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možné návrhy zlepšení v rámci systému HACCP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Chlazení mouky</a:t>
            </a:r>
          </a:p>
          <a:p>
            <a:r>
              <a:rPr lang="cs-CZ" dirty="0" smtClean="0"/>
              <a:t>Automatický posyp pečiva</a:t>
            </a:r>
          </a:p>
          <a:p>
            <a:r>
              <a:rPr lang="cs-CZ" dirty="0" smtClean="0"/>
              <a:t>Šokový chladič pečiva</a:t>
            </a:r>
          </a:p>
          <a:p>
            <a:r>
              <a:rPr lang="cs-CZ" dirty="0" smtClean="0"/>
              <a:t>Balení v ochranné atmosféře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266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 indent="-342900">
              <a:buClr>
                <a:schemeClr val="accent1"/>
              </a:buClr>
              <a:buFont typeface="Wingdings" pitchFamily="2" charset="2"/>
              <a:buChar char="Ø"/>
            </a:pPr>
            <a:r>
              <a:rPr lang="cs-CZ" sz="2200" dirty="0" smtClean="0"/>
              <a:t>18 </a:t>
            </a:r>
            <a:r>
              <a:rPr lang="cs-CZ" sz="2200" dirty="0"/>
              <a:t>zaměstnanců</a:t>
            </a:r>
          </a:p>
          <a:p>
            <a:pPr marL="457200" lvl="2" indent="-342900">
              <a:buClr>
                <a:schemeClr val="accent1"/>
              </a:buClr>
              <a:buFont typeface="Wingdings" pitchFamily="2" charset="2"/>
              <a:buChar char="Ø"/>
            </a:pPr>
            <a:r>
              <a:rPr lang="cs-CZ" sz="2200" dirty="0" smtClean="0"/>
              <a:t>10 otázek</a:t>
            </a: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716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 a doporučení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Snížení prašnosti ve výrobě</a:t>
            </a:r>
          </a:p>
          <a:p>
            <a:r>
              <a:rPr lang="cs-CZ" dirty="0" smtClean="0"/>
              <a:t>Větší ochrana zdraví zaměstnanců</a:t>
            </a:r>
          </a:p>
          <a:p>
            <a:r>
              <a:rPr lang="cs-CZ" dirty="0" smtClean="0"/>
              <a:t>Zlepšení hygieny práce</a:t>
            </a:r>
          </a:p>
          <a:p>
            <a:r>
              <a:rPr lang="cs-CZ" dirty="0" smtClean="0"/>
              <a:t>Omezení těžké manipulační práce</a:t>
            </a:r>
          </a:p>
          <a:p>
            <a:r>
              <a:rPr lang="cs-CZ" dirty="0" smtClean="0"/>
              <a:t>Urychlení výroby</a:t>
            </a:r>
          </a:p>
          <a:p>
            <a:r>
              <a:rPr lang="cs-CZ" dirty="0" smtClean="0"/>
              <a:t>Usnadnění výroby</a:t>
            </a:r>
          </a:p>
          <a:p>
            <a:r>
              <a:rPr lang="cs-CZ" dirty="0" smtClean="0"/>
              <a:t>Více prostoru ve skladu</a:t>
            </a:r>
          </a:p>
          <a:p>
            <a:r>
              <a:rPr lang="cs-CZ" dirty="0" smtClean="0"/>
              <a:t>Větší ochrana před moučnými škůdci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13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916832"/>
            <a:ext cx="7620000" cy="1143000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273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oponenta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Jak byly kontrolovány kritické body a bezpečnost před zavedením systému HACCP</a:t>
            </a:r>
            <a:r>
              <a:rPr lang="cs-CZ" dirty="0" smtClean="0"/>
              <a:t>?</a:t>
            </a:r>
          </a:p>
          <a:p>
            <a:r>
              <a:rPr lang="cs-CZ" dirty="0" smtClean="0"/>
              <a:t>2</a:t>
            </a:r>
            <a:r>
              <a:rPr lang="cs-CZ" dirty="0"/>
              <a:t>. Nabyla jste přesvědčení z hlediska vlastního poznání procesů v daném provozu, že jsou </a:t>
            </a:r>
            <a:r>
              <a:rPr lang="cs-CZ" dirty="0" smtClean="0"/>
              <a:t>bezpečnost </a:t>
            </a:r>
            <a:r>
              <a:rPr lang="cs-CZ" dirty="0"/>
              <a:t>a kritické body pod kontrolou?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4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vedoucí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Vedoucí práce nepoložila žádné otázky.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645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Cílem diplomové práce je analýza systému HACCP ve společnosti ”Pekařství Cais”, identifikace kritických a kontrolních bodů a stanovení návrhů pro zlepšení výroby.</a:t>
            </a:r>
          </a:p>
          <a:p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14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Font typeface="+mj-lt"/>
              <a:buAutoNum type="arabicPeriod"/>
            </a:pPr>
            <a:r>
              <a:rPr lang="sk-SK" altLang="cs-CZ" sz="2400" dirty="0" err="1"/>
              <a:t>Vypracování</a:t>
            </a:r>
            <a:r>
              <a:rPr lang="sk-SK" altLang="cs-CZ" sz="2400" dirty="0"/>
              <a:t> teoretické </a:t>
            </a:r>
            <a:r>
              <a:rPr lang="sk-SK" altLang="cs-CZ" sz="2400" dirty="0" err="1"/>
              <a:t>části</a:t>
            </a:r>
            <a:r>
              <a:rPr lang="sk-SK" altLang="cs-CZ" sz="2400" dirty="0"/>
              <a:t> na </a:t>
            </a:r>
            <a:r>
              <a:rPr lang="sk-SK" altLang="cs-CZ" sz="2400" dirty="0" err="1"/>
              <a:t>základě</a:t>
            </a:r>
            <a:r>
              <a:rPr lang="sk-SK" altLang="cs-CZ" sz="2400" dirty="0"/>
              <a:t> </a:t>
            </a:r>
            <a:r>
              <a:rPr lang="sk-SK" altLang="cs-CZ" sz="2400" dirty="0" err="1"/>
              <a:t>studia</a:t>
            </a:r>
            <a:r>
              <a:rPr lang="sk-SK" altLang="cs-CZ" sz="2400" dirty="0"/>
              <a:t> odborné </a:t>
            </a:r>
            <a:r>
              <a:rPr lang="sk-SK" altLang="cs-CZ" sz="2400" dirty="0" err="1" smtClean="0"/>
              <a:t>literatury</a:t>
            </a:r>
            <a:endParaRPr lang="sk-SK" altLang="cs-CZ" sz="2400" dirty="0"/>
          </a:p>
          <a:p>
            <a:pPr marL="571500" indent="-457200">
              <a:buFont typeface="+mj-lt"/>
              <a:buAutoNum type="arabicPeriod"/>
            </a:pPr>
            <a:endParaRPr lang="sk-SK" altLang="cs-CZ" sz="2400" dirty="0" smtClean="0"/>
          </a:p>
          <a:p>
            <a:pPr marL="571500" indent="-457200">
              <a:buFont typeface="+mj-lt"/>
              <a:buAutoNum type="arabicPeriod"/>
            </a:pPr>
            <a:r>
              <a:rPr lang="sk-SK" altLang="cs-CZ" sz="2400" dirty="0" err="1" smtClean="0"/>
              <a:t>Vypracování</a:t>
            </a:r>
            <a:r>
              <a:rPr lang="sk-SK" altLang="cs-CZ" sz="2400" dirty="0" smtClean="0"/>
              <a:t> praktické </a:t>
            </a:r>
            <a:r>
              <a:rPr lang="sk-SK" altLang="cs-CZ" sz="2400" dirty="0" err="1" smtClean="0"/>
              <a:t>části</a:t>
            </a:r>
            <a:endParaRPr lang="sk-SK" altLang="cs-CZ" sz="2400" dirty="0" smtClean="0"/>
          </a:p>
          <a:p>
            <a:pPr lvl="2"/>
            <a:r>
              <a:rPr lang="sk-SK" altLang="cs-CZ" dirty="0" smtClean="0">
                <a:solidFill>
                  <a:schemeClr val="tx2">
                    <a:lumMod val="50000"/>
                  </a:schemeClr>
                </a:solidFill>
              </a:rPr>
              <a:t>Rozhovor s </a:t>
            </a:r>
            <a:r>
              <a:rPr lang="sk-SK" altLang="cs-CZ" dirty="0" err="1" smtClean="0">
                <a:solidFill>
                  <a:schemeClr val="tx2">
                    <a:lumMod val="50000"/>
                  </a:schemeClr>
                </a:solidFill>
              </a:rPr>
              <a:t>technologem</a:t>
            </a:r>
            <a:r>
              <a:rPr lang="sk-SK" altLang="cs-CZ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sk-SK" altLang="cs-CZ" dirty="0" err="1" smtClean="0">
                <a:solidFill>
                  <a:schemeClr val="tx2">
                    <a:lumMod val="50000"/>
                  </a:schemeClr>
                </a:solidFill>
              </a:rPr>
              <a:t>společnosti</a:t>
            </a:r>
            <a:endParaRPr lang="sk-SK" altLang="cs-CZ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2"/>
            <a:r>
              <a:rPr lang="sk-SK" altLang="cs-CZ" dirty="0" err="1" smtClean="0">
                <a:solidFill>
                  <a:schemeClr val="tx2">
                    <a:lumMod val="50000"/>
                  </a:schemeClr>
                </a:solidFill>
              </a:rPr>
              <a:t>Konzultace</a:t>
            </a:r>
            <a:r>
              <a:rPr lang="sk-SK" altLang="cs-CZ" dirty="0" smtClean="0">
                <a:solidFill>
                  <a:schemeClr val="tx2">
                    <a:lumMod val="50000"/>
                  </a:schemeClr>
                </a:solidFill>
              </a:rPr>
              <a:t> s </a:t>
            </a:r>
            <a:r>
              <a:rPr lang="sk-SK" altLang="cs-CZ" dirty="0" err="1" smtClean="0">
                <a:solidFill>
                  <a:schemeClr val="tx2">
                    <a:lumMod val="50000"/>
                  </a:schemeClr>
                </a:solidFill>
              </a:rPr>
              <a:t>pracovníky</a:t>
            </a:r>
            <a:r>
              <a:rPr lang="sk-SK" altLang="cs-CZ" dirty="0" smtClean="0">
                <a:solidFill>
                  <a:schemeClr val="tx2">
                    <a:lumMod val="50000"/>
                  </a:schemeClr>
                </a:solidFill>
              </a:rPr>
              <a:t> výroby</a:t>
            </a:r>
          </a:p>
          <a:p>
            <a:pPr lvl="2"/>
            <a:r>
              <a:rPr lang="sk-SK" altLang="cs-CZ" dirty="0" err="1" smtClean="0">
                <a:solidFill>
                  <a:schemeClr val="tx2">
                    <a:lumMod val="50000"/>
                  </a:schemeClr>
                </a:solidFill>
              </a:rPr>
              <a:t>Pozorování</a:t>
            </a:r>
            <a:r>
              <a:rPr lang="sk-SK" altLang="cs-CZ" dirty="0" smtClean="0">
                <a:solidFill>
                  <a:schemeClr val="tx2">
                    <a:lumMod val="50000"/>
                  </a:schemeClr>
                </a:solidFill>
              </a:rPr>
              <a:t> technologických </a:t>
            </a:r>
            <a:r>
              <a:rPr lang="sk-SK" altLang="cs-CZ" dirty="0" err="1" smtClean="0">
                <a:solidFill>
                  <a:schemeClr val="tx2">
                    <a:lumMod val="50000"/>
                  </a:schemeClr>
                </a:solidFill>
              </a:rPr>
              <a:t>postupů</a:t>
            </a:r>
            <a:endParaRPr lang="sk-SK" altLang="cs-CZ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2"/>
            <a:endParaRPr lang="sk-SK" altLang="cs-CZ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71500" indent="-457200">
              <a:buFont typeface="+mj-lt"/>
              <a:buAutoNum type="arabicPeriod"/>
            </a:pPr>
            <a:r>
              <a:rPr lang="sk-SK" altLang="cs-CZ" sz="2400" dirty="0" smtClean="0"/>
              <a:t>Analýza systému HACCP</a:t>
            </a:r>
          </a:p>
          <a:p>
            <a:pPr lvl="2"/>
            <a:r>
              <a:rPr lang="sk-SK" altLang="cs-CZ" dirty="0" smtClean="0">
                <a:solidFill>
                  <a:schemeClr val="tx2">
                    <a:lumMod val="50000"/>
                  </a:schemeClr>
                </a:solidFill>
              </a:rPr>
              <a:t>SWOT analýza</a:t>
            </a:r>
          </a:p>
          <a:p>
            <a:pPr lvl="2"/>
            <a:r>
              <a:rPr lang="sk-SK" altLang="cs-CZ" dirty="0" err="1" smtClean="0">
                <a:solidFill>
                  <a:schemeClr val="tx2">
                    <a:lumMod val="50000"/>
                  </a:schemeClr>
                </a:solidFill>
              </a:rPr>
              <a:t>Síťová</a:t>
            </a:r>
            <a:r>
              <a:rPr lang="sk-SK" altLang="cs-CZ" dirty="0" smtClean="0">
                <a:solidFill>
                  <a:schemeClr val="tx2">
                    <a:lumMod val="50000"/>
                  </a:schemeClr>
                </a:solidFill>
              </a:rPr>
              <a:t> analýza</a:t>
            </a:r>
          </a:p>
          <a:p>
            <a:pPr lvl="2"/>
            <a:r>
              <a:rPr lang="sk-SK" altLang="cs-CZ" dirty="0" err="1" smtClean="0">
                <a:solidFill>
                  <a:schemeClr val="tx2">
                    <a:lumMod val="50000"/>
                  </a:schemeClr>
                </a:solidFill>
              </a:rPr>
              <a:t>Metody</a:t>
            </a:r>
            <a:r>
              <a:rPr lang="sk-SK" altLang="cs-CZ" dirty="0" smtClean="0">
                <a:solidFill>
                  <a:schemeClr val="tx2">
                    <a:lumMod val="50000"/>
                  </a:schemeClr>
                </a:solidFill>
              </a:rPr>
              <a:t> TOPSIS a Váženého </a:t>
            </a:r>
            <a:r>
              <a:rPr lang="sk-SK" altLang="cs-CZ" dirty="0" err="1" smtClean="0">
                <a:solidFill>
                  <a:schemeClr val="tx2">
                    <a:lumMod val="50000"/>
                  </a:schemeClr>
                </a:solidFill>
              </a:rPr>
              <a:t>součtu</a:t>
            </a:r>
            <a:endParaRPr lang="sk-SK" altLang="cs-CZ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2"/>
            <a:r>
              <a:rPr lang="sk-SK" altLang="cs-CZ" dirty="0" smtClean="0">
                <a:solidFill>
                  <a:schemeClr val="tx2">
                    <a:lumMod val="50000"/>
                  </a:schemeClr>
                </a:solidFill>
              </a:rPr>
              <a:t>Dotazník</a:t>
            </a:r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79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Teoretická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Vypracování na základě odborné literatury</a:t>
            </a:r>
          </a:p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Informace z dokumentů systému HACCP</a:t>
            </a:r>
          </a:p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Informace z podnikové evidence</a:t>
            </a:r>
          </a:p>
          <a:p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Systém HACCP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Pekařství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423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Představení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1993, Vlachovo Březí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100 zaměstnanců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Průměrná denní výroba je 10000 ks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4 hlavní kategorie chleba</a:t>
            </a:r>
          </a:p>
          <a:p>
            <a:pPr marL="114300" indent="0">
              <a:buNone/>
            </a:pPr>
            <a:endParaRPr lang="cs-CZ" dirty="0" smtClean="0"/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597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SWOT analýza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Strategie </a:t>
            </a:r>
            <a:r>
              <a:rPr lang="cs-CZ" dirty="0" err="1" smtClean="0"/>
              <a:t>max</a:t>
            </a:r>
            <a:r>
              <a:rPr lang="cs-CZ" dirty="0" smtClean="0"/>
              <a:t> – </a:t>
            </a:r>
            <a:r>
              <a:rPr lang="cs-CZ" dirty="0" err="1" smtClean="0"/>
              <a:t>max</a:t>
            </a:r>
            <a:endParaRPr lang="cs-CZ" dirty="0" smtClean="0"/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826079"/>
              </p:ext>
            </p:extLst>
          </p:nvPr>
        </p:nvGraphicFramePr>
        <p:xfrm>
          <a:off x="755576" y="2060848"/>
          <a:ext cx="6744072" cy="2164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2036"/>
                <a:gridCol w="3372036"/>
              </a:tblGrid>
              <a:tr h="247563">
                <a:tc>
                  <a:txBody>
                    <a:bodyPr/>
                    <a:lstStyle/>
                    <a:p>
                      <a:r>
                        <a:rPr lang="cs-CZ" dirty="0" smtClean="0"/>
                        <a:t>Silné stránky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Hrozby</a:t>
                      </a:r>
                      <a:endParaRPr lang="cs-CZ" dirty="0"/>
                    </a:p>
                  </a:txBody>
                  <a:tcPr/>
                </a:tc>
              </a:tr>
              <a:tr h="427300">
                <a:tc>
                  <a:txBody>
                    <a:bodyPr/>
                    <a:lstStyle/>
                    <a:p>
                      <a:r>
                        <a:rPr lang="cs-CZ" dirty="0" smtClean="0"/>
                        <a:t>Dlouhodobé vztahy</a:t>
                      </a:r>
                      <a:r>
                        <a:rPr lang="cs-CZ" baseline="0" dirty="0" smtClean="0"/>
                        <a:t> se zákazníky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Konkurence velkých řetězců</a:t>
                      </a:r>
                      <a:endParaRPr lang="cs-CZ" dirty="0"/>
                    </a:p>
                  </a:txBody>
                  <a:tcPr/>
                </a:tc>
              </a:tr>
              <a:tr h="247563">
                <a:tc>
                  <a:txBody>
                    <a:bodyPr/>
                    <a:lstStyle/>
                    <a:p>
                      <a:r>
                        <a:rPr lang="cs-CZ" dirty="0" smtClean="0"/>
                        <a:t>Vždy čerstvé pečivo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Zvyšování věkového</a:t>
                      </a:r>
                      <a:r>
                        <a:rPr lang="cs-CZ" baseline="0" dirty="0" smtClean="0"/>
                        <a:t> průměru pracovníků dělnických kategorií</a:t>
                      </a:r>
                      <a:endParaRPr lang="cs-CZ" dirty="0"/>
                    </a:p>
                  </a:txBody>
                  <a:tcPr/>
                </a:tc>
              </a:tr>
              <a:tr h="247563">
                <a:tc>
                  <a:txBody>
                    <a:bodyPr/>
                    <a:lstStyle/>
                    <a:p>
                      <a:r>
                        <a:rPr lang="cs-CZ" dirty="0" smtClean="0"/>
                        <a:t>Certifikace jakosti, HACCP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Nárůst FN</a:t>
                      </a:r>
                      <a:endParaRPr lang="cs-CZ" dirty="0"/>
                    </a:p>
                  </a:txBody>
                  <a:tcPr/>
                </a:tc>
              </a:tr>
              <a:tr h="247563">
                <a:tc>
                  <a:txBody>
                    <a:bodyPr/>
                    <a:lstStyle/>
                    <a:p>
                      <a:r>
                        <a:rPr lang="cs-CZ" dirty="0" smtClean="0"/>
                        <a:t>Jedinečné recepty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Růst cen mouky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463378"/>
              </p:ext>
            </p:extLst>
          </p:nvPr>
        </p:nvGraphicFramePr>
        <p:xfrm>
          <a:off x="755576" y="4293096"/>
          <a:ext cx="6768752" cy="2304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  <a:gridCol w="3384376"/>
              </a:tblGrid>
              <a:tr h="576064">
                <a:tc>
                  <a:txBody>
                    <a:bodyPr/>
                    <a:lstStyle/>
                    <a:p>
                      <a:r>
                        <a:rPr lang="cs-CZ" dirty="0" smtClean="0"/>
                        <a:t>Slabé stránky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Příležitosti</a:t>
                      </a:r>
                      <a:endParaRPr lang="cs-CZ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/>
                        <a:t>Chybějící moderní vybavení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Rozšíření nabídky</a:t>
                      </a:r>
                      <a:endParaRPr lang="cs-CZ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/>
                        <a:t>Fluktuace pracovníků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Nové technologie</a:t>
                      </a:r>
                      <a:endParaRPr lang="cs-CZ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/>
                        <a:t>Závislost na</a:t>
                      </a:r>
                      <a:r>
                        <a:rPr lang="cs-CZ" baseline="0" dirty="0" smtClean="0"/>
                        <a:t> dodavatelích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Získání dotací z EU</a:t>
                      </a:r>
                      <a:endParaRPr lang="cs-CZ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/>
                        <a:t>Špatný marketing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Otevření nové prodejny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67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4248472" cy="1143000"/>
          </a:xfrm>
        </p:spPr>
        <p:txBody>
          <a:bodyPr/>
          <a:lstStyle/>
          <a:p>
            <a:r>
              <a:rPr lang="cs-CZ" dirty="0" smtClean="0"/>
              <a:t>Popis technologických postupů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0"/>
            <a:ext cx="486003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153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Síťová analýza – Metoda kritické cesty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Dosavadní výroba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Návrh zlepšení</a:t>
            </a:r>
          </a:p>
          <a:p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-1" y="2060847"/>
            <a:ext cx="9146201" cy="2016223"/>
          </a:xfrm>
          <a:prstGeom prst="rect">
            <a:avLst/>
          </a:prstGeom>
        </p:spPr>
      </p:pic>
      <p:pic>
        <p:nvPicPr>
          <p:cNvPr id="5" name="Obrázek 4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4437112"/>
            <a:ext cx="9146200" cy="2019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7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sila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Představení možných dodavatelů</a:t>
            </a:r>
          </a:p>
          <a:p>
            <a:r>
              <a:rPr lang="cs-CZ" dirty="0" smtClean="0"/>
              <a:t>Kritéria pro výběr sila</a:t>
            </a:r>
          </a:p>
          <a:p>
            <a:r>
              <a:rPr lang="cs-CZ" dirty="0" smtClean="0"/>
              <a:t>Stanovaní koeficientů významnosti</a:t>
            </a:r>
          </a:p>
          <a:p>
            <a:r>
              <a:rPr lang="cs-CZ" dirty="0" smtClean="0"/>
              <a:t>Metoda TOPSIS</a:t>
            </a:r>
          </a:p>
          <a:p>
            <a:r>
              <a:rPr lang="cs-CZ" dirty="0" smtClean="0"/>
              <a:t>Metoda váženého součtu</a:t>
            </a:r>
          </a:p>
          <a:p>
            <a:r>
              <a:rPr lang="cs-CZ" dirty="0" smtClean="0"/>
              <a:t>Konečný výběr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87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451</TotalTime>
  <Words>328</Words>
  <Application>Microsoft Office PowerPoint</Application>
  <PresentationFormat>Předvádění na obrazovce (4:3)</PresentationFormat>
  <Paragraphs>96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Sousedství</vt:lpstr>
      <vt:lpstr> Systém HACCP ve společnosti Pekařství Cais  Diplomová práce    </vt:lpstr>
      <vt:lpstr>Cíl práce</vt:lpstr>
      <vt:lpstr>Metodika práce</vt:lpstr>
      <vt:lpstr>Teoretická část</vt:lpstr>
      <vt:lpstr>Představení společnosti</vt:lpstr>
      <vt:lpstr>SWOT analýza podniku</vt:lpstr>
      <vt:lpstr>Popis technologických postupů</vt:lpstr>
      <vt:lpstr>Síťová analýza – Metoda kritické cesty</vt:lpstr>
      <vt:lpstr>Výběr sila</vt:lpstr>
      <vt:lpstr>Kalkulace</vt:lpstr>
      <vt:lpstr>Další možné návrhy zlepšení v rámci systému HACCP</vt:lpstr>
      <vt:lpstr>Dotazník</vt:lpstr>
      <vt:lpstr>Závěr a doporučení</vt:lpstr>
      <vt:lpstr>Děkuji za pozornost</vt:lpstr>
      <vt:lpstr>Otázky oponenta práce</vt:lpstr>
      <vt:lpstr>Otázky vedoucí práce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Systém HACCP ve společnosti Pekařství Cais  Diplomová práce    </dc:title>
  <dc:creator>Uzivatel</dc:creator>
  <cp:lastModifiedBy>Uzivatel</cp:lastModifiedBy>
  <cp:revision>21</cp:revision>
  <dcterms:created xsi:type="dcterms:W3CDTF">2020-06-08T16:33:02Z</dcterms:created>
  <dcterms:modified xsi:type="dcterms:W3CDTF">2021-02-03T13:29:33Z</dcterms:modified>
</cp:coreProperties>
</file>