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71" r:id="rId7"/>
    <p:sldId id="268" r:id="rId8"/>
    <p:sldId id="272" r:id="rId9"/>
    <p:sldId id="273" r:id="rId10"/>
    <p:sldId id="274" r:id="rId11"/>
    <p:sldId id="275" r:id="rId12"/>
    <p:sldId id="270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03.02.2021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7543800" cy="2593975"/>
          </a:xfrm>
        </p:spPr>
        <p:txBody>
          <a:bodyPr/>
          <a:lstStyle/>
          <a:p>
            <a:pPr algn="ctr"/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Systém HACCP ve společnosti Pekařství Cais</a:t>
            </a:r>
            <a:br>
              <a:rPr lang="cs-CZ" sz="48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2800" i="1" dirty="0" smtClean="0"/>
              <a:t>Diplomová práce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		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301208"/>
            <a:ext cx="7416824" cy="10668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Vypracovala: Bc. Michaela Podlešáková</a:t>
            </a: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Vedoucí práce: Ing. Monika 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Karková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, PhD.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							2021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Náklady inovace</a:t>
            </a:r>
          </a:p>
          <a:p>
            <a:r>
              <a:rPr lang="cs-CZ" dirty="0" smtClean="0"/>
              <a:t>Přínosy inovace</a:t>
            </a:r>
          </a:p>
          <a:p>
            <a:r>
              <a:rPr lang="cs-CZ" dirty="0" smtClean="0"/>
              <a:t>Finanční zhodnocení a doba návratnosti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5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možné návrhy zlepšení v rámci systému HACCP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Chlazení mouky</a:t>
            </a:r>
          </a:p>
          <a:p>
            <a:r>
              <a:rPr lang="cs-CZ" dirty="0" smtClean="0"/>
              <a:t>Automatický posyp pečiva</a:t>
            </a:r>
          </a:p>
          <a:p>
            <a:r>
              <a:rPr lang="cs-CZ" dirty="0" smtClean="0"/>
              <a:t>Šokový chladič pečiva</a:t>
            </a:r>
          </a:p>
          <a:p>
            <a:r>
              <a:rPr lang="cs-CZ" dirty="0" smtClean="0"/>
              <a:t>Balení v ochranné atmosféře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6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342900"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sz="2200" dirty="0" smtClean="0"/>
              <a:t>18 </a:t>
            </a:r>
            <a:r>
              <a:rPr lang="cs-CZ" sz="2200" dirty="0"/>
              <a:t>zaměstnanců</a:t>
            </a:r>
          </a:p>
          <a:p>
            <a:pPr marL="457200" lvl="2" indent="-342900"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sz="2200" dirty="0" smtClean="0"/>
              <a:t>10 otázek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1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a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prašnosti ve výrobě</a:t>
            </a:r>
          </a:p>
          <a:p>
            <a:r>
              <a:rPr lang="cs-CZ" dirty="0" smtClean="0"/>
              <a:t>Větší ochrana zdraví zaměstnanců</a:t>
            </a:r>
          </a:p>
          <a:p>
            <a:r>
              <a:rPr lang="cs-CZ" dirty="0" smtClean="0"/>
              <a:t>Zlepšení hygieny práce</a:t>
            </a:r>
          </a:p>
          <a:p>
            <a:r>
              <a:rPr lang="cs-CZ" dirty="0" smtClean="0"/>
              <a:t>Omezení těžké manipulační práce</a:t>
            </a:r>
          </a:p>
          <a:p>
            <a:r>
              <a:rPr lang="cs-CZ" dirty="0" smtClean="0"/>
              <a:t>Urychlení výroby</a:t>
            </a:r>
          </a:p>
          <a:p>
            <a:r>
              <a:rPr lang="cs-CZ" dirty="0" smtClean="0"/>
              <a:t>Usnadnění výroby</a:t>
            </a:r>
          </a:p>
          <a:p>
            <a:r>
              <a:rPr lang="cs-CZ" dirty="0" smtClean="0"/>
              <a:t>Více prostoru ve skladu</a:t>
            </a:r>
          </a:p>
          <a:p>
            <a:r>
              <a:rPr lang="cs-CZ" dirty="0" smtClean="0"/>
              <a:t>Větší ochrana před moučnými škůdci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1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76200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7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Jak byly kontrolovány kritické body a bezpečnost před zavedením systému HACCP</a:t>
            </a:r>
            <a:r>
              <a:rPr lang="cs-CZ" dirty="0" smtClean="0"/>
              <a:t>?</a:t>
            </a:r>
          </a:p>
          <a:p>
            <a:r>
              <a:rPr lang="cs-CZ" dirty="0" smtClean="0"/>
              <a:t>2</a:t>
            </a:r>
            <a:r>
              <a:rPr lang="cs-CZ" dirty="0"/>
              <a:t>. Nabyla jste přesvědčení z hlediska vlastního poznání procesů v daném provozu, že jsou </a:t>
            </a:r>
            <a:r>
              <a:rPr lang="cs-CZ" dirty="0" smtClean="0"/>
              <a:t>bezpečnost </a:t>
            </a:r>
            <a:r>
              <a:rPr lang="cs-CZ" dirty="0"/>
              <a:t>a kritické body pod kontrolou?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Vedoucí práce nepoložila žádné otázky.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4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diplomové práce je analýza systému HACCP ve společnosti ”Pekařství Cais”, identifikace kritických a kontrolních bodů a stanovení návrhů pro zlepšení výroby.</a:t>
            </a:r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1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sk-SK" altLang="cs-CZ" sz="2400" dirty="0" err="1"/>
              <a:t>Vypracování</a:t>
            </a:r>
            <a:r>
              <a:rPr lang="sk-SK" altLang="cs-CZ" sz="2400" dirty="0"/>
              <a:t> teoretické </a:t>
            </a:r>
            <a:r>
              <a:rPr lang="sk-SK" altLang="cs-CZ" sz="2400" dirty="0" err="1"/>
              <a:t>části</a:t>
            </a:r>
            <a:r>
              <a:rPr lang="sk-SK" altLang="cs-CZ" sz="2400" dirty="0"/>
              <a:t> na </a:t>
            </a:r>
            <a:r>
              <a:rPr lang="sk-SK" altLang="cs-CZ" sz="2400" dirty="0" err="1"/>
              <a:t>základě</a:t>
            </a:r>
            <a:r>
              <a:rPr lang="sk-SK" altLang="cs-CZ" sz="2400" dirty="0"/>
              <a:t> </a:t>
            </a:r>
            <a:r>
              <a:rPr lang="sk-SK" altLang="cs-CZ" sz="2400" dirty="0" err="1"/>
              <a:t>studia</a:t>
            </a:r>
            <a:r>
              <a:rPr lang="sk-SK" altLang="cs-CZ" sz="2400" dirty="0"/>
              <a:t> odborné </a:t>
            </a:r>
            <a:r>
              <a:rPr lang="sk-SK" altLang="cs-CZ" sz="2400" dirty="0" err="1" smtClean="0"/>
              <a:t>literatury</a:t>
            </a:r>
            <a:endParaRPr lang="sk-SK" altLang="cs-CZ" sz="2400" dirty="0"/>
          </a:p>
          <a:p>
            <a:pPr marL="571500" indent="-457200">
              <a:buFont typeface="+mj-lt"/>
              <a:buAutoNum type="arabicPeriod"/>
            </a:pPr>
            <a:endParaRPr lang="sk-SK" altLang="cs-CZ" sz="2400" dirty="0" smtClean="0"/>
          </a:p>
          <a:p>
            <a:pPr marL="571500" indent="-457200">
              <a:buFont typeface="+mj-lt"/>
              <a:buAutoNum type="arabicPeriod"/>
            </a:pPr>
            <a:r>
              <a:rPr lang="sk-SK" altLang="cs-CZ" sz="2400" dirty="0" err="1" smtClean="0"/>
              <a:t>Vypracování</a:t>
            </a:r>
            <a:r>
              <a:rPr lang="sk-SK" altLang="cs-CZ" sz="2400" dirty="0" smtClean="0"/>
              <a:t> praktické </a:t>
            </a:r>
            <a:r>
              <a:rPr lang="sk-SK" altLang="cs-CZ" sz="2400" dirty="0" err="1" smtClean="0"/>
              <a:t>části</a:t>
            </a:r>
            <a:endParaRPr lang="sk-SK" altLang="cs-CZ" sz="2400" dirty="0" smtClean="0"/>
          </a:p>
          <a:p>
            <a:pPr lvl="2"/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Rozhovor s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technologem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společnosti</a:t>
            </a:r>
            <a:endParaRPr lang="sk-SK" alt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Konzultace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s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pracovníky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výroby</a:t>
            </a:r>
          </a:p>
          <a:p>
            <a:pPr lvl="2"/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Pozorování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technologických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postupů</a:t>
            </a:r>
            <a:endParaRPr lang="sk-SK" alt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endParaRPr lang="sk-SK" alt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sk-SK" altLang="cs-CZ" sz="2400" dirty="0" smtClean="0"/>
              <a:t>Analýza systému HACCP</a:t>
            </a:r>
          </a:p>
          <a:p>
            <a:pPr lvl="2"/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SWOT analýza</a:t>
            </a:r>
          </a:p>
          <a:p>
            <a:pPr lvl="2"/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Síťová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analýza</a:t>
            </a:r>
          </a:p>
          <a:p>
            <a:pPr lvl="2"/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Metody</a:t>
            </a:r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 TOPSIS a Váženého </a:t>
            </a:r>
            <a:r>
              <a:rPr lang="sk-SK" altLang="cs-CZ" dirty="0" err="1" smtClean="0">
                <a:solidFill>
                  <a:schemeClr val="tx2">
                    <a:lumMod val="50000"/>
                  </a:schemeClr>
                </a:solidFill>
              </a:rPr>
              <a:t>součtu</a:t>
            </a:r>
            <a:endParaRPr lang="sk-SK" alt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2"/>
            <a:r>
              <a:rPr lang="sk-SK" altLang="cs-CZ" dirty="0" smtClean="0">
                <a:solidFill>
                  <a:schemeClr val="tx2">
                    <a:lumMod val="50000"/>
                  </a:schemeClr>
                </a:solidFill>
              </a:rPr>
              <a:t>Dotazník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Vypracování na základě odborné literatury</a:t>
            </a: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Informace z dokumentů systému HACCP</a:t>
            </a: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Informace z podnikové evidence</a:t>
            </a:r>
          </a:p>
          <a:p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Systém HACCP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Pekařství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2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1993, Vlachovo Březí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100 zaměstnanců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Průměrná denní výroba je 10000 ks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4 hlavní kategorie chleba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9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</a:t>
            </a:r>
            <a:r>
              <a:rPr lang="cs-CZ" dirty="0" err="1" smtClean="0"/>
              <a:t>max</a:t>
            </a:r>
            <a:r>
              <a:rPr lang="cs-CZ" dirty="0" smtClean="0"/>
              <a:t> – </a:t>
            </a:r>
            <a:r>
              <a:rPr lang="cs-CZ" dirty="0" err="1" smtClean="0"/>
              <a:t>max</a:t>
            </a:r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26079"/>
              </p:ext>
            </p:extLst>
          </p:nvPr>
        </p:nvGraphicFramePr>
        <p:xfrm>
          <a:off x="755576" y="2060848"/>
          <a:ext cx="6744072" cy="2164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036"/>
                <a:gridCol w="3372036"/>
              </a:tblGrid>
              <a:tr h="247563"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Hrozby</a:t>
                      </a:r>
                      <a:endParaRPr lang="cs-CZ" dirty="0"/>
                    </a:p>
                  </a:txBody>
                  <a:tcPr/>
                </a:tc>
              </a:tr>
              <a:tr h="427300">
                <a:tc>
                  <a:txBody>
                    <a:bodyPr/>
                    <a:lstStyle/>
                    <a:p>
                      <a:r>
                        <a:rPr lang="cs-CZ" dirty="0" smtClean="0"/>
                        <a:t>Dlouhodobé vztahy</a:t>
                      </a:r>
                      <a:r>
                        <a:rPr lang="cs-CZ" baseline="0" dirty="0" smtClean="0"/>
                        <a:t> se zákazníky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Konkurence velkých řetězců</a:t>
                      </a:r>
                      <a:endParaRPr lang="cs-CZ" dirty="0"/>
                    </a:p>
                  </a:txBody>
                  <a:tcPr/>
                </a:tc>
              </a:tr>
              <a:tr h="247563">
                <a:tc>
                  <a:txBody>
                    <a:bodyPr/>
                    <a:lstStyle/>
                    <a:p>
                      <a:r>
                        <a:rPr lang="cs-CZ" dirty="0" smtClean="0"/>
                        <a:t>Vždy čerstvé pečivo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Zvyšování věkového</a:t>
                      </a:r>
                      <a:r>
                        <a:rPr lang="cs-CZ" baseline="0" dirty="0" smtClean="0"/>
                        <a:t> průměru pracovníků dělnických kategorií</a:t>
                      </a:r>
                      <a:endParaRPr lang="cs-CZ" dirty="0"/>
                    </a:p>
                  </a:txBody>
                  <a:tcPr/>
                </a:tc>
              </a:tr>
              <a:tr h="247563">
                <a:tc>
                  <a:txBody>
                    <a:bodyPr/>
                    <a:lstStyle/>
                    <a:p>
                      <a:r>
                        <a:rPr lang="cs-CZ" dirty="0" smtClean="0"/>
                        <a:t>Certifikace jakosti, HACCP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Nárůst FN</a:t>
                      </a:r>
                      <a:endParaRPr lang="cs-CZ" dirty="0"/>
                    </a:p>
                  </a:txBody>
                  <a:tcPr/>
                </a:tc>
              </a:tr>
              <a:tr h="247563">
                <a:tc>
                  <a:txBody>
                    <a:bodyPr/>
                    <a:lstStyle/>
                    <a:p>
                      <a:r>
                        <a:rPr lang="cs-CZ" dirty="0" smtClean="0"/>
                        <a:t>Jedinečné recepty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Růst cen mouky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463378"/>
              </p:ext>
            </p:extLst>
          </p:nvPr>
        </p:nvGraphicFramePr>
        <p:xfrm>
          <a:off x="755576" y="4293096"/>
          <a:ext cx="6768752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</a:tblGrid>
              <a:tr h="576064"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Příležitosti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Chybějící moderní vybavení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Rozšíření nabídky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Fluktuace pracovníků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Nové technologie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Závislost na</a:t>
                      </a:r>
                      <a:r>
                        <a:rPr lang="cs-CZ" baseline="0" dirty="0" smtClean="0"/>
                        <a:t> dodavatelích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Získání dotací z EU</a:t>
                      </a:r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Špatný marketing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Otevření nové prodejny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6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4248472" cy="1143000"/>
          </a:xfrm>
        </p:spPr>
        <p:txBody>
          <a:bodyPr/>
          <a:lstStyle/>
          <a:p>
            <a:r>
              <a:rPr lang="cs-CZ" dirty="0" smtClean="0"/>
              <a:t>Popis technologických postupů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0"/>
            <a:ext cx="48600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5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Síťová analýza – Metoda kritické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Dosavadní výroba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Návrh zlepšení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-1" y="2060847"/>
            <a:ext cx="9146201" cy="2016223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437112"/>
            <a:ext cx="9146200" cy="201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sila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možných dodavatelů</a:t>
            </a:r>
          </a:p>
          <a:p>
            <a:r>
              <a:rPr lang="cs-CZ" dirty="0" smtClean="0"/>
              <a:t>Kritéria pro výběr sila</a:t>
            </a:r>
          </a:p>
          <a:p>
            <a:r>
              <a:rPr lang="cs-CZ" dirty="0" smtClean="0"/>
              <a:t>Stanovaní koeficientů významnosti</a:t>
            </a:r>
          </a:p>
          <a:p>
            <a:r>
              <a:rPr lang="cs-CZ" dirty="0" smtClean="0"/>
              <a:t>Metoda TOPSIS</a:t>
            </a:r>
          </a:p>
          <a:p>
            <a:r>
              <a:rPr lang="cs-CZ" dirty="0" smtClean="0"/>
              <a:t>Metoda váženého součtu</a:t>
            </a:r>
          </a:p>
          <a:p>
            <a:r>
              <a:rPr lang="cs-CZ" dirty="0" smtClean="0"/>
              <a:t>Konečný výběr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451</TotalTime>
  <Words>328</Words>
  <Application>Microsoft Office PowerPoint</Application>
  <PresentationFormat>Předvádění na obrazovce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Sousedství</vt:lpstr>
      <vt:lpstr> Systém HACCP ve společnosti Pekařství Cais  Diplomová práce    </vt:lpstr>
      <vt:lpstr>Cíl práce</vt:lpstr>
      <vt:lpstr>Metodika práce</vt:lpstr>
      <vt:lpstr>Teoretická část</vt:lpstr>
      <vt:lpstr>Představení společnosti</vt:lpstr>
      <vt:lpstr>SWOT analýza podniku</vt:lpstr>
      <vt:lpstr>Popis technologických postupů</vt:lpstr>
      <vt:lpstr>Síťová analýza – Metoda kritické cesty</vt:lpstr>
      <vt:lpstr>Výběr sila</vt:lpstr>
      <vt:lpstr>Kalkulace</vt:lpstr>
      <vt:lpstr>Další možné návrhy zlepšení v rámci systému HACCP</vt:lpstr>
      <vt:lpstr>Dotazník</vt:lpstr>
      <vt:lpstr>Závěr a doporučení</vt:lpstr>
      <vt:lpstr>Děkuji za pozornost</vt:lpstr>
      <vt:lpstr>Otázky oponenta práce</vt:lpstr>
      <vt:lpstr>Otázky vedoucí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Systém HACCP ve společnosti Pekařství Cais  Diplomová práce    </dc:title>
  <dc:creator>Uzivatel</dc:creator>
  <cp:lastModifiedBy>Uzivatel</cp:lastModifiedBy>
  <cp:revision>21</cp:revision>
  <dcterms:created xsi:type="dcterms:W3CDTF">2020-06-08T16:33:02Z</dcterms:created>
  <dcterms:modified xsi:type="dcterms:W3CDTF">2021-02-03T13:29:33Z</dcterms:modified>
</cp:coreProperties>
</file>