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9" r:id="rId8"/>
    <p:sldId id="268" r:id="rId9"/>
    <p:sldId id="267" r:id="rId10"/>
    <p:sldId id="266" r:id="rId11"/>
    <p:sldId id="265" r:id="rId12"/>
    <p:sldId id="27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544184D-5C27-45E1-8E5B-C36F021850B6}">
          <p14:sldIdLst>
            <p14:sldId id="256"/>
            <p14:sldId id="257"/>
            <p14:sldId id="258"/>
            <p14:sldId id="259"/>
            <p14:sldId id="260"/>
            <p14:sldId id="271"/>
            <p14:sldId id="269"/>
            <p14:sldId id="268"/>
            <p14:sldId id="267"/>
            <p14:sldId id="266"/>
            <p14:sldId id="265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C4FAD55-5D21-471E-A148-737BE6FC1886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9C2FEC-B366-4EC7-BD1C-C0C4688B779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509120"/>
            <a:ext cx="8424936" cy="1800200"/>
          </a:xfrm>
        </p:spPr>
        <p:txBody>
          <a:bodyPr>
            <a:normAutofit/>
          </a:bodyPr>
          <a:lstStyle/>
          <a:p>
            <a:pPr algn="l"/>
            <a:r>
              <a:rPr lang="pt-BR" dirty="0">
                <a:latin typeface="Tahoma" pitchFamily="34" charset="0"/>
                <a:ea typeface="Tahoma" pitchFamily="34" charset="0"/>
                <a:cs typeface="Tahoma" pitchFamily="34" charset="0"/>
              </a:rPr>
              <a:t>Autor diplomové práce: Bc.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Vít Anderle</a:t>
            </a:r>
          </a:p>
          <a:p>
            <a:pPr algn="l"/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Vedoucí diplomové práce: Ing. Jiří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Čejka, Ph.D.</a:t>
            </a:r>
          </a:p>
          <a:p>
            <a:pPr algn="l"/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Oponent diplomové práce: Ing.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Pavol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Meško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, Ph.D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/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Návrh modelu moderní přepravní technologie MHD v Českých Budějovicích</a:t>
            </a:r>
            <a:endParaRPr lang="cs-CZ" sz="4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43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Závěr</a:t>
            </a:r>
            <a:endParaRPr lang="cs-CZ" sz="4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Nové návrhy 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Zastávky na znamení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Nová točna autobusů kolem budovy Soudu</a:t>
            </a:r>
          </a:p>
          <a:p>
            <a:pPr>
              <a:spcAft>
                <a:spcPts val="600"/>
              </a:spcAft>
            </a:pP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odel č. 1 – stejná ekonomická denní hodnota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Posílena trolejbusová doprava 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Zrušena linka č. 4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Autobusové linky obsluhují hlavně příměstské obce</a:t>
            </a:r>
          </a:p>
          <a:p>
            <a:pPr>
              <a:spcAft>
                <a:spcPts val="600"/>
              </a:spcAft>
            </a:pP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odel č. 2 - noční doprava </a:t>
            </a:r>
            <a:r>
              <a:rPr lang="en-US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&gt;</a:t>
            </a: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+ </a:t>
            </a: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  <a:r>
              <a:rPr lang="cs-CZ" sz="250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sz="2500" smtClean="0">
                <a:latin typeface="Tahoma" pitchFamily="34" charset="0"/>
                <a:ea typeface="Tahoma" pitchFamily="34" charset="0"/>
                <a:cs typeface="Tahoma" pitchFamily="34" charset="0"/>
              </a:rPr>
              <a:t>449 </a:t>
            </a: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Kč 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Návaznost na model č. 1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Maximalizace užitku cestujících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1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Doplňující dotazy vedoucího a oponenta práce</a:t>
            </a:r>
            <a:endParaRPr lang="cs-CZ" sz="3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2400"/>
              </a:spcAft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Je ekonomicky přijatelné u města ČB, nebo města podobné velikosti navrhovat 13 nočních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linek?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1)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Ako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zmení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čas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prepravy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obyvateľov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z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prímestských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častí do centra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podľa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Vášho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návrhu v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modeli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č. 1?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2) Na základe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akej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úvahy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ste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stanovili váhy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kritériá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výber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variantu v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modeli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č. 2?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3)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Zdôvodnite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zavedenie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13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liniek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nočnej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prevádzky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MHD v ČB.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4) Konzultovali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ste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Vaše návrhy (model č. 1 a 2) s DPMČB?</a:t>
            </a:r>
          </a:p>
        </p:txBody>
      </p:sp>
    </p:spTree>
    <p:extLst>
      <p:ext uri="{BB962C8B-B14F-4D97-AF65-F5344CB8AC3E}">
        <p14:creationId xmlns:p14="http://schemas.microsoft.com/office/powerpoint/2010/main" val="67095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Děkuji za pozornost</a:t>
            </a:r>
            <a:endParaRPr lang="cs-CZ" sz="4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37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Motivace a důvody k řešení </a:t>
            </a:r>
            <a:endParaRPr lang="cs-CZ" sz="4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Osobní zájem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Vlastní nápady na zlepšení</a:t>
            </a:r>
          </a:p>
          <a:p>
            <a:pPr>
              <a:spcAft>
                <a:spcPts val="6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Prohloubení znalostí</a:t>
            </a:r>
          </a:p>
          <a:p>
            <a:pPr>
              <a:spcAft>
                <a:spcPts val="6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Praxe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Průzkumy</a:t>
            </a:r>
          </a:p>
          <a:p>
            <a:pPr>
              <a:spcAft>
                <a:spcPts val="6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Možná inspirace pro DPMČB</a:t>
            </a:r>
          </a:p>
        </p:txBody>
      </p:sp>
    </p:spTree>
    <p:extLst>
      <p:ext uri="{BB962C8B-B14F-4D97-AF65-F5344CB8AC3E}">
        <p14:creationId xmlns:p14="http://schemas.microsoft.com/office/powerpoint/2010/main" val="337421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Zadání diplomové práce</a:t>
            </a:r>
            <a:endParaRPr lang="cs-CZ" sz="4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200"/>
              </a:spcAft>
              <a:buNone/>
            </a:pP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Na základě posouzení současného stavu a zjištěných nedostatků, dojde k realizaci návrhu některých opatření pro její odstranění. Práce v sobě zahrnuje modernizované modely jeden se stávající ekonomickou zátěží a druhý model realizovaný z hlediska maximálního užitku cestujících, při přiměřených ekonomických nákladech.</a:t>
            </a:r>
          </a:p>
        </p:txBody>
      </p:sp>
    </p:spTree>
    <p:extLst>
      <p:ext uri="{BB962C8B-B14F-4D97-AF65-F5344CB8AC3E}">
        <p14:creationId xmlns:p14="http://schemas.microsoft.com/office/powerpoint/2010/main" val="7496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Metodika práce</a:t>
            </a:r>
            <a:endParaRPr lang="cs-CZ" sz="4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Studium odborné literatury</a:t>
            </a:r>
          </a:p>
          <a:p>
            <a:pPr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Analýza DMPČB</a:t>
            </a:r>
          </a:p>
          <a:p>
            <a:pPr lvl="1">
              <a:spcAft>
                <a:spcPts val="300"/>
              </a:spcAft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Komparace s obdobně velkými podniky</a:t>
            </a:r>
          </a:p>
          <a:p>
            <a:pPr lvl="1">
              <a:spcAft>
                <a:spcPts val="300"/>
              </a:spcAft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Průzkum přesnosti linek</a:t>
            </a:r>
          </a:p>
          <a:p>
            <a:pPr lvl="1">
              <a:spcAft>
                <a:spcPts val="300"/>
              </a:spcAft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Rozhovor s řidičem MHD a konzultace s pracovníkem DPMČB</a:t>
            </a:r>
          </a:p>
          <a:p>
            <a:pPr lvl="1">
              <a:spcAft>
                <a:spcPts val="300"/>
              </a:spcAft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Relativní obsazenost spojů v pracovní den v roce 2019</a:t>
            </a:r>
          </a:p>
          <a:p>
            <a:pPr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Výpočet </a:t>
            </a:r>
          </a:p>
          <a:p>
            <a:pPr lvl="1">
              <a:spcAft>
                <a:spcPts val="300"/>
              </a:spcAft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enní ekonomické hodnoty</a:t>
            </a:r>
          </a:p>
          <a:p>
            <a:pPr lvl="1"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Vícekriteriální metody (WSA)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44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Dopravní podnik města České Budějovice, a.s.</a:t>
            </a:r>
            <a:endParaRPr lang="cs-CZ" sz="3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/>
          </a:bodyPr>
          <a:lstStyle/>
          <a:p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Zajišťuje přepravu v ČB – 24 linek</a:t>
            </a:r>
          </a:p>
          <a:p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Obsluhuje 118 096 obyvatel</a:t>
            </a:r>
          </a:p>
          <a:p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Zaměstnává 196 řidičů</a:t>
            </a:r>
          </a:p>
          <a:p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Vozový park tvoří – 152 vozidel MHD</a:t>
            </a:r>
          </a:p>
          <a:p>
            <a:pPr lvl="1"/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57 trolejbusových</a:t>
            </a:r>
          </a:p>
          <a:p>
            <a:pPr lvl="1"/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95 autobusových</a:t>
            </a:r>
          </a:p>
          <a:p>
            <a:pPr lvl="1"/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90% nízkopodlažních vozidel</a:t>
            </a:r>
          </a:p>
          <a:p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208 </a:t>
            </a: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km tvoří délka linek</a:t>
            </a:r>
            <a:endParaRPr lang="cs-CZ" sz="25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394 zastávek</a:t>
            </a:r>
          </a:p>
          <a:p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105 vozidel je vypraveno v ranní špičce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6660232" y="1484784"/>
            <a:ext cx="2275860" cy="124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07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Analýza současného stavu</a:t>
            </a:r>
            <a:endParaRPr lang="cs-CZ" sz="4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Nejlevnější základní jízdné</a:t>
            </a:r>
          </a:p>
          <a:p>
            <a:pPr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 roce 2019 nejvíce přepravených cestujících</a:t>
            </a:r>
          </a:p>
          <a:p>
            <a:pPr lvl="1"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výhodné tarify (důchodci, studenti, aj.)</a:t>
            </a:r>
          </a:p>
          <a:p>
            <a:pPr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Průzkum přesnosti spojů na zastávce U Koníčka</a:t>
            </a:r>
          </a:p>
          <a:p>
            <a:pPr lvl="1"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Pouze 25% spojů jelo přesně v ranní špičce</a:t>
            </a:r>
          </a:p>
          <a:p>
            <a:pPr lvl="1"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317 minut bylo celkové zpoždění všech linek v jednom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směru v 1 den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Nejdelší zpoždění spoje bylo 14 minut – linky č. 5 a č. 6</a:t>
            </a:r>
          </a:p>
          <a:p>
            <a:pPr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Celkové denní hodnoty </a:t>
            </a:r>
          </a:p>
          <a:p>
            <a:pPr lvl="1"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18 575,4 km </a:t>
            </a:r>
          </a:p>
          <a:p>
            <a:pPr lvl="1"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2 232 spojů</a:t>
            </a:r>
          </a:p>
          <a:p>
            <a:pPr lvl="1">
              <a:spcAft>
                <a:spcPts val="300"/>
              </a:spcAft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958 741 Kč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15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Návrhy řešení </a:t>
            </a:r>
            <a:endParaRPr lang="cs-CZ" sz="4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Zastávky na znamení</a:t>
            </a:r>
          </a:p>
          <a:p>
            <a:pPr>
              <a:spcAft>
                <a:spcPts val="3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Nová točna okolo budovy Soudu</a:t>
            </a:r>
          </a:p>
          <a:p>
            <a:pPr>
              <a:spcAft>
                <a:spcPts val="3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Rozšíření preference MHD</a:t>
            </a:r>
          </a:p>
          <a:p>
            <a:pPr>
              <a:spcAft>
                <a:spcPts val="3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Nový pruh pro vozidla MHD</a:t>
            </a:r>
          </a:p>
          <a:p>
            <a:pPr>
              <a:spcAft>
                <a:spcPts val="3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Jízdné</a:t>
            </a:r>
          </a:p>
          <a:p>
            <a:pPr>
              <a:spcAft>
                <a:spcPts val="3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Informovanost</a:t>
            </a:r>
          </a:p>
          <a:p>
            <a:pPr>
              <a:spcAft>
                <a:spcPts val="3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Řidiči MHD</a:t>
            </a:r>
          </a:p>
          <a:p>
            <a:pPr>
              <a:spcAft>
                <a:spcPts val="3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Nový proces kontroly jízdného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80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Model č. 1</a:t>
            </a:r>
            <a:endParaRPr lang="cs-CZ" sz="4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- 77 km </a:t>
            </a:r>
          </a:p>
          <a:p>
            <a:pPr>
              <a:spcAft>
                <a:spcPts val="300"/>
              </a:spcAft>
            </a:pP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+ 259 spojů </a:t>
            </a:r>
          </a:p>
          <a:p>
            <a:pPr>
              <a:spcAft>
                <a:spcPts val="300"/>
              </a:spcAft>
            </a:pP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958 709 Kč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838" y="1700808"/>
            <a:ext cx="6332227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178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Model č. 2</a:t>
            </a:r>
            <a:endParaRPr lang="cs-CZ" sz="4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4342256" cy="4542256"/>
          </a:xfrm>
        </p:spPr>
        <p:txBody>
          <a:bodyPr>
            <a:normAutofit/>
          </a:bodyPr>
          <a:lstStyle/>
          <a:p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Vychází z vícekriteriální metody WSA</a:t>
            </a:r>
          </a:p>
          <a:p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Navazuje na předchozí model č. 1</a:t>
            </a:r>
          </a:p>
          <a:p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ozšiřuje noční </a:t>
            </a:r>
            <a:b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dopravu v ČB</a:t>
            </a:r>
          </a:p>
          <a:p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+ 495,1 km</a:t>
            </a:r>
          </a:p>
          <a:p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+ 331 spojů </a:t>
            </a:r>
          </a:p>
          <a:p>
            <a:r>
              <a:rPr lang="cs-CZ" sz="2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982 158 Kč</a:t>
            </a:r>
            <a:endParaRPr lang="cs-CZ" sz="25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132856"/>
            <a:ext cx="4723312" cy="3281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62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1040</TotalTime>
  <Words>472</Words>
  <Application>Microsoft Office PowerPoint</Application>
  <PresentationFormat>Předvádění na obrazovce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Administrativní</vt:lpstr>
      <vt:lpstr>Návrh modelu moderní přepravní technologie MHD v Českých Budějovicích</vt:lpstr>
      <vt:lpstr>Motivace a důvody k řešení </vt:lpstr>
      <vt:lpstr>Zadání diplomové práce</vt:lpstr>
      <vt:lpstr>Metodika práce</vt:lpstr>
      <vt:lpstr>Dopravní podnik města České Budějovice, a.s.</vt:lpstr>
      <vt:lpstr>Analýza současného stavu</vt:lpstr>
      <vt:lpstr>Návrhy řešení </vt:lpstr>
      <vt:lpstr>Model č. 1</vt:lpstr>
      <vt:lpstr>Model č. 2</vt:lpstr>
      <vt:lpstr>Závěr</vt:lpstr>
      <vt:lpstr>Doplňující dotazy vedoucího a oponenta práce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dewett</dc:creator>
  <cp:lastModifiedBy>dewett</cp:lastModifiedBy>
  <cp:revision>38</cp:revision>
  <dcterms:created xsi:type="dcterms:W3CDTF">2021-01-30T17:06:49Z</dcterms:created>
  <dcterms:modified xsi:type="dcterms:W3CDTF">2021-02-03T22:41:55Z</dcterms:modified>
</cp:coreProperties>
</file>