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8" r:id="rId3"/>
    <p:sldId id="259" r:id="rId4"/>
    <p:sldId id="260" r:id="rId5"/>
    <p:sldId id="261" r:id="rId6"/>
    <p:sldId id="268" r:id="rId7"/>
    <p:sldId id="263" r:id="rId8"/>
    <p:sldId id="264" r:id="rId9"/>
    <p:sldId id="265" r:id="rId10"/>
    <p:sldId id="266" r:id="rId11"/>
    <p:sldId id="26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bschnitt ohne Titel" id="{BF167CF5-8E3E-40A6-8BAC-29358FD57039}">
          <p14:sldIdLst>
            <p14:sldId id="256"/>
            <p14:sldId id="258"/>
            <p14:sldId id="259"/>
            <p14:sldId id="260"/>
            <p14:sldId id="261"/>
            <p14:sldId id="268"/>
            <p14:sldId id="263"/>
            <p14:sldId id="264"/>
            <p14:sldId id="265"/>
            <p14:sldId id="266"/>
            <p14:sldId id="2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Mappe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kumimoji="0" lang="cs-CZ" sz="1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uLnTx/>
                <a:uFillTx/>
                <a:latin typeface="Calibri" panose="020F0502020204030204"/>
              </a:rPr>
              <a:t>u (variant)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Tabelle1!$C$5</c:f>
              <c:strCache>
                <c:ptCount val="1"/>
                <c:pt idx="0">
                  <c:v>u (variant)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Tabelle1!$B$6:$B$10</c:f>
              <c:strCache>
                <c:ptCount val="5"/>
                <c:pt idx="0">
                  <c:v>Hlavní sklad</c:v>
                </c:pt>
                <c:pt idx="1">
                  <c:v>WERK 1</c:v>
                </c:pt>
                <c:pt idx="2">
                  <c:v>WERK 2</c:v>
                </c:pt>
                <c:pt idx="3">
                  <c:v>GmbH v ČR</c:v>
                </c:pt>
                <c:pt idx="4">
                  <c:v>Zakázkový sklady</c:v>
                </c:pt>
              </c:strCache>
            </c:strRef>
          </c:cat>
          <c:val>
            <c:numRef>
              <c:f>Tabelle1!$C$6:$C$10</c:f>
              <c:numCache>
                <c:formatCode>General</c:formatCode>
                <c:ptCount val="5"/>
                <c:pt idx="0">
                  <c:v>0.60316999999999998</c:v>
                </c:pt>
                <c:pt idx="1">
                  <c:v>0.65264999999999995</c:v>
                </c:pt>
                <c:pt idx="2">
                  <c:v>0.45788000000000001</c:v>
                </c:pt>
                <c:pt idx="3">
                  <c:v>0.66876000000000002</c:v>
                </c:pt>
                <c:pt idx="4">
                  <c:v>0.42063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443-4877-B75F-48447C358D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08935280"/>
        <c:axId val="608930688"/>
      </c:lineChart>
      <c:catAx>
        <c:axId val="608935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08930688"/>
        <c:crosses val="autoZero"/>
        <c:auto val="1"/>
        <c:lblAlgn val="ctr"/>
        <c:lblOffset val="100"/>
        <c:noMultiLvlLbl val="0"/>
      </c:catAx>
      <c:valAx>
        <c:axId val="608930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08935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9D0-ADBD-4D1D-80FB-B0AD4FF4AE4E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72D3C0C-18CD-465D-BFBA-67BC713BDE05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729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9D0-ADBD-4D1D-80FB-B0AD4FF4AE4E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72D3C0C-18CD-465D-BFBA-67BC713BDE05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998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9D0-ADBD-4D1D-80FB-B0AD4FF4AE4E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72D3C0C-18CD-465D-BFBA-67BC713BDE05}" type="slidenum">
              <a:rPr lang="cs-CZ" smtClean="0"/>
              <a:t>‹Nr.›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8529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9D0-ADBD-4D1D-80FB-B0AD4FF4AE4E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2D3C0C-18CD-465D-BFBA-67BC713BDE05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399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9D0-ADBD-4D1D-80FB-B0AD4FF4AE4E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2D3C0C-18CD-465D-BFBA-67BC713BDE05}" type="slidenum">
              <a:rPr lang="cs-CZ" smtClean="0"/>
              <a:t>‹Nr.›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35944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9D0-ADBD-4D1D-80FB-B0AD4FF4AE4E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2D3C0C-18CD-465D-BFBA-67BC713BDE05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90979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9D0-ADBD-4D1D-80FB-B0AD4FF4AE4E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D3C0C-18CD-465D-BFBA-67BC713BDE05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334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9D0-ADBD-4D1D-80FB-B0AD4FF4AE4E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D3C0C-18CD-465D-BFBA-67BC713BDE05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429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9D0-ADBD-4D1D-80FB-B0AD4FF4AE4E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D3C0C-18CD-465D-BFBA-67BC713BDE05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7118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9D0-ADBD-4D1D-80FB-B0AD4FF4AE4E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72D3C0C-18CD-465D-BFBA-67BC713BDE05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727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9D0-ADBD-4D1D-80FB-B0AD4FF4AE4E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72D3C0C-18CD-465D-BFBA-67BC713BDE05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600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9D0-ADBD-4D1D-80FB-B0AD4FF4AE4E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72D3C0C-18CD-465D-BFBA-67BC713BDE05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54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9D0-ADBD-4D1D-80FB-B0AD4FF4AE4E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D3C0C-18CD-465D-BFBA-67BC713BDE05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8070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9D0-ADBD-4D1D-80FB-B0AD4FF4AE4E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D3C0C-18CD-465D-BFBA-67BC713BDE05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819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9D0-ADBD-4D1D-80FB-B0AD4FF4AE4E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D3C0C-18CD-465D-BFBA-67BC713BDE05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201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EF9D0-ADBD-4D1D-80FB-B0AD4FF4AE4E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2D3C0C-18CD-465D-BFBA-67BC713BDE05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3646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EF9D0-ADBD-4D1D-80FB-B0AD4FF4AE4E}" type="datetimeFigureOut">
              <a:rPr lang="cs-CZ" smtClean="0"/>
              <a:t>03.02.2021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72D3C0C-18CD-465D-BFBA-67BC713BDE05}" type="slidenum">
              <a:rPr lang="cs-CZ" smtClean="0"/>
              <a:t>‹Nr.›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28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53B2C3-8AEC-4736-93F6-E983392F07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1631217"/>
          </a:xfrm>
        </p:spPr>
        <p:txBody>
          <a:bodyPr>
            <a:normAutofit/>
          </a:bodyPr>
          <a:lstStyle/>
          <a:p>
            <a:r>
              <a:rPr lang="cs-CZ" sz="4800" dirty="0">
                <a:latin typeface="Arial" panose="020B0604020202020204" pitchFamily="34" charset="0"/>
                <a:cs typeface="Arial" panose="020B0604020202020204" pitchFamily="34" charset="0"/>
              </a:rPr>
              <a:t>Skladové hospodářství v holdingu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B47FABF-DB46-4812-9359-340AE2771B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888464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Autorka práce: 		Bc. et Bc. Aneta Záhorková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Vedoucí práce:		Ing. Jiří Čejka, Ph.D</a:t>
            </a: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Oponent práce:		Ing. Martin Komorný</a:t>
            </a:r>
          </a:p>
          <a:p>
            <a:endParaRPr lang="cs-CZ" sz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České Budějovice, únor 2021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12F0968-F3CF-4CA6-A202-EFB3555A6974}"/>
              </a:ext>
            </a:extLst>
          </p:cNvPr>
          <p:cNvSpPr txBox="1"/>
          <p:nvPr/>
        </p:nvSpPr>
        <p:spPr>
          <a:xfrm>
            <a:off x="2589213" y="543339"/>
            <a:ext cx="831732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000" b="1" dirty="0">
                <a:latin typeface="Arial" panose="020B0604020202020204" pitchFamily="34" charset="0"/>
                <a:cs typeface="Arial" panose="020B0604020202020204" pitchFamily="34" charset="0"/>
              </a:rPr>
              <a:t>Vysoká škola technická a ekonomická v Českých Budějovicích</a:t>
            </a:r>
          </a:p>
          <a:p>
            <a:pPr algn="ctr"/>
            <a:endParaRPr lang="cs-CZ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Ústav technicko-technologický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8023E816-C400-46CA-B90C-6478C96B0DF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66667" l="0" r="98670">
                        <a14:foregroundMark x1="1330" y1="65686" x2="97118" y2="66667"/>
                        <a14:foregroundMark x1="39468" y1="7843" x2="0" y2="4902"/>
                        <a14:foregroundMark x1="27716" y1="38235" x2="27716" y2="38235"/>
                        <a14:foregroundMark x1="38581" y1="15686" x2="91574" y2="980"/>
                        <a14:foregroundMark x1="16630" y1="37255" x2="16186" y2="53922"/>
                        <a14:foregroundMark x1="79157" y1="35294" x2="77384" y2="41176"/>
                        <a14:foregroundMark x1="90022" y1="36275" x2="93570" y2="50980"/>
                        <a14:foregroundMark x1="95122" y1="8824" x2="96452" y2="8824"/>
                        <a14:foregroundMark x1="98226" y1="4902" x2="92683" y2="33333"/>
                        <a14:foregroundMark x1="98670" y1="980" x2="98448" y2="13725"/>
                        <a14:foregroundMark x1="8647" y1="4902" x2="9091" y2="18627"/>
                      </a14:backgroundRemoval>
                    </a14:imgEffect>
                    <a14:imgEffect>
                      <a14:sharpenSoften amount="24000"/>
                    </a14:imgEffect>
                    <a14:imgEffect>
                      <a14:colorTemperature colorTemp="6420"/>
                    </a14:imgEffect>
                    <a14:imgEffect>
                      <a14:saturation sat="239000"/>
                    </a14:imgEffect>
                    <a14:imgEffect>
                      <a14:brightnessContrast contrast="-3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32496"/>
          <a:stretch/>
        </p:blipFill>
        <p:spPr>
          <a:xfrm>
            <a:off x="5322146" y="3429000"/>
            <a:ext cx="3640344" cy="555771"/>
          </a:xfrm>
          <a:prstGeom prst="rect">
            <a:avLst/>
          </a:prstGeom>
          <a:noFill/>
          <a:effectLst>
            <a:softEdge rad="31750"/>
          </a:effectLst>
        </p:spPr>
      </p:pic>
      <p:pic>
        <p:nvPicPr>
          <p:cNvPr id="1026" name="Picture 2" descr="Soubor:Logo Všte.jpg – Wikipedie">
            <a:extLst>
              <a:ext uri="{FF2B5EF4-FFF2-40B4-BE49-F238E27FC236}">
                <a16:creationId xmlns:a16="http://schemas.microsoft.com/office/drawing/2014/main" id="{55D09B9C-D81F-4935-9F6A-3DA317EFA0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938" y="543339"/>
            <a:ext cx="1609563" cy="1631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7571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8055F0-9D71-49AE-B280-063038B9D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Otázky vedoucího a oponenta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1A07B37-D272-4831-88FB-1764102A2E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2133599"/>
            <a:ext cx="9258232" cy="4346713"/>
          </a:xfrm>
        </p:spPr>
        <p:txBody>
          <a:bodyPr>
            <a:normAutofit/>
          </a:bodyPr>
          <a:lstStyle/>
          <a:p>
            <a:pPr algn="just"/>
            <a:r>
              <a:rPr lang="cs-CZ" sz="3000" b="1" dirty="0">
                <a:latin typeface="Arial" panose="020B0604020202020204" pitchFamily="34" charset="0"/>
                <a:cs typeface="Arial" panose="020B0604020202020204" pitchFamily="34" charset="0"/>
              </a:rPr>
              <a:t>Vedoucí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Je možné uvedený způsob hodnocení prostřednictvím metod vícekriteriální analýzy využít i v jiných provozech?</a:t>
            </a:r>
          </a:p>
          <a:p>
            <a:pPr marL="457200" lvl="1" indent="0" algn="just">
              <a:buNone/>
            </a:pP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3000" b="1" dirty="0">
                <a:latin typeface="Arial" panose="020B0604020202020204" pitchFamily="34" charset="0"/>
                <a:cs typeface="Arial" panose="020B0604020202020204" pitchFamily="34" charset="0"/>
              </a:rPr>
              <a:t>Oponent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Autorka vybrala pro vícekriteriální metody právě TOPSIS a WSA. Nebyla by efektivnější cesta výběrového řízení příp. jiná?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Prověřila autorka možnost dlouhodobého pronájmu uvedených čteček?</a:t>
            </a:r>
            <a:endParaRPr lang="cs-CZ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cs-CZ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120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B10258C-E9FC-431E-8F1A-39A759F01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3114260"/>
            <a:ext cx="8915400" cy="27969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5000" b="1" dirty="0">
                <a:latin typeface="Arial" panose="020B0604020202020204" pitchFamily="34" charset="0"/>
                <a:cs typeface="Arial" panose="020B0604020202020204" pitchFamily="34" charset="0"/>
              </a:rPr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1997597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C8BBD5-39B7-4362-88AC-ED0675416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81A863-29C6-42E4-B028-F577AA00A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Cílem práce je na základě kritické analýzy současného stavu v holdingu Inductron zpracovat za pomocí metod operačního výzkumu návrhová opatření skladového hospodářství.</a:t>
            </a:r>
          </a:p>
        </p:txBody>
      </p:sp>
    </p:spTree>
    <p:extLst>
      <p:ext uri="{BB962C8B-B14F-4D97-AF65-F5344CB8AC3E}">
        <p14:creationId xmlns:p14="http://schemas.microsoft.com/office/powerpoint/2010/main" val="2139934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895DA1-BC53-4587-BBA2-A0F758ED3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Představení podniku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FE0639-4322-4D5F-9220-18BE6571D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534486"/>
          </a:xfrm>
        </p:spPr>
        <p:txBody>
          <a:bodyPr/>
          <a:lstStyle/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Společnost Inductron GmbH prostřednictvím Siemens AG – 1972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Inductron GmbH – 2003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Inductron s. r. o. – 2009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100 zaměstnanců</a:t>
            </a: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Vývoj a výroba indukčních součástek na 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  vysokonapěťovou a vysokofrekvenční </a:t>
            </a:r>
          </a:p>
          <a:p>
            <a:pPr marL="0" indent="0">
              <a:buNone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  technologii</a:t>
            </a:r>
          </a:p>
          <a:p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	Airbus a rychlostní vlaky</a:t>
            </a: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80D6E8C-8939-4B73-B4B3-F47BA37D37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8613" y="3271276"/>
            <a:ext cx="2985999" cy="2639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315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893233-8011-4A4A-A845-2992AA22F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Výzkumné otázky a hypotézy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35D723-F6FE-4554-8967-671517E70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295335"/>
          </a:xfrm>
        </p:spPr>
        <p:txBody>
          <a:bodyPr>
            <a:normAutofit fontScale="92500" lnSpcReduction="20000"/>
          </a:bodyPr>
          <a:lstStyle/>
          <a:p>
            <a:pPr algn="just"/>
            <a:endParaRPr lang="cs-CZ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Je implementace a pořízení čteček z pohledu vrcholového managementu a dle použitých metod vhodné a jaké?</a:t>
            </a:r>
          </a:p>
          <a:p>
            <a:pPr algn="just"/>
            <a:endParaRPr lang="cs-CZ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Jaký sklad je dle variant a z pohledu nákladů vhodný?</a:t>
            </a:r>
          </a:p>
          <a:p>
            <a:pPr algn="just"/>
            <a:endParaRPr lang="cs-CZ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Jaká trasa je vhodná pro eventuelního interního přepravce pro zavážení do skladu Inductron s. r. o.  nejhospodárnější?</a:t>
            </a:r>
          </a:p>
        </p:txBody>
      </p:sp>
    </p:spTree>
    <p:extLst>
      <p:ext uri="{BB962C8B-B14F-4D97-AF65-F5344CB8AC3E}">
        <p14:creationId xmlns:p14="http://schemas.microsoft.com/office/powerpoint/2010/main" val="549114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27F82C-FA25-4502-98AB-14F4C4DDC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Použité metody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A49E3E-D3BC-4865-BB70-9983E5D8B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797877"/>
            <a:ext cx="9369083" cy="4814957"/>
          </a:xfrm>
        </p:spPr>
        <p:txBody>
          <a:bodyPr/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Metody sběru dat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Analýza dokumentů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Pozorování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Vědecké metody hodnocení dat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Komparace, abstrakce, dedukce, metoda analýzy, metoda analogie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Analýza metodou ABC = metoda řízení zásob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Metoda bodovací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Metoda váženého součtu WSA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Metoda TOPSIS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Dopravní úloha - routplanner</a:t>
            </a:r>
          </a:p>
          <a:p>
            <a:pPr marL="457200" lvl="1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020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784B7694-9399-40E7-8D69-79954DACA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Dosažené výsledky</a:t>
            </a:r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4D1F4F8F-4290-4282-A789-50E2B89AA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3" y="1775791"/>
            <a:ext cx="8915400" cy="4837044"/>
          </a:xfrm>
        </p:spPr>
        <p:txBody>
          <a:bodyPr>
            <a:no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Optimalizace skladového systému a implementace čteček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	WSA = Renkforce RF – IDC9277L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(levnější varianta / větší kapacita 	baterie)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	TOPSIS = Motorola Zebra DS2278 </a:t>
            </a: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Výběr vhodného skladu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	WSA = GmbH v ČR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	TOPSIS = GmbH v ČR</a:t>
            </a: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Skladovací procesy – trasy zavážení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	Nejhospodárnější je 1. trasa – Schrobenhausen – Regensburg - Nýřany</a:t>
            </a:r>
          </a:p>
          <a:p>
            <a:pPr marL="0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18B75097-5D7F-423C-AA85-9F4B0EF924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7739611"/>
              </p:ext>
            </p:extLst>
          </p:nvPr>
        </p:nvGraphicFramePr>
        <p:xfrm>
          <a:off x="7432870" y="3301474"/>
          <a:ext cx="3652471" cy="22411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8113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EB2593-E9EE-48D1-AE5D-E6E65075E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Přínos práce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547470F-F985-40AF-9494-B1CCBF743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58462"/>
            <a:ext cx="8915400" cy="4839286"/>
          </a:xfrm>
        </p:spPr>
        <p:txBody>
          <a:bodyPr>
            <a:normAutofit/>
          </a:bodyPr>
          <a:lstStyle/>
          <a:p>
            <a:r>
              <a:rPr lang="cs-CZ" sz="2300" dirty="0">
                <a:latin typeface="Arial" panose="020B0604020202020204" pitchFamily="34" charset="0"/>
                <a:cs typeface="Arial" panose="020B0604020202020204" pitchFamily="34" charset="0"/>
              </a:rPr>
              <a:t>Implementace zkušení verze a výběr vhodné čtečky dle kritérií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náklady při pořízení softwaru a 4 kusů čteček – 266 560 Kč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2 roky a 4 375 Kč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konsignační sklady a zavedení - nevhodné</a:t>
            </a:r>
          </a:p>
          <a:p>
            <a:pPr marL="0" indent="0">
              <a:buNone/>
            </a:pPr>
            <a:endParaRPr 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300" dirty="0">
                <a:latin typeface="Arial" panose="020B0604020202020204" pitchFamily="34" charset="0"/>
                <a:cs typeface="Arial" panose="020B0604020202020204" pitchFamily="34" charset="0"/>
              </a:rPr>
              <a:t>Výběr vhodného skladu (umístění, rozloha, nájem)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GmbH v ČR</a:t>
            </a:r>
          </a:p>
          <a:p>
            <a:pPr marL="0" indent="0">
              <a:buNone/>
            </a:pPr>
            <a:endParaRPr 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300" dirty="0">
                <a:latin typeface="Arial" panose="020B0604020202020204" pitchFamily="34" charset="0"/>
                <a:cs typeface="Arial" panose="020B0604020202020204" pitchFamily="34" charset="0"/>
              </a:rPr>
              <a:t>Určení nejhospodárnější trasy k zavážení produktů a materiálu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Schrobenhausen – Regensburg - Nýřany</a:t>
            </a: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258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409A7D-DF48-4B65-BC85-9A9D7B0AF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Návrhy opatření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08A60E-FA5F-4037-A15F-EEC0FAF10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741397" cy="4386470"/>
          </a:xfrm>
        </p:spPr>
        <p:txBody>
          <a:bodyPr>
            <a:normAutofit/>
          </a:bodyPr>
          <a:lstStyle/>
          <a:p>
            <a:pPr algn="just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Zjednodušení skladových operací</a:t>
            </a:r>
          </a:p>
          <a:p>
            <a:pPr algn="just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Přehlednost skladových operací v systému ABAS ERP pro jiné oddělení </a:t>
            </a:r>
          </a:p>
          <a:p>
            <a:pPr algn="just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Odstranění manuálního zapisování a úspora finančních prostředků na zaměstnance</a:t>
            </a:r>
          </a:p>
          <a:p>
            <a:pPr algn="just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Výběr vhodného skladu – velikost, vzdálenost, náklady, manipulační prostředky</a:t>
            </a:r>
          </a:p>
          <a:p>
            <a:pPr algn="just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Hospodárnost zavážení materiálu na jednotlivé operace s finálním produktem</a:t>
            </a:r>
          </a:p>
          <a:p>
            <a:pPr algn="just"/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266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5CD3C1-71B3-4270-B67C-39F3D62D1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5128" y="624110"/>
            <a:ext cx="8911687" cy="1280890"/>
          </a:xfrm>
        </p:spPr>
        <p:txBody>
          <a:bodyPr>
            <a:normAutofit/>
          </a:bodyPr>
          <a:lstStyle/>
          <a:p>
            <a:r>
              <a:rPr lang="cs-CZ" sz="4000" dirty="0">
                <a:latin typeface="Arial" panose="020B0604020202020204" pitchFamily="34" charset="0"/>
                <a:cs typeface="Arial" panose="020B0604020202020204" pitchFamily="34" charset="0"/>
              </a:rPr>
              <a:t>Závěrečné shrnutí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02BDB6D-E5C5-41D2-AE2E-C08FE0F3A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1415" y="2133600"/>
            <a:ext cx="8915400" cy="3777622"/>
          </a:xfrm>
        </p:spPr>
        <p:txBody>
          <a:bodyPr>
            <a:normAutofit/>
          </a:bodyPr>
          <a:lstStyle/>
          <a:p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Zodpovězené výzkumné otázky</a:t>
            </a:r>
          </a:p>
          <a:p>
            <a:pPr marL="0" indent="0">
              <a:buNone/>
            </a:pPr>
            <a:endParaRPr lang="cs-CZ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Navržena opatření, ty prozkoumány metodami vícekriteriálního hodnocení variant – WSA a TOPSIS</a:t>
            </a:r>
          </a:p>
          <a:p>
            <a:pPr marL="0" indent="0">
              <a:buNone/>
            </a:pPr>
            <a:endParaRPr lang="cs-CZ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500" dirty="0">
                <a:latin typeface="Arial" panose="020B0604020202020204" pitchFamily="34" charset="0"/>
                <a:cs typeface="Arial" panose="020B0604020202020204" pitchFamily="34" charset="0"/>
              </a:rPr>
              <a:t>Hospodárnost zavážení </a:t>
            </a:r>
          </a:p>
          <a:p>
            <a:endParaRPr lang="cs-CZ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798675"/>
      </p:ext>
    </p:extLst>
  </p:cSld>
  <p:clrMapOvr>
    <a:masterClrMapping/>
  </p:clrMapOvr>
</p:sld>
</file>

<file path=ppt/theme/theme1.xml><?xml version="1.0" encoding="utf-8"?>
<a:theme xmlns:a="http://schemas.openxmlformats.org/drawingml/2006/main" name="Fetzen">
  <a:themeElements>
    <a:clrScheme name="Fetze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Fetz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etz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464</Words>
  <Application>Microsoft Office PowerPoint</Application>
  <PresentationFormat>Breitbild</PresentationFormat>
  <Paragraphs>86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Wingdings</vt:lpstr>
      <vt:lpstr>Wingdings 3</vt:lpstr>
      <vt:lpstr>Fetzen</vt:lpstr>
      <vt:lpstr>Skladové hospodářství v holdingu</vt:lpstr>
      <vt:lpstr>Cíl práce</vt:lpstr>
      <vt:lpstr>Představení podniku</vt:lpstr>
      <vt:lpstr>Výzkumné otázky a hypotézy</vt:lpstr>
      <vt:lpstr>Použité metody</vt:lpstr>
      <vt:lpstr>Dosažené výsledky</vt:lpstr>
      <vt:lpstr>Přínos práce</vt:lpstr>
      <vt:lpstr>Návrhy opatření</vt:lpstr>
      <vt:lpstr>Závěrečné shrnutí</vt:lpstr>
      <vt:lpstr>Otázky vedoucího a oponenta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Skladové hospodářství v holdingu Inductron</dc:title>
  <dc:creator>Aneta Zahorkova</dc:creator>
  <cp:lastModifiedBy>Aneta Zahorkova</cp:lastModifiedBy>
  <cp:revision>25</cp:revision>
  <dcterms:created xsi:type="dcterms:W3CDTF">2021-01-30T01:55:04Z</dcterms:created>
  <dcterms:modified xsi:type="dcterms:W3CDTF">2021-02-03T11:54:57Z</dcterms:modified>
</cp:coreProperties>
</file>