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1.xml" ContentType="application/vnd.openxmlformats-officedocument.presentationml.tags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6" r:id="rId1"/>
  </p:sldMasterIdLst>
  <p:notesMasterIdLst>
    <p:notesMasterId r:id="rId18"/>
  </p:notesMasterIdLst>
  <p:sldIdLst>
    <p:sldId id="256" r:id="rId2"/>
    <p:sldId id="312" r:id="rId3"/>
    <p:sldId id="258" r:id="rId4"/>
    <p:sldId id="260" r:id="rId5"/>
    <p:sldId id="279" r:id="rId6"/>
    <p:sldId id="283" r:id="rId7"/>
    <p:sldId id="282" r:id="rId8"/>
    <p:sldId id="281" r:id="rId9"/>
    <p:sldId id="303" r:id="rId10"/>
    <p:sldId id="304" r:id="rId11"/>
    <p:sldId id="305" r:id="rId12"/>
    <p:sldId id="306" r:id="rId13"/>
    <p:sldId id="307" r:id="rId14"/>
    <p:sldId id="309" r:id="rId15"/>
    <p:sldId id="311" r:id="rId16"/>
    <p:sldId id="310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  <a:srgbClr val="041E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Střední styl 1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63" autoAdjust="0"/>
    <p:restoredTop sz="94660"/>
  </p:normalViewPr>
  <p:slideViewPr>
    <p:cSldViewPr>
      <p:cViewPr varScale="1">
        <p:scale>
          <a:sx n="112" d="100"/>
          <a:sy n="112" d="100"/>
        </p:scale>
        <p:origin x="-1836" y="-8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List_aplikace_Microsoft_Excel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List_aplikace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9051057519155398E-2"/>
          <c:y val="0.33308154348294872"/>
          <c:w val="0.83724569640062596"/>
          <c:h val="0.55562099710397406"/>
        </c:manualLayout>
      </c:layout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Podíl jednotlivých linek na celkovém objemu výroby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3D0-4825-998F-5651DE2BF92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3D0-4825-998F-5651DE2BF92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73D0-4825-998F-5651DE2BF92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73D0-4825-998F-5651DE2BF92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73D0-4825-998F-5651DE2BF92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73D0-4825-998F-5651DE2BF922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73D0-4825-998F-5651DE2BF922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73D0-4825-998F-5651DE2BF922}"/>
              </c:ext>
            </c:extLst>
          </c:dPt>
          <c:dLbls>
            <c:dLbl>
              <c:idx val="0"/>
              <c:layout>
                <c:manualLayout>
                  <c:x val="-3.0367804024496937E-2"/>
                  <c:y val="-0.11734302442963861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3D0-4825-998F-5651DE2BF922}"/>
                </c:ext>
              </c:extLst>
            </c:dLbl>
            <c:dLbl>
              <c:idx val="1"/>
              <c:layout>
                <c:manualLayout>
                  <c:x val="0.11833280839894997"/>
                  <c:y val="-0.12413011071192497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3D0-4825-998F-5651DE2BF922}"/>
                </c:ext>
              </c:extLst>
            </c:dLbl>
            <c:dLbl>
              <c:idx val="2"/>
              <c:layout>
                <c:manualLayout>
                  <c:x val="0.14815678040244962"/>
                  <c:y val="5.4339835550060951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3D0-4825-998F-5651DE2BF922}"/>
                </c:ext>
              </c:extLst>
            </c:dLbl>
            <c:dLbl>
              <c:idx val="3"/>
              <c:layout>
                <c:manualLayout>
                  <c:x val="0.11817305336832896"/>
                  <c:y val="0.18170019467878001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3D0-4825-998F-5651DE2BF922}"/>
                </c:ext>
              </c:extLst>
            </c:dLbl>
            <c:dLbl>
              <c:idx val="4"/>
              <c:layout>
                <c:manualLayout>
                  <c:x val="-6.6666666666666707E-2"/>
                  <c:y val="0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3D0-4825-998F-5651DE2BF922}"/>
                </c:ext>
              </c:extLst>
            </c:dLbl>
            <c:dLbl>
              <c:idx val="5"/>
              <c:layout>
                <c:manualLayout>
                  <c:x val="-9.9574586976161783E-2"/>
                  <c:y val="0.14878022457358445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73D0-4825-998F-5651DE2BF922}"/>
                </c:ext>
              </c:extLst>
            </c:dLbl>
            <c:dLbl>
              <c:idx val="6"/>
              <c:layout>
                <c:manualLayout>
                  <c:x val="-0.15105399616728665"/>
                  <c:y val="-2.0677177565262342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1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73D0-4825-998F-5651DE2BF922}"/>
                </c:ext>
              </c:extLst>
            </c:dLbl>
            <c:dLbl>
              <c:idx val="7"/>
              <c:layout>
                <c:manualLayout>
                  <c:x val="-6.5765004374453234E-2"/>
                  <c:y val="-0.10614796609216839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2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73D0-4825-998F-5651DE2BF922}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cs-CZ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List1!$A$2:$A$9</c:f>
              <c:strCache>
                <c:ptCount val="8"/>
                <c:pt idx="0">
                  <c:v>Výrobní linka č. 1</c:v>
                </c:pt>
                <c:pt idx="1">
                  <c:v>Výrobní linka č. 2</c:v>
                </c:pt>
                <c:pt idx="2">
                  <c:v>Výrobní linka č. 3</c:v>
                </c:pt>
                <c:pt idx="3">
                  <c:v>Výrobní linka č. 4</c:v>
                </c:pt>
                <c:pt idx="4">
                  <c:v>Výrobní linka č. 5</c:v>
                </c:pt>
                <c:pt idx="5">
                  <c:v>Výrobní linka č. 6</c:v>
                </c:pt>
                <c:pt idx="6">
                  <c:v>Výrobní linka č. 7</c:v>
                </c:pt>
                <c:pt idx="7">
                  <c:v>Výrobní linka č. 8</c:v>
                </c:pt>
              </c:strCache>
            </c:strRef>
          </c:cat>
          <c:val>
            <c:numRef>
              <c:f>List1!$B$2:$B$9</c:f>
              <c:numCache>
                <c:formatCode>0.00%</c:formatCode>
                <c:ptCount val="8"/>
                <c:pt idx="0">
                  <c:v>7.7499999999999999E-2</c:v>
                </c:pt>
                <c:pt idx="1">
                  <c:v>3.8199999999999998E-2</c:v>
                </c:pt>
                <c:pt idx="2">
                  <c:v>1.9199999999999998E-2</c:v>
                </c:pt>
                <c:pt idx="3">
                  <c:v>0.31430000000000002</c:v>
                </c:pt>
                <c:pt idx="4">
                  <c:v>0.13089999999999999</c:v>
                </c:pt>
                <c:pt idx="5">
                  <c:v>0.29289999999999999</c:v>
                </c:pt>
                <c:pt idx="6">
                  <c:v>2.2599999999999999E-2</c:v>
                </c:pt>
                <c:pt idx="7">
                  <c:v>0.10440000000000001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73D0-4825-998F-5651DE2BF92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solidFill>
        <a:schemeClr val="bg1">
          <a:lumMod val="50000"/>
        </a:schemeClr>
      </a:solidFill>
      <a:round/>
    </a:ln>
    <a:effectLst/>
  </c:spPr>
  <c:txPr>
    <a:bodyPr/>
    <a:lstStyle/>
    <a:p>
      <a:pPr algn="just">
        <a:spcBef>
          <a:spcPts val="1000"/>
        </a:spcBef>
        <a:spcAft>
          <a:spcPts val="1000"/>
        </a:spcAft>
        <a:defRPr/>
      </a:pPr>
      <a:endParaRPr lang="cs-CZ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t" anchorCtr="0"/>
          <a:lstStyle/>
          <a:p>
            <a:pPr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cs-CZ" sz="1050">
                <a:latin typeface="Times New Roman" panose="02020603050405020304" pitchFamily="18" charset="0"/>
                <a:cs typeface="Times New Roman" panose="02020603050405020304" pitchFamily="18" charset="0"/>
              </a:rPr>
              <a:t>Paretův diagram zmetkovitosti</a:t>
            </a:r>
            <a:endParaRPr lang="de-DE" sz="105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33573288022455333"/>
          <c:y val="0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2510179760545589"/>
          <c:y val="0.12444813994281899"/>
          <c:w val="0.75688605636344475"/>
          <c:h val="0.7057744642302419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List1!$B$2</c:f>
              <c:strCache>
                <c:ptCount val="1"/>
                <c:pt idx="0">
                  <c:v>Četnost vad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List1!$A$3:$A$11</c:f>
              <c:strCache>
                <c:ptCount val="7"/>
                <c:pt idx="0">
                  <c:v>C</c:v>
                </c:pt>
                <c:pt idx="1">
                  <c:v>D</c:v>
                </c:pt>
                <c:pt idx="2">
                  <c:v>E</c:v>
                </c:pt>
                <c:pt idx="3">
                  <c:v>B</c:v>
                </c:pt>
                <c:pt idx="4">
                  <c:v>F</c:v>
                </c:pt>
                <c:pt idx="5">
                  <c:v>G</c:v>
                </c:pt>
                <c:pt idx="6">
                  <c:v>A</c:v>
                </c:pt>
              </c:strCache>
            </c:strRef>
          </c:cat>
          <c:val>
            <c:numRef>
              <c:f>List1!$B$3:$B$11</c:f>
              <c:numCache>
                <c:formatCode>General</c:formatCode>
                <c:ptCount val="9"/>
                <c:pt idx="0">
                  <c:v>81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2</c:v>
                </c:pt>
                <c:pt idx="5">
                  <c:v>2</c:v>
                </c:pt>
                <c:pt idx="6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C83-4146-A71E-4A6AD0FE14C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5"/>
        <c:overlap val="-6"/>
        <c:axId val="85785216"/>
        <c:axId val="85783296"/>
      </c:barChart>
      <c:lineChart>
        <c:grouping val="standard"/>
        <c:varyColors val="0"/>
        <c:ser>
          <c:idx val="2"/>
          <c:order val="1"/>
          <c:tx>
            <c:strRef>
              <c:f>List1!$D$2</c:f>
              <c:strCache>
                <c:ptCount val="1"/>
                <c:pt idx="0">
                  <c:v>Kumulativní četnost</c:v>
                </c:pt>
              </c:strCache>
            </c:strRef>
          </c:tx>
          <c:spPr>
            <a:ln w="34925" cap="rnd">
              <a:solidFill>
                <a:schemeClr val="accent2">
                  <a:lumMod val="60000"/>
                  <a:lumOff val="40000"/>
                </a:schemeClr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List1!$A$3:$A$11</c:f>
              <c:strCache>
                <c:ptCount val="7"/>
                <c:pt idx="0">
                  <c:v>C</c:v>
                </c:pt>
                <c:pt idx="1">
                  <c:v>D</c:v>
                </c:pt>
                <c:pt idx="2">
                  <c:v>E</c:v>
                </c:pt>
                <c:pt idx="3">
                  <c:v>B</c:v>
                </c:pt>
                <c:pt idx="4">
                  <c:v>F</c:v>
                </c:pt>
                <c:pt idx="5">
                  <c:v>G</c:v>
                </c:pt>
                <c:pt idx="6">
                  <c:v>A</c:v>
                </c:pt>
              </c:strCache>
            </c:strRef>
          </c:cat>
          <c:val>
            <c:numRef>
              <c:f>List1!$D$3:$D$11</c:f>
              <c:numCache>
                <c:formatCode>0.00%</c:formatCode>
                <c:ptCount val="9"/>
                <c:pt idx="0">
                  <c:v>0.85263157894736841</c:v>
                </c:pt>
                <c:pt idx="1">
                  <c:v>0.88421052631578945</c:v>
                </c:pt>
                <c:pt idx="2">
                  <c:v>0.91578947368421049</c:v>
                </c:pt>
                <c:pt idx="3">
                  <c:v>0.94736842105263153</c:v>
                </c:pt>
                <c:pt idx="4">
                  <c:v>0.96842105263157885</c:v>
                </c:pt>
                <c:pt idx="5">
                  <c:v>0.98947368421052617</c:v>
                </c:pt>
                <c:pt idx="6">
                  <c:v>0.99999999999999989</c:v>
                </c:pt>
                <c:pt idx="7">
                  <c:v>0.99999999999999989</c:v>
                </c:pt>
                <c:pt idx="8">
                  <c:v>0.99999999999999989</c:v>
                </c:pt>
              </c:numCache>
            </c:numRef>
          </c: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1-7C83-4146-A71E-4A6AD0FE14C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85779584"/>
        <c:axId val="85781120"/>
      </c:lineChart>
      <c:lineChart>
        <c:grouping val="standar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85785216"/>
        <c:axId val="85783296"/>
        <c:extLst xmlns:c16r2="http://schemas.microsoft.com/office/drawing/2015/06/chart">
          <c:ext xmlns:c15="http://schemas.microsoft.com/office/drawing/2012/chart" uri="{02D57815-91ED-43cb-92C2-25804820EDAC}">
            <c15:filteredLine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List1!$C$2</c15:sqref>
                        </c15:formulaRef>
                      </c:ext>
                    </c:extLst>
                    <c:strCache>
                      <c:ptCount val="1"/>
                      <c:pt idx="0">
                        <c:v>Percentage</c:v>
                      </c:pt>
                    </c:strCache>
                  </c:strRef>
                </c:tx>
                <c:spPr>
                  <a:ln w="34925" cap="rnd">
                    <a:solidFill>
                      <a:schemeClr val="accent2"/>
                    </a:solidFill>
                    <a:round/>
                  </a:ln>
                  <a:effectLst>
                    <a:outerShdw blurRad="40000" dist="23000" dir="5400000" rotWithShape="0">
                      <a:srgbClr val="000000">
                        <a:alpha val="35000"/>
                      </a:srgbClr>
                    </a:outerShdw>
                  </a:effectLst>
                </c:spPr>
                <c:marker>
                  <c:symbol val="circle"/>
                  <c:size val="6"/>
                  <c:spPr>
                    <a:gradFill rotWithShape="1">
                      <a:gsLst>
                        <a:gs pos="0">
                          <a:schemeClr val="accent2">
                            <a:shade val="51000"/>
                            <a:satMod val="130000"/>
                          </a:schemeClr>
                        </a:gs>
                        <a:gs pos="80000">
                          <a:schemeClr val="accent2">
                            <a:shade val="93000"/>
                            <a:satMod val="130000"/>
                          </a:schemeClr>
                        </a:gs>
                        <a:gs pos="100000">
                          <a:schemeClr val="accent2">
                            <a:shade val="94000"/>
                            <a:satMod val="135000"/>
                          </a:schemeClr>
                        </a:gs>
                      </a:gsLst>
                      <a:lin ang="16200000" scaled="0"/>
                    </a:gradFill>
                    <a:ln w="9525">
                      <a:solidFill>
                        <a:schemeClr val="accent2"/>
                      </a:solidFill>
                      <a:round/>
                    </a:ln>
                    <a:effectLst>
                      <a:outerShdw blurRad="40000" dist="23000" dir="5400000" rotWithShape="0">
                        <a:srgbClr val="000000">
                          <a:alpha val="35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threePt" dir="t">
                        <a:rot lat="0" lon="0" rev="1200000"/>
                      </a:lightRig>
                    </a:scene3d>
                    <a:sp3d>
                      <a:bevelT w="63500" h="25400"/>
                    </a:sp3d>
                  </c:spPr>
                </c:marker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cs-CZ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List1!$A$3:$A$11</c15:sqref>
                        </c15:formulaRef>
                      </c:ext>
                    </c:extLst>
                    <c:strCache>
                      <c:ptCount val="7"/>
                      <c:pt idx="0">
                        <c:v>C</c:v>
                      </c:pt>
                      <c:pt idx="1">
                        <c:v>D</c:v>
                      </c:pt>
                      <c:pt idx="2">
                        <c:v>E</c:v>
                      </c:pt>
                      <c:pt idx="3">
                        <c:v>B</c:v>
                      </c:pt>
                      <c:pt idx="4">
                        <c:v>F</c:v>
                      </c:pt>
                      <c:pt idx="5">
                        <c:v>G</c:v>
                      </c:pt>
                      <c:pt idx="6">
                        <c:v>A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List1!$C$3:$C$11</c15:sqref>
                        </c15:formulaRef>
                      </c:ext>
                    </c:extLst>
                    <c:numCache>
                      <c:formatCode>0%</c:formatCode>
                      <c:ptCount val="9"/>
                      <c:pt idx="0">
                        <c:v>0.85263157894736841</c:v>
                      </c:pt>
                      <c:pt idx="1">
                        <c:v>3.1578947368421054E-2</c:v>
                      </c:pt>
                      <c:pt idx="2">
                        <c:v>3.1578947368421054E-2</c:v>
                      </c:pt>
                      <c:pt idx="3">
                        <c:v>3.1578947368421054E-2</c:v>
                      </c:pt>
                      <c:pt idx="4">
                        <c:v>2.1052631578947368E-2</c:v>
                      </c:pt>
                      <c:pt idx="5">
                        <c:v>2.1052631578947368E-2</c:v>
                      </c:pt>
                      <c:pt idx="6">
                        <c:v>1.0526315789473684E-2</c:v>
                      </c:pt>
                      <c:pt idx="7">
                        <c:v>0</c:v>
                      </c:pt>
                      <c:pt idx="8">
                        <c:v>0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2-7C83-4146-A71E-4A6AD0FE14CF}"/>
                  </c:ext>
                </c:extLst>
              </c15:ser>
            </c15:filteredLineSeries>
          </c:ext>
        </c:extLst>
      </c:lineChart>
      <c:catAx>
        <c:axId val="85779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b" anchorCtr="0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85781120"/>
        <c:crosses val="autoZero"/>
        <c:auto val="1"/>
        <c:lblAlgn val="ctr"/>
        <c:lblOffset val="100"/>
        <c:tickLblSkip val="1"/>
        <c:noMultiLvlLbl val="0"/>
      </c:catAx>
      <c:valAx>
        <c:axId val="8578112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cs-CZ" sz="10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Kumulativní četnost (%)</a:t>
                </a:r>
                <a:endParaRPr lang="de-DE" sz="1000" b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layout>
            <c:manualLayout>
              <c:xMode val="edge"/>
              <c:yMode val="edge"/>
              <c:x val="1.2861785741724419E-2"/>
              <c:y val="0.20776277876675764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0%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85779584"/>
        <c:crosses val="autoZero"/>
        <c:crossBetween val="between"/>
      </c:valAx>
      <c:valAx>
        <c:axId val="85783296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sz="1000" b="1" baseline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Četnost interních chyb (ks)</a:t>
                </a:r>
                <a:endParaRPr lang="de-DE" sz="1000" b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layout>
            <c:manualLayout>
              <c:xMode val="edge"/>
              <c:yMode val="edge"/>
              <c:x val="0.9553693211765818"/>
              <c:y val="0.18020624184609124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85785216"/>
        <c:crosses val="max"/>
        <c:crossBetween val="between"/>
      </c:valAx>
      <c:catAx>
        <c:axId val="8578521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sz="10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Druh</a:t>
                </a:r>
                <a:r>
                  <a:rPr lang="cs-CZ" sz="1000" b="1" baseline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interní chyby</a:t>
                </a:r>
                <a:endParaRPr lang="de-DE" sz="1000" b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layout>
            <c:manualLayout>
              <c:xMode val="edge"/>
              <c:yMode val="edge"/>
              <c:x val="0.41631495348309505"/>
              <c:y val="0.89767113620324634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crossAx val="8578329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solidFill>
        <a:schemeClr val="bg1">
          <a:lumMod val="50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cs-CZ" sz="1200" b="1">
                <a:latin typeface="Times New Roman" panose="02020603050405020304" pitchFamily="18" charset="0"/>
                <a:cs typeface="Times New Roman" panose="02020603050405020304" pitchFamily="18" charset="0"/>
              </a:rPr>
              <a:t>OEE</a:t>
            </a:r>
            <a:endParaRPr lang="de-DE" sz="1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468289851662643"/>
          <c:y val="7.364030697364031E-2"/>
          <c:w val="0.64889345988732616"/>
          <c:h val="0.8489547290072223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OEE (%)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900" b="0" i="0" u="none" strike="noStrike" kern="1200" baseline="0">
                    <a:ln>
                      <a:noFill/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List1!$A$2:$A$10</c:f>
              <c:strCache>
                <c:ptCount val="8"/>
                <c:pt idx="0">
                  <c:v>Linka č. 1</c:v>
                </c:pt>
                <c:pt idx="1">
                  <c:v>Linka č. 2</c:v>
                </c:pt>
                <c:pt idx="2">
                  <c:v>Linka č. 3</c:v>
                </c:pt>
                <c:pt idx="3">
                  <c:v>Linka č. 4</c:v>
                </c:pt>
                <c:pt idx="4">
                  <c:v>Linka č. 5</c:v>
                </c:pt>
                <c:pt idx="5">
                  <c:v>Linka č. 6</c:v>
                </c:pt>
                <c:pt idx="6">
                  <c:v>Linka č. 7</c:v>
                </c:pt>
                <c:pt idx="7">
                  <c:v>Linka č. 8</c:v>
                </c:pt>
              </c:strCache>
            </c:strRef>
          </c:cat>
          <c:val>
            <c:numRef>
              <c:f>List1!$B$2:$B$10</c:f>
              <c:numCache>
                <c:formatCode>0.00%</c:formatCode>
                <c:ptCount val="8"/>
                <c:pt idx="0">
                  <c:v>0.83440000000000003</c:v>
                </c:pt>
                <c:pt idx="1">
                  <c:v>0.83299999999999996</c:v>
                </c:pt>
                <c:pt idx="2">
                  <c:v>0.85340000000000005</c:v>
                </c:pt>
                <c:pt idx="3">
                  <c:v>0.86099999999999999</c:v>
                </c:pt>
                <c:pt idx="4">
                  <c:v>0.81169999999999998</c:v>
                </c:pt>
                <c:pt idx="5">
                  <c:v>0.78590000000000004</c:v>
                </c:pt>
                <c:pt idx="6">
                  <c:v>0.79510000000000003</c:v>
                </c:pt>
                <c:pt idx="7">
                  <c:v>0.78600000000000003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155-4F13-B32B-449E177F1726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Technické (%)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List1!$A$2:$A$10</c:f>
              <c:strCache>
                <c:ptCount val="8"/>
                <c:pt idx="0">
                  <c:v>Linka č. 1</c:v>
                </c:pt>
                <c:pt idx="1">
                  <c:v>Linka č. 2</c:v>
                </c:pt>
                <c:pt idx="2">
                  <c:v>Linka č. 3</c:v>
                </c:pt>
                <c:pt idx="3">
                  <c:v>Linka č. 4</c:v>
                </c:pt>
                <c:pt idx="4">
                  <c:v>Linka č. 5</c:v>
                </c:pt>
                <c:pt idx="5">
                  <c:v>Linka č. 6</c:v>
                </c:pt>
                <c:pt idx="6">
                  <c:v>Linka č. 7</c:v>
                </c:pt>
                <c:pt idx="7">
                  <c:v>Linka č. 8</c:v>
                </c:pt>
              </c:strCache>
            </c:strRef>
          </c:cat>
          <c:val>
            <c:numRef>
              <c:f>List1!$C$2:$C$10</c:f>
              <c:numCache>
                <c:formatCode>0.00%</c:formatCode>
                <c:ptCount val="8"/>
                <c:pt idx="0">
                  <c:v>1.2200000000000001E-2</c:v>
                </c:pt>
                <c:pt idx="1">
                  <c:v>1.7399999999999999E-2</c:v>
                </c:pt>
                <c:pt idx="2">
                  <c:v>1.3599999999999999E-2</c:v>
                </c:pt>
                <c:pt idx="3">
                  <c:v>9.4999999999999998E-3</c:v>
                </c:pt>
                <c:pt idx="4">
                  <c:v>3.0200000000000001E-2</c:v>
                </c:pt>
                <c:pt idx="5">
                  <c:v>5.3100000000000001E-2</c:v>
                </c:pt>
                <c:pt idx="6">
                  <c:v>5.8700000000000002E-2</c:v>
                </c:pt>
                <c:pt idx="7">
                  <c:v>3.9E-2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155-4F13-B32B-449E177F1726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Kvalitativní (%)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List1!$A$2:$A$10</c:f>
              <c:strCache>
                <c:ptCount val="8"/>
                <c:pt idx="0">
                  <c:v>Linka č. 1</c:v>
                </c:pt>
                <c:pt idx="1">
                  <c:v>Linka č. 2</c:v>
                </c:pt>
                <c:pt idx="2">
                  <c:v>Linka č. 3</c:v>
                </c:pt>
                <c:pt idx="3">
                  <c:v>Linka č. 4</c:v>
                </c:pt>
                <c:pt idx="4">
                  <c:v>Linka č. 5</c:v>
                </c:pt>
                <c:pt idx="5">
                  <c:v>Linka č. 6</c:v>
                </c:pt>
                <c:pt idx="6">
                  <c:v>Linka č. 7</c:v>
                </c:pt>
                <c:pt idx="7">
                  <c:v>Linka č. 8</c:v>
                </c:pt>
              </c:strCache>
            </c:strRef>
          </c:cat>
          <c:val>
            <c:numRef>
              <c:f>List1!$D$2:$D$10</c:f>
              <c:numCache>
                <c:formatCode>0.00%</c:formatCode>
                <c:ptCount val="8"/>
                <c:pt idx="0">
                  <c:v>5.5999999999999999E-3</c:v>
                </c:pt>
                <c:pt idx="1">
                  <c:v>6.7999999999999996E-3</c:v>
                </c:pt>
                <c:pt idx="2">
                  <c:v>1.9199999999999998E-2</c:v>
                </c:pt>
                <c:pt idx="3">
                  <c:v>2.7000000000000001E-3</c:v>
                </c:pt>
                <c:pt idx="4">
                  <c:v>3.7999999999999999E-2</c:v>
                </c:pt>
                <c:pt idx="5">
                  <c:v>5.1000000000000004E-3</c:v>
                </c:pt>
                <c:pt idx="6">
                  <c:v>3.4200000000000001E-2</c:v>
                </c:pt>
                <c:pt idx="7">
                  <c:v>1.7299999999999999E-2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155-4F13-B32B-449E177F1726}"/>
            </c:ext>
          </c:extLst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Přeseřízení (%)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List1!$A$2:$A$10</c:f>
              <c:strCache>
                <c:ptCount val="8"/>
                <c:pt idx="0">
                  <c:v>Linka č. 1</c:v>
                </c:pt>
                <c:pt idx="1">
                  <c:v>Linka č. 2</c:v>
                </c:pt>
                <c:pt idx="2">
                  <c:v>Linka č. 3</c:v>
                </c:pt>
                <c:pt idx="3">
                  <c:v>Linka č. 4</c:v>
                </c:pt>
                <c:pt idx="4">
                  <c:v>Linka č. 5</c:v>
                </c:pt>
                <c:pt idx="5">
                  <c:v>Linka č. 6</c:v>
                </c:pt>
                <c:pt idx="6">
                  <c:v>Linka č. 7</c:v>
                </c:pt>
                <c:pt idx="7">
                  <c:v>Linka č. 8</c:v>
                </c:pt>
              </c:strCache>
            </c:strRef>
          </c:cat>
          <c:val>
            <c:numRef>
              <c:f>List1!$E$2:$E$10</c:f>
              <c:numCache>
                <c:formatCode>0.00%</c:formatCode>
                <c:ptCount val="8"/>
                <c:pt idx="0">
                  <c:v>1.6199999999999999E-2</c:v>
                </c:pt>
                <c:pt idx="1">
                  <c:v>1.55E-2</c:v>
                </c:pt>
                <c:pt idx="2">
                  <c:v>3.2000000000000002E-3</c:v>
                </c:pt>
                <c:pt idx="4">
                  <c:v>1.0800000000000001E-2</c:v>
                </c:pt>
                <c:pt idx="5">
                  <c:v>2.7300000000000001E-2</c:v>
                </c:pt>
                <c:pt idx="7">
                  <c:v>2.1000000000000001E-2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3155-4F13-B32B-449E177F1726}"/>
            </c:ext>
          </c:extLst>
        </c:ser>
        <c:ser>
          <c:idx val="4"/>
          <c:order val="4"/>
          <c:tx>
            <c:strRef>
              <c:f>List1!$F$1</c:f>
              <c:strCache>
                <c:ptCount val="1"/>
                <c:pt idx="0">
                  <c:v>Organizační (%)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List1!$A$2:$A$10</c:f>
              <c:strCache>
                <c:ptCount val="8"/>
                <c:pt idx="0">
                  <c:v>Linka č. 1</c:v>
                </c:pt>
                <c:pt idx="1">
                  <c:v>Linka č. 2</c:v>
                </c:pt>
                <c:pt idx="2">
                  <c:v>Linka č. 3</c:v>
                </c:pt>
                <c:pt idx="3">
                  <c:v>Linka č. 4</c:v>
                </c:pt>
                <c:pt idx="4">
                  <c:v>Linka č. 5</c:v>
                </c:pt>
                <c:pt idx="5">
                  <c:v>Linka č. 6</c:v>
                </c:pt>
                <c:pt idx="6">
                  <c:v>Linka č. 7</c:v>
                </c:pt>
                <c:pt idx="7">
                  <c:v>Linka č. 8</c:v>
                </c:pt>
              </c:strCache>
            </c:strRef>
          </c:cat>
          <c:val>
            <c:numRef>
              <c:f>List1!$F$2:$F$10</c:f>
              <c:numCache>
                <c:formatCode>General</c:formatCode>
                <c:ptCount val="8"/>
                <c:pt idx="7" formatCode="0.00%">
                  <c:v>3.7199999999999997E-2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3155-4F13-B32B-449E177F1726}"/>
            </c:ext>
          </c:extLst>
        </c:ser>
        <c:ser>
          <c:idx val="6"/>
          <c:order val="5"/>
          <c:tx>
            <c:strRef>
              <c:f>List1!$H$1</c:f>
              <c:strCache>
                <c:ptCount val="1"/>
                <c:pt idx="0">
                  <c:v>Výkon. ztráty (%)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List1!$A$2:$A$10</c:f>
              <c:strCache>
                <c:ptCount val="8"/>
                <c:pt idx="0">
                  <c:v>Linka č. 1</c:v>
                </c:pt>
                <c:pt idx="1">
                  <c:v>Linka č. 2</c:v>
                </c:pt>
                <c:pt idx="2">
                  <c:v>Linka č. 3</c:v>
                </c:pt>
                <c:pt idx="3">
                  <c:v>Linka č. 4</c:v>
                </c:pt>
                <c:pt idx="4">
                  <c:v>Linka č. 5</c:v>
                </c:pt>
                <c:pt idx="5">
                  <c:v>Linka č. 6</c:v>
                </c:pt>
                <c:pt idx="6">
                  <c:v>Linka č. 7</c:v>
                </c:pt>
                <c:pt idx="7">
                  <c:v>Linka č. 8</c:v>
                </c:pt>
              </c:strCache>
            </c:strRef>
          </c:cat>
          <c:val>
            <c:numRef>
              <c:f>List1!$H$2:$H$10</c:f>
              <c:numCache>
                <c:formatCode>0.00%</c:formatCode>
                <c:ptCount val="8"/>
                <c:pt idx="0">
                  <c:v>0.13159999999999994</c:v>
                </c:pt>
                <c:pt idx="1">
                  <c:v>0.12730000000000008</c:v>
                </c:pt>
                <c:pt idx="2">
                  <c:v>0.11060000000000003</c:v>
                </c:pt>
                <c:pt idx="3">
                  <c:v>0.12680000000000002</c:v>
                </c:pt>
                <c:pt idx="4">
                  <c:v>0.10929999999999995</c:v>
                </c:pt>
                <c:pt idx="5">
                  <c:v>0.12859999999999994</c:v>
                </c:pt>
                <c:pt idx="6">
                  <c:v>0.11199999999999999</c:v>
                </c:pt>
                <c:pt idx="7">
                  <c:v>9.9499999999999922E-2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3155-4F13-B32B-449E177F1726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31"/>
        <c:overlap val="100"/>
        <c:axId val="85863424"/>
        <c:axId val="85881600"/>
        <c:extLst xmlns:c16r2="http://schemas.microsoft.com/office/drawing/2015/06/chart">
          <c:ext xmlns:c15="http://schemas.microsoft.com/office/drawing/2012/chart" uri="{02D57815-91ED-43cb-92C2-25804820EDAC}">
            <c15:filteredBarSeries>
              <c15:ser>
                <c:idx val="5"/>
                <c:order val="5"/>
                <c:tx>
                  <c:strRef>
                    <c:extLst>
                      <c:ext uri="{02D57815-91ED-43cb-92C2-25804820EDAC}">
                        <c15:formulaRef>
                          <c15:sqref>List1!$G$1</c15:sqref>
                        </c15:formulaRef>
                      </c:ext>
                    </c:extLst>
                    <c:strCache>
                      <c:ptCount val="1"/>
                      <c:pt idx="0">
                        <c:v>Sloupec1</c:v>
                      </c:pt>
                    </c:strCache>
                  </c:strRef>
                </c:tx>
                <c:spPr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delete val="1"/>
                </c:dLbls>
                <c:cat>
                  <c:strRef>
                    <c:extLst>
                      <c:ext uri="{02D57815-91ED-43cb-92C2-25804820EDAC}">
                        <c15:formulaRef>
                          <c15:sqref>List1!$A$2:$A$10</c15:sqref>
                        </c15:formulaRef>
                      </c:ext>
                    </c:extLst>
                    <c:strCache>
                      <c:ptCount val="8"/>
                      <c:pt idx="0">
                        <c:v>Linka č. 1</c:v>
                      </c:pt>
                      <c:pt idx="1">
                        <c:v>Linka č. 2</c:v>
                      </c:pt>
                      <c:pt idx="2">
                        <c:v>Linka č. 3</c:v>
                      </c:pt>
                      <c:pt idx="3">
                        <c:v>Linka č. 4</c:v>
                      </c:pt>
                      <c:pt idx="4">
                        <c:v>Linka č. 5</c:v>
                      </c:pt>
                      <c:pt idx="5">
                        <c:v>Linka č. 6</c:v>
                      </c:pt>
                      <c:pt idx="6">
                        <c:v>Linka č. 7</c:v>
                      </c:pt>
                      <c:pt idx="7">
                        <c:v>Linka č. 8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List1!$G$2:$G$10</c15:sqref>
                        </c15:formulaRef>
                      </c:ext>
                    </c:extLst>
                    <c:numCache>
                      <c:formatCode>General</c:formatCode>
                      <c:ptCount val="8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6-3155-4F13-B32B-449E177F1726}"/>
                  </c:ext>
                </c:extLst>
              </c15:ser>
            </c15:filteredBarSeries>
          </c:ext>
        </c:extLst>
      </c:barChart>
      <c:catAx>
        <c:axId val="85863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85881600"/>
        <c:crosses val="autoZero"/>
        <c:auto val="1"/>
        <c:lblAlgn val="ctr"/>
        <c:lblOffset val="100"/>
        <c:noMultiLvlLbl val="0"/>
      </c:catAx>
      <c:valAx>
        <c:axId val="858816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ln>
                      <a:noFill/>
                    </a:ln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cs-CZ" sz="12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Hodnota využití efektivity zařízení (%)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8586342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</c:dTable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2867861334975668"/>
          <c:y val="0.24944813579984182"/>
          <c:w val="0.16753019472308148"/>
          <c:h val="0.2919570607307304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 w="9525" cap="flat" cmpd="sng" algn="ctr">
      <a:solidFill>
        <a:schemeClr val="bg1">
          <a:lumMod val="50000"/>
        </a:schemeClr>
      </a:solidFill>
      <a:round/>
    </a:ln>
    <a:effectLst/>
  </c:spPr>
  <c:txPr>
    <a:bodyPr/>
    <a:lstStyle/>
    <a:p>
      <a:pPr>
        <a:defRPr>
          <a:ln>
            <a:noFill/>
          </a:ln>
        </a:defRPr>
      </a:pPr>
      <a:endParaRPr lang="cs-CZ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solidFill>
          <a:schemeClr val="dk1">
            <a:tint val="20000"/>
          </a:schemeClr>
        </a:solidFill>
        <a:ln w="9525" cap="flat" cmpd="sng" algn="ctr">
          <a:solidFill>
            <a:schemeClr val="dk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dk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solidFill>
          <a:schemeClr val="bg1">
            <a:lumMod val="95000"/>
          </a:schemeClr>
        </a:solidFill>
        <a:ln>
          <a:noFill/>
        </a:ln>
        <a:effectLst/>
        <a:sp3d/>
      </c:spPr>
    </c:sideWall>
    <c:backWall>
      <c:thickness val="0"/>
      <c:spPr>
        <a:solidFill>
          <a:schemeClr val="bg1">
            <a:lumMod val="95000"/>
          </a:schemeClr>
        </a:solidFill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4774496937882844"/>
          <c:y val="0.11807647392093723"/>
          <c:w val="0.82847080108962279"/>
          <c:h val="0.6194512470082208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Původní FMEA procesu</c:v>
                </c:pt>
              </c:strCache>
            </c:strRef>
          </c:tx>
          <c:spPr>
            <a:solidFill>
              <a:schemeClr val="accent1"/>
            </a:solidFill>
            <a:ln w="9525" cap="flat" cmpd="sng" algn="ctr">
              <a:solidFill>
                <a:schemeClr val="accent1">
                  <a:shade val="50000"/>
                  <a:shade val="95000"/>
                  <a:satMod val="105000"/>
                </a:schemeClr>
              </a:solidFill>
              <a:prstDash val="solid"/>
              <a:round/>
            </a:ln>
            <a:effectLst/>
            <a:sp3d contourW="9525">
              <a:contourClr>
                <a:schemeClr val="accent1">
                  <a:shade val="50000"/>
                  <a:shade val="95000"/>
                  <a:satMod val="105000"/>
                </a:schemeClr>
              </a:contourClr>
            </a:sp3d>
          </c:spPr>
          <c:invertIfNegative val="0"/>
          <c:dLbls>
            <c:dLbl>
              <c:idx val="3"/>
              <c:layout>
                <c:manualLayout>
                  <c:x val="-1.5060240963855462E-2"/>
                  <c:y val="-4.9750669057120188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1B07-485E-839E-B3E12E9DE68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dk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shade val="95000"/>
                          <a:satMod val="10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List1!$A$2:$A$18</c:f>
              <c:numCache>
                <c:formatCode>General</c:formatCode>
                <c:ptCount val="17"/>
                <c:pt idx="0">
                  <c:v>8</c:v>
                </c:pt>
                <c:pt idx="1">
                  <c:v>9</c:v>
                </c:pt>
                <c:pt idx="2">
                  <c:v>16</c:v>
                </c:pt>
                <c:pt idx="3">
                  <c:v>18</c:v>
                </c:pt>
                <c:pt idx="4">
                  <c:v>24</c:v>
                </c:pt>
                <c:pt idx="5">
                  <c:v>27</c:v>
                </c:pt>
                <c:pt idx="6">
                  <c:v>32</c:v>
                </c:pt>
                <c:pt idx="7">
                  <c:v>36</c:v>
                </c:pt>
                <c:pt idx="8">
                  <c:v>48</c:v>
                </c:pt>
                <c:pt idx="9">
                  <c:v>54</c:v>
                </c:pt>
                <c:pt idx="10">
                  <c:v>72</c:v>
                </c:pt>
                <c:pt idx="11">
                  <c:v>81</c:v>
                </c:pt>
                <c:pt idx="12">
                  <c:v>96</c:v>
                </c:pt>
                <c:pt idx="13">
                  <c:v>108</c:v>
                </c:pt>
                <c:pt idx="14">
                  <c:v>160</c:v>
                </c:pt>
                <c:pt idx="15">
                  <c:v>162</c:v>
                </c:pt>
                <c:pt idx="16">
                  <c:v>180</c:v>
                </c:pt>
              </c:numCache>
            </c:numRef>
          </c:cat>
          <c:val>
            <c:numRef>
              <c:f>List1!$B$2:$B$18</c:f>
              <c:numCache>
                <c:formatCode>General</c:formatCode>
                <c:ptCount val="17"/>
                <c:pt idx="0">
                  <c:v>1</c:v>
                </c:pt>
                <c:pt idx="1">
                  <c:v>3</c:v>
                </c:pt>
                <c:pt idx="2">
                  <c:v>0</c:v>
                </c:pt>
                <c:pt idx="3">
                  <c:v>14</c:v>
                </c:pt>
                <c:pt idx="4">
                  <c:v>2</c:v>
                </c:pt>
                <c:pt idx="5">
                  <c:v>3</c:v>
                </c:pt>
                <c:pt idx="6">
                  <c:v>6</c:v>
                </c:pt>
                <c:pt idx="7">
                  <c:v>10</c:v>
                </c:pt>
                <c:pt idx="8">
                  <c:v>6</c:v>
                </c:pt>
                <c:pt idx="9">
                  <c:v>11</c:v>
                </c:pt>
                <c:pt idx="10">
                  <c:v>5</c:v>
                </c:pt>
                <c:pt idx="11">
                  <c:v>3</c:v>
                </c:pt>
                <c:pt idx="12">
                  <c:v>5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B07-485E-839E-B3E12E9DE68D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Aktuální FMEA procesu</c:v>
                </c:pt>
              </c:strCache>
            </c:strRef>
          </c:tx>
          <c:spPr>
            <a:solidFill>
              <a:schemeClr val="accent3"/>
            </a:solidFill>
            <a:ln w="9525" cap="flat" cmpd="sng" algn="ctr">
              <a:solidFill>
                <a:schemeClr val="accent3">
                  <a:shade val="50000"/>
                  <a:shade val="95000"/>
                  <a:satMod val="105000"/>
                </a:schemeClr>
              </a:solidFill>
              <a:prstDash val="solid"/>
              <a:round/>
            </a:ln>
            <a:effectLst/>
            <a:sp3d contourW="9525">
              <a:contourClr>
                <a:schemeClr val="accent3">
                  <a:shade val="50000"/>
                  <a:shade val="95000"/>
                  <a:satMod val="105000"/>
                </a:schemeClr>
              </a:contourClr>
            </a:sp3d>
          </c:spPr>
          <c:invertIfNegative val="0"/>
          <c:dLbls>
            <c:dLbl>
              <c:idx val="3"/>
              <c:layout>
                <c:manualLayout>
                  <c:x val="1.7211703958691871E-2"/>
                  <c:y val="-1.62822252374491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1B07-485E-839E-B3E12E9DE68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 algn="ctr">
                  <a:defRPr sz="1000" b="0" i="0" u="none" strike="noStrike" kern="1200" baseline="0">
                    <a:solidFill>
                      <a:schemeClr val="dk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layout/>
                <c15:showLeaderLines val="0"/>
              </c:ext>
            </c:extLst>
          </c:dLbls>
          <c:cat>
            <c:numRef>
              <c:f>List1!$A$2:$A$18</c:f>
              <c:numCache>
                <c:formatCode>General</c:formatCode>
                <c:ptCount val="17"/>
                <c:pt idx="0">
                  <c:v>8</c:v>
                </c:pt>
                <c:pt idx="1">
                  <c:v>9</c:v>
                </c:pt>
                <c:pt idx="2">
                  <c:v>16</c:v>
                </c:pt>
                <c:pt idx="3">
                  <c:v>18</c:v>
                </c:pt>
                <c:pt idx="4">
                  <c:v>24</c:v>
                </c:pt>
                <c:pt idx="5">
                  <c:v>27</c:v>
                </c:pt>
                <c:pt idx="6">
                  <c:v>32</c:v>
                </c:pt>
                <c:pt idx="7">
                  <c:v>36</c:v>
                </c:pt>
                <c:pt idx="8">
                  <c:v>48</c:v>
                </c:pt>
                <c:pt idx="9">
                  <c:v>54</c:v>
                </c:pt>
                <c:pt idx="10">
                  <c:v>72</c:v>
                </c:pt>
                <c:pt idx="11">
                  <c:v>81</c:v>
                </c:pt>
                <c:pt idx="12">
                  <c:v>96</c:v>
                </c:pt>
                <c:pt idx="13">
                  <c:v>108</c:v>
                </c:pt>
                <c:pt idx="14">
                  <c:v>160</c:v>
                </c:pt>
                <c:pt idx="15">
                  <c:v>162</c:v>
                </c:pt>
                <c:pt idx="16">
                  <c:v>180</c:v>
                </c:pt>
              </c:numCache>
            </c:numRef>
          </c:cat>
          <c:val>
            <c:numRef>
              <c:f>List1!$C$2:$C$18</c:f>
              <c:numCache>
                <c:formatCode>General</c:formatCode>
                <c:ptCount val="17"/>
                <c:pt idx="0">
                  <c:v>1</c:v>
                </c:pt>
                <c:pt idx="1">
                  <c:v>4</c:v>
                </c:pt>
                <c:pt idx="2">
                  <c:v>1</c:v>
                </c:pt>
                <c:pt idx="3">
                  <c:v>13</c:v>
                </c:pt>
                <c:pt idx="4">
                  <c:v>1</c:v>
                </c:pt>
                <c:pt idx="5">
                  <c:v>2</c:v>
                </c:pt>
                <c:pt idx="6">
                  <c:v>4</c:v>
                </c:pt>
                <c:pt idx="7">
                  <c:v>13</c:v>
                </c:pt>
                <c:pt idx="8">
                  <c:v>5</c:v>
                </c:pt>
                <c:pt idx="9">
                  <c:v>13</c:v>
                </c:pt>
                <c:pt idx="10">
                  <c:v>2</c:v>
                </c:pt>
                <c:pt idx="11">
                  <c:v>2</c:v>
                </c:pt>
                <c:pt idx="12">
                  <c:v>8</c:v>
                </c:pt>
                <c:pt idx="13">
                  <c:v>3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B07-485E-839E-B3E12E9DE6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5946752"/>
        <c:axId val="85948672"/>
        <c:axId val="0"/>
      </c:bar3DChart>
      <c:catAx>
        <c:axId val="8594675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dk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cs-CZ"/>
                  <a:t>Dosažené hodnoty rizikového čísla RPN</a:t>
                </a:r>
              </a:p>
            </c:rich>
          </c:tx>
          <c:layout>
            <c:manualLayout>
              <c:xMode val="edge"/>
              <c:yMode val="edge"/>
              <c:x val="0.34935439169501409"/>
              <c:y val="2.9746044295345036E-2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cs-CZ"/>
          </a:p>
        </c:txPr>
        <c:crossAx val="85948672"/>
        <c:crosses val="autoZero"/>
        <c:auto val="1"/>
        <c:lblAlgn val="ctr"/>
        <c:lblOffset val="100"/>
        <c:noMultiLvlLbl val="0"/>
      </c:catAx>
      <c:valAx>
        <c:axId val="85948672"/>
        <c:scaling>
          <c:orientation val="minMax"/>
          <c:max val="25"/>
        </c:scaling>
        <c:delete val="0"/>
        <c:axPos val="l"/>
        <c:majorGridlines>
          <c:spPr>
            <a:ln w="12700" cap="flat" cmpd="sng" algn="ctr">
              <a:solidFill>
                <a:schemeClr val="dk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dk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cs-CZ"/>
                  <a:t>Počet dosažených hodnot</a:t>
                </a:r>
                <a:br>
                  <a:rPr lang="cs-CZ"/>
                </a:br>
                <a:endParaRPr lang="cs-CZ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cs-CZ"/>
          </a:p>
        </c:txPr>
        <c:crossAx val="859467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35070981338176099"/>
          <c:y val="0.90435453370228314"/>
          <c:w val="0.6137586905552469"/>
          <c:h val="9.424233216713401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dk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cs-CZ"/>
        </a:p>
      </c:txPr>
    </c:legend>
    <c:plotVisOnly val="1"/>
    <c:dispBlanksAs val="gap"/>
    <c:showDLblsOverMax val="0"/>
  </c:chart>
  <c:spPr>
    <a:noFill/>
    <a:ln w="9525" cap="flat" cmpd="sng" algn="ctr">
      <a:solidFill>
        <a:schemeClr val="bg1">
          <a:lumMod val="50000"/>
        </a:schemeClr>
      </a:solidFill>
      <a:prstDash val="solid"/>
      <a:round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cs-CZ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5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ECD6CD-7E59-47DC-B4DC-88C4786A5DB9}" type="datetimeFigureOut">
              <a:rPr lang="cs-CZ" smtClean="0"/>
              <a:t>1.2.2021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226217-6443-4B75-9E5B-B1D99A45C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99502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26217-6443-4B75-9E5B-B1D99A45C425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48187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26217-6443-4B75-9E5B-B1D99A45C425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3473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26217-6443-4B75-9E5B-B1D99A45C425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17649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26217-6443-4B75-9E5B-B1D99A45C425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17649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26217-6443-4B75-9E5B-B1D99A45C425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17649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26217-6443-4B75-9E5B-B1D99A45C425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17649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26217-6443-4B75-9E5B-B1D99A45C425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4818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A331D-20FD-468A-B326-A7916223F72A}" type="datetimeFigureOut">
              <a:rPr lang="cs-CZ" smtClean="0"/>
              <a:pPr/>
              <a:t>1.2.2021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75C27-FF4C-4B62-ACA1-4498078CBD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A331D-20FD-468A-B326-A7916223F72A}" type="datetimeFigureOut">
              <a:rPr lang="cs-CZ" smtClean="0"/>
              <a:pPr/>
              <a:t>1.2.2021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75C27-FF4C-4B62-ACA1-4498078CBD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A331D-20FD-468A-B326-A7916223F72A}" type="datetimeFigureOut">
              <a:rPr lang="cs-CZ" smtClean="0"/>
              <a:pPr/>
              <a:t>1.2.2021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75C27-FF4C-4B62-ACA1-4498078CBD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A331D-20FD-468A-B326-A7916223F72A}" type="datetimeFigureOut">
              <a:rPr lang="cs-CZ" smtClean="0"/>
              <a:pPr/>
              <a:t>1.2.2021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75C27-FF4C-4B62-ACA1-4498078CBD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A331D-20FD-468A-B326-A7916223F72A}" type="datetimeFigureOut">
              <a:rPr lang="cs-CZ" smtClean="0"/>
              <a:pPr/>
              <a:t>1.2.2021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75C27-FF4C-4B62-ACA1-4498078CBD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A331D-20FD-468A-B326-A7916223F72A}" type="datetimeFigureOut">
              <a:rPr lang="cs-CZ" smtClean="0"/>
              <a:pPr/>
              <a:t>1.2.2021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75C27-FF4C-4B62-ACA1-4498078CBD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A331D-20FD-468A-B326-A7916223F72A}" type="datetimeFigureOut">
              <a:rPr lang="cs-CZ" smtClean="0"/>
              <a:pPr/>
              <a:t>1.2.2021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75C27-FF4C-4B62-ACA1-4498078CBD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A331D-20FD-468A-B326-A7916223F72A}" type="datetimeFigureOut">
              <a:rPr lang="cs-CZ" smtClean="0"/>
              <a:pPr/>
              <a:t>1.2.2021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75C27-FF4C-4B62-ACA1-4498078CBD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A331D-20FD-468A-B326-A7916223F72A}" type="datetimeFigureOut">
              <a:rPr lang="cs-CZ" smtClean="0"/>
              <a:pPr/>
              <a:t>1.2.2021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75C27-FF4C-4B62-ACA1-4498078CBD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A331D-20FD-468A-B326-A7916223F72A}" type="datetimeFigureOut">
              <a:rPr lang="cs-CZ" smtClean="0"/>
              <a:pPr/>
              <a:t>1.2.2021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75C27-FF4C-4B62-ACA1-4498078CBD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A331D-20FD-468A-B326-A7916223F72A}" type="datetimeFigureOut">
              <a:rPr lang="cs-CZ" smtClean="0"/>
              <a:pPr/>
              <a:t>1.2.2021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75C27-FF4C-4B62-ACA1-4498078CBD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7A331D-20FD-468A-B326-A7916223F72A}" type="datetimeFigureOut">
              <a:rPr lang="cs-CZ" smtClean="0"/>
              <a:pPr/>
              <a:t>1.2.2021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75C27-FF4C-4B62-ACA1-4498078CBDB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7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4293096"/>
            <a:ext cx="8352928" cy="1944216"/>
          </a:xfrm>
        </p:spPr>
        <p:txBody>
          <a:bodyPr>
            <a:normAutofit lnSpcReduction="10000"/>
          </a:bodyPr>
          <a:lstStyle/>
          <a:p>
            <a:pPr algn="l"/>
            <a:r>
              <a:rPr lang="cs-CZ" sz="2000" b="1" dirty="0" smtClean="0">
                <a:solidFill>
                  <a:schemeClr val="tx1"/>
                </a:solidFill>
              </a:rPr>
              <a:t>Autor práce: Bc. Petr </a:t>
            </a:r>
            <a:r>
              <a:rPr lang="cs-CZ" sz="2000" b="1" dirty="0" err="1" smtClean="0">
                <a:solidFill>
                  <a:schemeClr val="tx1"/>
                </a:solidFill>
              </a:rPr>
              <a:t>Pavlečka</a:t>
            </a:r>
            <a:endParaRPr lang="cs-CZ" sz="2000" b="1" dirty="0" smtClean="0">
              <a:solidFill>
                <a:schemeClr val="tx1"/>
              </a:solidFill>
            </a:endParaRPr>
          </a:p>
          <a:p>
            <a:pPr algn="l"/>
            <a:r>
              <a:rPr lang="cs-CZ" sz="2000" b="1" dirty="0" smtClean="0">
                <a:solidFill>
                  <a:schemeClr val="tx1"/>
                </a:solidFill>
              </a:rPr>
              <a:t>Vedoucí práce: </a:t>
            </a:r>
            <a:r>
              <a:rPr lang="cs-CZ" sz="2000" b="1" dirty="0">
                <a:solidFill>
                  <a:schemeClr val="tx1"/>
                </a:solidFill>
              </a:rPr>
              <a:t>doc. Ing. Rudolf Kampf, </a:t>
            </a:r>
            <a:r>
              <a:rPr lang="cs-CZ" sz="2000" b="1" dirty="0" smtClean="0">
                <a:solidFill>
                  <a:schemeClr val="tx1"/>
                </a:solidFill>
              </a:rPr>
              <a:t>Ph.D. </a:t>
            </a:r>
          </a:p>
          <a:p>
            <a:pPr algn="l"/>
            <a:r>
              <a:rPr lang="cs-CZ" sz="2000" b="1" dirty="0" smtClean="0">
                <a:solidFill>
                  <a:schemeClr val="tx1"/>
                </a:solidFill>
              </a:rPr>
              <a:t>Oponent práce: Ing. Marek Šafář</a:t>
            </a:r>
          </a:p>
          <a:p>
            <a:pPr algn="l"/>
            <a:endParaRPr lang="cs-CZ" sz="14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l"/>
            <a:endParaRPr lang="cs-CZ" sz="16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l"/>
            <a:r>
              <a:rPr lang="cs-CZ" sz="1600" b="1" dirty="0" smtClean="0">
                <a:solidFill>
                  <a:schemeClr val="tx1"/>
                </a:solidFill>
              </a:rPr>
              <a:t>České Budějovice, leden 2021</a:t>
            </a:r>
          </a:p>
          <a:p>
            <a:pPr algn="l"/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F5B37C8C-A7F5-4B22-8A8C-AABC99B4F2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2931" y="404664"/>
            <a:ext cx="4521778" cy="5704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Nadpis 1"/>
          <p:cNvSpPr txBox="1">
            <a:spLocks/>
          </p:cNvSpPr>
          <p:nvPr/>
        </p:nvSpPr>
        <p:spPr>
          <a:xfrm>
            <a:off x="479301" y="18448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dirty="0">
                <a:solidFill>
                  <a:schemeClr val="tx2">
                    <a:lumMod val="75000"/>
                  </a:schemeClr>
                </a:solidFill>
              </a:rPr>
              <a:t>Aplikace metody FMEA ve výrobním procesu zvolené společnosti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457200" y="116632"/>
            <a:ext cx="8229600" cy="9409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b="1" dirty="0" smtClean="0">
                <a:solidFill>
                  <a:schemeClr val="tx2">
                    <a:lumMod val="75000"/>
                  </a:schemeClr>
                </a:solidFill>
              </a:rPr>
              <a:t>Navržené opatření u kritické chyby  s RPN 180</a:t>
            </a:r>
            <a:endParaRPr lang="cs-CZ" sz="4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64508" y="1128026"/>
            <a:ext cx="8499979" cy="4821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b="1" dirty="0" smtClean="0">
                <a:solidFill>
                  <a:schemeClr val="tx1"/>
                </a:solidFill>
              </a:rPr>
              <a:t>Vada </a:t>
            </a:r>
            <a:r>
              <a:rPr lang="cs-CZ" sz="2400" b="1" dirty="0">
                <a:solidFill>
                  <a:schemeClr val="tx1"/>
                </a:solidFill>
              </a:rPr>
              <a:t>,,Jiný typ samořezného šroubu krytu </a:t>
            </a:r>
            <a:r>
              <a:rPr lang="cs-CZ" sz="2400" b="1" dirty="0" smtClean="0">
                <a:solidFill>
                  <a:schemeClr val="tx1"/>
                </a:solidFill>
              </a:rPr>
              <a:t>vačky“</a:t>
            </a:r>
          </a:p>
          <a:p>
            <a:endParaRPr lang="cs-CZ" sz="2400" b="1" dirty="0" smtClean="0">
              <a:solidFill>
                <a:schemeClr val="tx1"/>
              </a:solidFill>
            </a:endParaRPr>
          </a:p>
          <a:p>
            <a:pPr marL="342900" indent="-342900" algn="l">
              <a:buFont typeface="Wingdings" pitchFamily="2" charset="2"/>
              <a:buChar char="§"/>
            </a:pPr>
            <a:r>
              <a:rPr lang="cs-CZ" sz="2400" dirty="0" smtClean="0">
                <a:solidFill>
                  <a:schemeClr val="tx1"/>
                </a:solidFill>
              </a:rPr>
              <a:t>Procesní krok přípravy </a:t>
            </a:r>
            <a:r>
              <a:rPr lang="cs-CZ" sz="2400" dirty="0">
                <a:solidFill>
                  <a:schemeClr val="tx1"/>
                </a:solidFill>
              </a:rPr>
              <a:t>montážního a obalového materiálu pro výrobní </a:t>
            </a:r>
            <a:r>
              <a:rPr lang="cs-CZ" sz="2400" dirty="0" smtClean="0">
                <a:solidFill>
                  <a:schemeClr val="tx1"/>
                </a:solidFill>
              </a:rPr>
              <a:t>linku</a:t>
            </a:r>
          </a:p>
          <a:p>
            <a:pPr marL="342900" indent="-342900" algn="l">
              <a:buFont typeface="Wingdings" pitchFamily="2" charset="2"/>
              <a:buChar char="§"/>
            </a:pPr>
            <a:r>
              <a:rPr lang="cs-CZ" sz="2400" dirty="0" smtClean="0">
                <a:solidFill>
                  <a:schemeClr val="tx1"/>
                </a:solidFill>
              </a:rPr>
              <a:t>Navrženým opatřením je </a:t>
            </a:r>
            <a:r>
              <a:rPr lang="cs-CZ" sz="2400" dirty="0">
                <a:solidFill>
                  <a:schemeClr val="tx1"/>
                </a:solidFill>
              </a:rPr>
              <a:t>úprava programu šroubování s cílem odhalení použití nesprávného šroubu. </a:t>
            </a:r>
            <a:endParaRPr lang="cs-CZ" sz="2400" dirty="0" smtClean="0">
              <a:solidFill>
                <a:schemeClr val="tx1"/>
              </a:solidFill>
            </a:endParaRPr>
          </a:p>
          <a:p>
            <a:pPr marL="342900" indent="-342900" algn="l">
              <a:buFont typeface="Wingdings" pitchFamily="2" charset="2"/>
              <a:buChar char="§"/>
            </a:pPr>
            <a:r>
              <a:rPr lang="cs-CZ" sz="2400" dirty="0" smtClean="0">
                <a:solidFill>
                  <a:schemeClr val="tx1"/>
                </a:solidFill>
              </a:rPr>
              <a:t>Opatření zavedeno </a:t>
            </a:r>
            <a:r>
              <a:rPr lang="cs-CZ" sz="2400" dirty="0">
                <a:solidFill>
                  <a:schemeClr val="tx1"/>
                </a:solidFill>
              </a:rPr>
              <a:t>26. 11. 2020.</a:t>
            </a:r>
            <a:endParaRPr lang="cs-CZ" sz="2400" dirty="0" smtClean="0">
              <a:solidFill>
                <a:schemeClr val="tx1"/>
              </a:solidFill>
            </a:endParaRPr>
          </a:p>
          <a:p>
            <a:pPr marL="342900" indent="-342900" algn="l">
              <a:buFont typeface="Wingdings" pitchFamily="2" charset="2"/>
              <a:buChar char="§"/>
            </a:pPr>
            <a:endParaRPr lang="cs-CZ" sz="2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3840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457200" y="116632"/>
            <a:ext cx="8229600" cy="9409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b="1" dirty="0" smtClean="0">
                <a:solidFill>
                  <a:schemeClr val="tx2">
                    <a:lumMod val="75000"/>
                  </a:schemeClr>
                </a:solidFill>
              </a:rPr>
              <a:t>Navržené opatření u kritické chyby  s RPN 162</a:t>
            </a:r>
            <a:endParaRPr lang="cs-CZ" sz="4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64508" y="1128026"/>
            <a:ext cx="8499979" cy="50372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b="1" dirty="0">
                <a:solidFill>
                  <a:schemeClr val="tx1"/>
                </a:solidFill>
              </a:rPr>
              <a:t>Vada ,, Chyba procesu </a:t>
            </a:r>
            <a:r>
              <a:rPr lang="cs-CZ" sz="2400" b="1" dirty="0" smtClean="0">
                <a:solidFill>
                  <a:schemeClr val="tx1"/>
                </a:solidFill>
              </a:rPr>
              <a:t>svařování“</a:t>
            </a:r>
          </a:p>
          <a:p>
            <a:endParaRPr lang="cs-CZ" sz="2400" b="1" dirty="0" smtClean="0">
              <a:solidFill>
                <a:schemeClr val="tx1"/>
              </a:solidFill>
            </a:endParaRPr>
          </a:p>
          <a:p>
            <a:pPr marL="342900" indent="-342900" algn="l">
              <a:buFont typeface="Wingdings" pitchFamily="2" charset="2"/>
              <a:buChar char="§"/>
            </a:pPr>
            <a:r>
              <a:rPr lang="cs-CZ" sz="2400" dirty="0" smtClean="0">
                <a:solidFill>
                  <a:schemeClr val="tx1"/>
                </a:solidFill>
              </a:rPr>
              <a:t>Procesní krok vibračního </a:t>
            </a:r>
            <a:r>
              <a:rPr lang="cs-CZ" sz="2400" dirty="0">
                <a:solidFill>
                  <a:schemeClr val="tx1"/>
                </a:solidFill>
              </a:rPr>
              <a:t>svařování – operace </a:t>
            </a:r>
            <a:r>
              <a:rPr lang="cs-CZ" sz="2400" dirty="0" smtClean="0">
                <a:solidFill>
                  <a:schemeClr val="tx1"/>
                </a:solidFill>
              </a:rPr>
              <a:t>3020</a:t>
            </a:r>
          </a:p>
          <a:p>
            <a:pPr marL="342900" indent="-342900" algn="l">
              <a:buFont typeface="Wingdings" pitchFamily="2" charset="2"/>
              <a:buChar char="§"/>
            </a:pPr>
            <a:r>
              <a:rPr lang="cs-CZ" sz="2400" dirty="0" smtClean="0">
                <a:solidFill>
                  <a:schemeClr val="tx1"/>
                </a:solidFill>
              </a:rPr>
              <a:t>Navrženým opatřením je </a:t>
            </a:r>
            <a:r>
              <a:rPr lang="cs-CZ" sz="2400" dirty="0">
                <a:solidFill>
                  <a:schemeClr val="tx1"/>
                </a:solidFill>
              </a:rPr>
              <a:t>změna svařovacích parametrů pro eliminaci rizika sklouznutí svařované kontury z opěrného segmentu </a:t>
            </a:r>
            <a:r>
              <a:rPr lang="cs-CZ" sz="2400" dirty="0" smtClean="0">
                <a:solidFill>
                  <a:schemeClr val="tx1"/>
                </a:solidFill>
              </a:rPr>
              <a:t>přípravku</a:t>
            </a:r>
          </a:p>
          <a:p>
            <a:pPr marL="342900" indent="-342900" algn="l">
              <a:buFont typeface="Wingdings" pitchFamily="2" charset="2"/>
              <a:buChar char="§"/>
            </a:pPr>
            <a:r>
              <a:rPr lang="cs-CZ" sz="2400" dirty="0">
                <a:solidFill>
                  <a:schemeClr val="tx1"/>
                </a:solidFill>
              </a:rPr>
              <a:t>Zavedení opatření </a:t>
            </a:r>
            <a:r>
              <a:rPr lang="cs-CZ" sz="2400" dirty="0" smtClean="0">
                <a:solidFill>
                  <a:schemeClr val="tx1"/>
                </a:solidFill>
              </a:rPr>
              <a:t>do </a:t>
            </a:r>
            <a:r>
              <a:rPr lang="cs-CZ" sz="2400" dirty="0">
                <a:solidFill>
                  <a:schemeClr val="tx1"/>
                </a:solidFill>
              </a:rPr>
              <a:t>29. 1. </a:t>
            </a:r>
            <a:r>
              <a:rPr lang="cs-CZ" sz="2400" dirty="0" smtClean="0">
                <a:solidFill>
                  <a:schemeClr val="tx1"/>
                </a:solidFill>
              </a:rPr>
              <a:t>2021</a:t>
            </a:r>
            <a:r>
              <a:rPr lang="cs-CZ" sz="2400" dirty="0" smtClean="0"/>
              <a:t>.</a:t>
            </a:r>
            <a:endParaRPr lang="cs-CZ" sz="2400" dirty="0" smtClean="0">
              <a:solidFill>
                <a:schemeClr val="tx1"/>
              </a:solidFill>
            </a:endParaRPr>
          </a:p>
          <a:p>
            <a:pPr marL="342900" indent="-342900" algn="l">
              <a:buFont typeface="Wingdings" pitchFamily="2" charset="2"/>
              <a:buChar char="§"/>
            </a:pPr>
            <a:endParaRPr lang="cs-CZ" sz="2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00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457200" y="116632"/>
            <a:ext cx="8229600" cy="9409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b="1" dirty="0" smtClean="0">
                <a:solidFill>
                  <a:schemeClr val="tx2">
                    <a:lumMod val="75000"/>
                  </a:schemeClr>
                </a:solidFill>
              </a:rPr>
              <a:t>Navržené opatření u kritické chyby  s RPN 160</a:t>
            </a:r>
            <a:endParaRPr lang="cs-CZ" sz="4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64508" y="1128026"/>
            <a:ext cx="8499979" cy="50372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b="1" dirty="0">
                <a:solidFill>
                  <a:schemeClr val="tx1"/>
                </a:solidFill>
              </a:rPr>
              <a:t>Vada ,, Předepsaný počet kusů v balení nebyl </a:t>
            </a:r>
            <a:r>
              <a:rPr lang="cs-CZ" sz="2400" b="1" dirty="0" smtClean="0">
                <a:solidFill>
                  <a:schemeClr val="tx1"/>
                </a:solidFill>
              </a:rPr>
              <a:t>dodržen“</a:t>
            </a:r>
          </a:p>
          <a:p>
            <a:endParaRPr lang="cs-CZ" sz="2400" b="1" dirty="0" smtClean="0">
              <a:solidFill>
                <a:schemeClr val="tx1"/>
              </a:solidFill>
            </a:endParaRPr>
          </a:p>
          <a:p>
            <a:pPr marL="342900" indent="-342900" algn="l">
              <a:buFont typeface="Wingdings" pitchFamily="2" charset="2"/>
              <a:buChar char="§"/>
            </a:pPr>
            <a:r>
              <a:rPr lang="cs-CZ" sz="2400" dirty="0" smtClean="0">
                <a:solidFill>
                  <a:schemeClr val="tx1"/>
                </a:solidFill>
              </a:rPr>
              <a:t>Procesní </a:t>
            </a:r>
            <a:r>
              <a:rPr lang="cs-CZ" sz="2400" dirty="0">
                <a:solidFill>
                  <a:schemeClr val="tx1"/>
                </a:solidFill>
              </a:rPr>
              <a:t>krok zraková kontrola a balení – operace </a:t>
            </a:r>
            <a:r>
              <a:rPr lang="cs-CZ" sz="2400" dirty="0" smtClean="0">
                <a:solidFill>
                  <a:schemeClr val="tx1"/>
                </a:solidFill>
              </a:rPr>
              <a:t>3090</a:t>
            </a:r>
          </a:p>
          <a:p>
            <a:pPr marL="342900" indent="-342900" algn="l">
              <a:buFont typeface="Wingdings" pitchFamily="2" charset="2"/>
              <a:buChar char="§"/>
            </a:pPr>
            <a:r>
              <a:rPr lang="cs-CZ" sz="2400" dirty="0" smtClean="0">
                <a:solidFill>
                  <a:schemeClr val="tx1"/>
                </a:solidFill>
              </a:rPr>
              <a:t>Navrženým opatřením </a:t>
            </a:r>
            <a:r>
              <a:rPr lang="cs-CZ" sz="2400" dirty="0">
                <a:solidFill>
                  <a:schemeClr val="tx1"/>
                </a:solidFill>
              </a:rPr>
              <a:t>je </a:t>
            </a:r>
            <a:r>
              <a:rPr lang="cs-CZ" sz="2400" dirty="0" smtClean="0">
                <a:solidFill>
                  <a:schemeClr val="tx1"/>
                </a:solidFill>
              </a:rPr>
              <a:t>zavedení </a:t>
            </a:r>
            <a:r>
              <a:rPr lang="cs-CZ" sz="2400" dirty="0">
                <a:solidFill>
                  <a:schemeClr val="tx1"/>
                </a:solidFill>
              </a:rPr>
              <a:t>paletové váhy pro kontrolu obsahu manipulační jednotky se světelnou signalizací</a:t>
            </a:r>
            <a:endParaRPr lang="cs-CZ" sz="2400" dirty="0" smtClean="0">
              <a:solidFill>
                <a:schemeClr val="tx1"/>
              </a:solidFill>
            </a:endParaRPr>
          </a:p>
          <a:p>
            <a:pPr marL="342900" indent="-342900" algn="l">
              <a:buFont typeface="Wingdings" pitchFamily="2" charset="2"/>
              <a:buChar char="§"/>
            </a:pPr>
            <a:r>
              <a:rPr lang="cs-CZ" sz="2400" dirty="0">
                <a:solidFill>
                  <a:schemeClr val="tx1"/>
                </a:solidFill>
              </a:rPr>
              <a:t>Zavedení opatření </a:t>
            </a:r>
            <a:r>
              <a:rPr lang="cs-CZ" sz="2400" dirty="0" smtClean="0">
                <a:solidFill>
                  <a:schemeClr val="tx1"/>
                </a:solidFill>
              </a:rPr>
              <a:t>do 31. 1. 2021</a:t>
            </a:r>
            <a:r>
              <a:rPr lang="cs-CZ" sz="2400" dirty="0" smtClean="0"/>
              <a:t>.</a:t>
            </a:r>
            <a:endParaRPr lang="cs-CZ" sz="2400" dirty="0" smtClean="0">
              <a:solidFill>
                <a:schemeClr val="tx1"/>
              </a:solidFill>
            </a:endParaRPr>
          </a:p>
          <a:p>
            <a:pPr marL="342900" indent="-342900" algn="l">
              <a:buFont typeface="Wingdings" pitchFamily="2" charset="2"/>
              <a:buChar char="§"/>
            </a:pPr>
            <a:endParaRPr lang="cs-CZ" sz="2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1007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457200" y="116632"/>
            <a:ext cx="8229600" cy="9409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b="1" dirty="0" smtClean="0">
                <a:solidFill>
                  <a:schemeClr val="tx2">
                    <a:lumMod val="75000"/>
                  </a:schemeClr>
                </a:solidFill>
              </a:rPr>
              <a:t>Ekonomické zhodnocení</a:t>
            </a:r>
            <a:endParaRPr lang="cs-CZ" sz="4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5068863"/>
              </p:ext>
            </p:extLst>
          </p:nvPr>
        </p:nvGraphicFramePr>
        <p:xfrm>
          <a:off x="611559" y="1268760"/>
          <a:ext cx="8064897" cy="381642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639421"/>
                <a:gridCol w="2257124"/>
                <a:gridCol w="3168352"/>
              </a:tblGrid>
              <a:tr h="734702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solidFill>
                            <a:schemeClr val="tx1"/>
                          </a:solidFill>
                        </a:rPr>
                        <a:t>Druh vady</a:t>
                      </a:r>
                      <a:endParaRPr lang="cs-CZ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Náklady na realizaci opatření</a:t>
                      </a:r>
                      <a:endParaRPr lang="cs-CZ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Úspora po odečtení</a:t>
                      </a:r>
                      <a:r>
                        <a:rPr lang="cs-CZ" sz="20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nákladů na </a:t>
                      </a:r>
                      <a:r>
                        <a:rPr lang="cs-CZ" sz="2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zavedení opatření</a:t>
                      </a:r>
                      <a:endParaRPr lang="cs-CZ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49474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Jiný typ samořezného šroubu krytu vačky</a:t>
                      </a:r>
                      <a:endParaRPr lang="cs-CZ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0 Kč</a:t>
                      </a:r>
                      <a:endParaRPr lang="cs-CZ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120 000 Kč</a:t>
                      </a:r>
                    </a:p>
                    <a:p>
                      <a:r>
                        <a:rPr lang="cs-CZ" sz="2000" dirty="0" smtClean="0"/>
                        <a:t>(jednorázová úspora) </a:t>
                      </a:r>
                      <a:endParaRPr lang="cs-CZ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52616">
                <a:tc rowSpan="2">
                  <a:txBody>
                    <a:bodyPr/>
                    <a:lstStyle/>
                    <a:p>
                      <a:r>
                        <a:rPr lang="cs-CZ" sz="2000" dirty="0" smtClean="0"/>
                        <a:t>Chyba procesu svařování</a:t>
                      </a:r>
                      <a:endParaRPr lang="cs-CZ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70 500 Kč</a:t>
                      </a:r>
                      <a:endParaRPr lang="cs-CZ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65 175 Kč</a:t>
                      </a:r>
                    </a:p>
                    <a:p>
                      <a:r>
                        <a:rPr lang="cs-CZ" sz="2000" dirty="0" smtClean="0"/>
                        <a:t>(roční úspora první rok)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48072">
                <a:tc vMerge="1">
                  <a:txBody>
                    <a:bodyPr/>
                    <a:lstStyle/>
                    <a:p>
                      <a:endParaRPr lang="cs-CZ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 Kč</a:t>
                      </a:r>
                      <a:endParaRPr lang="cs-CZ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135 675 Kč</a:t>
                      </a:r>
                    </a:p>
                    <a:p>
                      <a:r>
                        <a:rPr lang="cs-CZ" sz="2000" dirty="0" smtClean="0"/>
                        <a:t>(roční úspora další roky)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30168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Předepsaný počet kusů v balení nebyl dodržen</a:t>
                      </a:r>
                      <a:endParaRPr lang="cs-CZ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45 000 Kč</a:t>
                      </a:r>
                      <a:endParaRPr lang="cs-CZ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75 000 Kč</a:t>
                      </a:r>
                    </a:p>
                    <a:p>
                      <a:r>
                        <a:rPr lang="cs-CZ" sz="2000" dirty="0" smtClean="0"/>
                        <a:t>(jednorázová úspora) </a:t>
                      </a:r>
                      <a:endParaRPr lang="cs-CZ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6658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chemeClr val="tx2">
                    <a:lumMod val="75000"/>
                  </a:schemeClr>
                </a:solidFill>
              </a:rPr>
              <a:t>Celkový přínos</a:t>
            </a:r>
            <a:endParaRPr lang="cs-CZ" sz="4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2800" dirty="0" smtClean="0"/>
              <a:t>Celková úspora za </a:t>
            </a:r>
            <a:r>
              <a:rPr lang="cs-CZ" sz="2800" dirty="0"/>
              <a:t>případné náklady na odstranění následků </a:t>
            </a:r>
            <a:r>
              <a:rPr lang="cs-CZ" sz="2800" dirty="0" smtClean="0"/>
              <a:t>reklamace v prvním roce realizace všech opatření je 260 175 Kč</a:t>
            </a:r>
          </a:p>
          <a:p>
            <a:pPr>
              <a:buFont typeface="Wingdings" pitchFamily="2" charset="2"/>
              <a:buChar char="§"/>
            </a:pPr>
            <a:r>
              <a:rPr lang="cs-CZ" sz="2800" dirty="0"/>
              <a:t>Celková úspora za případné náklady na odstranění následků reklamace </a:t>
            </a:r>
            <a:r>
              <a:rPr lang="cs-CZ" sz="2800" dirty="0" smtClean="0"/>
              <a:t>v dalších letech 135 675 Kč</a:t>
            </a:r>
          </a:p>
          <a:p>
            <a:pPr>
              <a:buFont typeface="Wingdings" pitchFamily="2" charset="2"/>
              <a:buChar char="§"/>
            </a:pPr>
            <a:r>
              <a:rPr lang="cs-CZ" sz="2800" dirty="0"/>
              <a:t>Zvýšení produktivity o 2,91 % díky odpadnutí zmetkovitosti špatně svařených </a:t>
            </a:r>
            <a:r>
              <a:rPr lang="cs-CZ" sz="2800" dirty="0" smtClean="0"/>
              <a:t>dílů</a:t>
            </a:r>
          </a:p>
          <a:p>
            <a:pPr>
              <a:buFont typeface="Wingdings" pitchFamily="2" charset="2"/>
              <a:buChar char="§"/>
            </a:pPr>
            <a:r>
              <a:rPr lang="cs-CZ" sz="2800" dirty="0"/>
              <a:t>Snížení rizika ztráty důvěry zákazníka při </a:t>
            </a:r>
            <a:r>
              <a:rPr lang="cs-CZ" sz="2800" dirty="0" smtClean="0"/>
              <a:t>vzniku těchto kritických vad </a:t>
            </a:r>
            <a:endParaRPr lang="cs-CZ" sz="2800" dirty="0"/>
          </a:p>
          <a:p>
            <a:pPr>
              <a:buFont typeface="Wingdings" pitchFamily="2" charset="2"/>
              <a:buChar char="§"/>
            </a:pP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1874518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chemeClr val="tx2">
                    <a:lumMod val="75000"/>
                  </a:schemeClr>
                </a:solidFill>
              </a:rPr>
              <a:t>Doplňující dotazy</a:t>
            </a:r>
            <a:endParaRPr lang="cs-CZ" sz="4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0080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sz="2800" b="1" dirty="0" smtClean="0"/>
              <a:t>Vedoucí práce</a:t>
            </a:r>
          </a:p>
          <a:p>
            <a:pPr>
              <a:buFont typeface="Wingdings" pitchFamily="2" charset="2"/>
              <a:buChar char="§"/>
            </a:pPr>
            <a:r>
              <a:rPr lang="cs-CZ" sz="2800" dirty="0"/>
              <a:t>V práci uvádíte ”Byl sestaven tým FMEA:..” nebo ”V průběhu aplikace metody FMEA bylo </a:t>
            </a:r>
            <a:r>
              <a:rPr lang="cs-CZ" sz="2800" dirty="0" smtClean="0"/>
              <a:t>týmem ohodnoceno</a:t>
            </a:r>
            <a:r>
              <a:rPr lang="cs-CZ" sz="2800" dirty="0"/>
              <a:t>...”. O jaký tým se jedná a jaký vztah má k vaší diplomové práci? Autor práce je tým?</a:t>
            </a:r>
          </a:p>
          <a:p>
            <a:pPr>
              <a:buFont typeface="Wingdings" pitchFamily="2" charset="2"/>
              <a:buChar char="§"/>
            </a:pPr>
            <a:r>
              <a:rPr lang="cs-CZ" sz="2800" dirty="0"/>
              <a:t>Bude váš návrh realizovaný?</a:t>
            </a:r>
            <a:endParaRPr lang="cs-CZ" sz="2800" dirty="0" smtClean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67544" y="3501008"/>
            <a:ext cx="8229600" cy="190080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sz="2200" b="1" dirty="0" smtClean="0"/>
              <a:t>Oponent</a:t>
            </a:r>
          </a:p>
          <a:p>
            <a:pPr>
              <a:buFont typeface="Wingdings" pitchFamily="2" charset="2"/>
              <a:buChar char="§"/>
            </a:pPr>
            <a:r>
              <a:rPr lang="cs-CZ" sz="2200" dirty="0"/>
              <a:t>1) Na str.47 uvádíte, že pro vady s RPN větším jak 125 jsou definována nápravná opatření. </a:t>
            </a:r>
            <a:r>
              <a:rPr lang="cs-CZ" sz="2200" dirty="0" smtClean="0"/>
              <a:t>Jak jste </a:t>
            </a:r>
            <a:r>
              <a:rPr lang="cs-CZ" sz="2200" dirty="0"/>
              <a:t>řešil vady s RPN menším jak 125 bodů? Má význam takové vady řešit?</a:t>
            </a:r>
          </a:p>
          <a:p>
            <a:pPr>
              <a:buFont typeface="Wingdings" pitchFamily="2" charset="2"/>
              <a:buChar char="§"/>
            </a:pPr>
            <a:r>
              <a:rPr lang="cs-CZ" sz="2200" dirty="0"/>
              <a:t>2) Na str.59 se zmiňujete o 8D. Co takový 8D report obsahuje?</a:t>
            </a:r>
            <a:endParaRPr lang="cs-CZ" sz="2200" dirty="0" smtClean="0"/>
          </a:p>
        </p:txBody>
      </p:sp>
    </p:spTree>
    <p:extLst>
      <p:ext uri="{BB962C8B-B14F-4D97-AF65-F5344CB8AC3E}">
        <p14:creationId xmlns:p14="http://schemas.microsoft.com/office/powerpoint/2010/main" val="1148935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C:\Users\idn2abt\Desktop\Fotolia_51962992_M.jp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 rotWithShape="1">
          <a:blip r:embed="rId4" cstate="print">
            <a:lum bright="70000" contrast="-70000"/>
          </a:blip>
          <a:srcRect l="24524" t="228" r="1532" b="4781"/>
          <a:stretch/>
        </p:blipFill>
        <p:spPr bwMode="auto">
          <a:xfrm>
            <a:off x="9078" y="0"/>
            <a:ext cx="9145016" cy="6872145"/>
          </a:xfrm>
          <a:prstGeom prst="rect">
            <a:avLst/>
          </a:prstGeom>
          <a:noFill/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611560" y="1628799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>
              <a:spcBef>
                <a:spcPct val="0"/>
              </a:spcBef>
            </a:pPr>
            <a:r>
              <a:rPr lang="cs-CZ" sz="40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4132278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tx2">
                    <a:lumMod val="75000"/>
                  </a:schemeClr>
                </a:solidFill>
              </a:rPr>
              <a:t>Motivace a důvody řešeného tématu</a:t>
            </a:r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cs-CZ" dirty="0" smtClean="0"/>
              <a:t>Možnost </a:t>
            </a:r>
            <a:r>
              <a:rPr lang="cs-CZ" dirty="0"/>
              <a:t>využití získaných znalostí v </a:t>
            </a:r>
            <a:r>
              <a:rPr lang="cs-CZ" dirty="0" smtClean="0"/>
              <a:t>praxi</a:t>
            </a:r>
            <a:endParaRPr lang="cs-CZ" dirty="0"/>
          </a:p>
          <a:p>
            <a:pPr>
              <a:buFont typeface="Wingdings" pitchFamily="2" charset="2"/>
              <a:buChar char="§"/>
            </a:pPr>
            <a:r>
              <a:rPr lang="cs-CZ" dirty="0"/>
              <a:t>A</a:t>
            </a:r>
            <a:r>
              <a:rPr lang="cs-CZ" dirty="0" smtClean="0"/>
              <a:t>ktuální téma</a:t>
            </a:r>
            <a:endParaRPr lang="cs-CZ" dirty="0"/>
          </a:p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515085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chemeClr val="tx2">
                    <a:lumMod val="75000"/>
                  </a:schemeClr>
                </a:solidFill>
              </a:rPr>
              <a:t>Cíl práce</a:t>
            </a:r>
            <a:endParaRPr lang="cs-CZ" sz="4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Cílem </a:t>
            </a:r>
            <a:r>
              <a:rPr lang="cs-CZ" dirty="0"/>
              <a:t>práce je na základě analýzy současného stavu za pomoci metody FMEA racionalizovat proces výroby ve zvoleném podniku.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tx2">
                    <a:lumMod val="75000"/>
                  </a:schemeClr>
                </a:solidFill>
              </a:rPr>
              <a:t>Metodika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556792"/>
            <a:ext cx="8712968" cy="4680520"/>
          </a:xfrm>
        </p:spPr>
        <p:txBody>
          <a:bodyPr>
            <a:noAutofit/>
          </a:bodyPr>
          <a:lstStyle/>
          <a:p>
            <a:pPr marL="742950" lvl="2" indent="-342900">
              <a:buFont typeface="Wingdings" pitchFamily="2" charset="2"/>
              <a:buChar char="§"/>
            </a:pPr>
            <a:r>
              <a:rPr lang="cs-CZ" sz="3200" dirty="0" smtClean="0"/>
              <a:t>Sběr dat o společnosti </a:t>
            </a:r>
            <a:r>
              <a:rPr lang="cs-CZ" sz="3200" dirty="0"/>
              <a:t>a </a:t>
            </a:r>
            <a:r>
              <a:rPr lang="cs-CZ" sz="3200" dirty="0" smtClean="0"/>
              <a:t>analýza </a:t>
            </a:r>
            <a:r>
              <a:rPr lang="cs-CZ" sz="3200" dirty="0"/>
              <a:t>získaných informací  </a:t>
            </a:r>
            <a:endParaRPr lang="cs-CZ" sz="3200" dirty="0" smtClean="0"/>
          </a:p>
          <a:p>
            <a:pPr marL="742950" lvl="2" indent="-342900">
              <a:buFont typeface="Wingdings" pitchFamily="2" charset="2"/>
              <a:buChar char="§"/>
            </a:pPr>
            <a:r>
              <a:rPr lang="cs-CZ" sz="3200" dirty="0" smtClean="0"/>
              <a:t>Rozhovor </a:t>
            </a:r>
            <a:r>
              <a:rPr lang="cs-CZ" sz="3200" dirty="0"/>
              <a:t>s vedením společnosti </a:t>
            </a:r>
            <a:endParaRPr lang="cs-CZ" sz="3200" dirty="0" smtClean="0"/>
          </a:p>
          <a:p>
            <a:pPr marL="742950" lvl="2" indent="-342900">
              <a:buFont typeface="Wingdings" pitchFamily="2" charset="2"/>
              <a:buChar char="§"/>
            </a:pPr>
            <a:r>
              <a:rPr lang="cs-CZ" sz="3200" dirty="0"/>
              <a:t>Metody </a:t>
            </a:r>
            <a:endParaRPr lang="cs-CZ" sz="3200" dirty="0" smtClean="0"/>
          </a:p>
          <a:p>
            <a:pPr marL="1200150" lvl="3" indent="-342900">
              <a:buFont typeface="Wingdings" pitchFamily="2" charset="2"/>
              <a:buChar char="§"/>
            </a:pPr>
            <a:r>
              <a:rPr lang="cs-CZ" sz="2800" dirty="0" err="1" smtClean="0"/>
              <a:t>Paretova</a:t>
            </a:r>
            <a:r>
              <a:rPr lang="cs-CZ" sz="2800" dirty="0" smtClean="0"/>
              <a:t> </a:t>
            </a:r>
            <a:r>
              <a:rPr lang="cs-CZ" sz="2800" dirty="0"/>
              <a:t>analýza </a:t>
            </a:r>
            <a:endParaRPr lang="cs-CZ" sz="2800" dirty="0" smtClean="0"/>
          </a:p>
          <a:p>
            <a:pPr marL="1200150" lvl="3" indent="-342900">
              <a:buFont typeface="Wingdings" pitchFamily="2" charset="2"/>
              <a:buChar char="§"/>
            </a:pPr>
            <a:r>
              <a:rPr lang="cs-CZ" sz="2800" dirty="0"/>
              <a:t>Hodnocení </a:t>
            </a:r>
            <a:r>
              <a:rPr lang="cs-CZ" sz="2800" dirty="0" smtClean="0"/>
              <a:t>zmetkovitosti</a:t>
            </a:r>
          </a:p>
          <a:p>
            <a:pPr marL="1200150" lvl="3" indent="-342900">
              <a:buFont typeface="Wingdings" pitchFamily="2" charset="2"/>
              <a:buChar char="§"/>
            </a:pPr>
            <a:r>
              <a:rPr lang="cs-CZ" sz="2800" dirty="0"/>
              <a:t>Hodnocení efektivity využití výrobního </a:t>
            </a:r>
            <a:r>
              <a:rPr lang="cs-CZ" sz="2800" dirty="0" smtClean="0"/>
              <a:t>zařízení (OEE</a:t>
            </a:r>
            <a:r>
              <a:rPr lang="cs-CZ" sz="2800" dirty="0"/>
              <a:t>)</a:t>
            </a:r>
          </a:p>
          <a:p>
            <a:pPr marL="1200150" lvl="3" indent="-342900">
              <a:buFont typeface="Wingdings" pitchFamily="2" charset="2"/>
              <a:buChar char="§"/>
            </a:pPr>
            <a:r>
              <a:rPr lang="cs-CZ" sz="2800" dirty="0" smtClean="0"/>
              <a:t>FMEA</a:t>
            </a:r>
            <a:endParaRPr lang="cs-CZ" sz="2800" dirty="0"/>
          </a:p>
          <a:p>
            <a:pPr marL="1200150" lvl="3" indent="-342900">
              <a:buFont typeface="Wingdings" pitchFamily="2" charset="2"/>
              <a:buChar char="§"/>
            </a:pPr>
            <a:endParaRPr lang="cs-CZ" sz="2800" dirty="0"/>
          </a:p>
          <a:p>
            <a:pPr marL="1200150" lvl="3" indent="-342900">
              <a:buFont typeface="Wingdings" pitchFamily="2" charset="2"/>
              <a:buChar char="§"/>
            </a:pPr>
            <a:endParaRPr lang="cs-CZ" sz="2800" dirty="0"/>
          </a:p>
          <a:p>
            <a:pPr marL="457200" lvl="1" indent="-457200">
              <a:buFont typeface="Wingdings" pitchFamily="2" charset="2"/>
              <a:buChar char="§"/>
            </a:pPr>
            <a:endParaRPr lang="cs-CZ" sz="3600" dirty="0" smtClean="0"/>
          </a:p>
          <a:p>
            <a:pPr>
              <a:buFont typeface="Wingdings" pitchFamily="2" charset="2"/>
              <a:buChar char="§"/>
            </a:pPr>
            <a:endParaRPr lang="cs-CZ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940966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tx2">
                    <a:lumMod val="75000"/>
                  </a:schemeClr>
                </a:solidFill>
              </a:rPr>
              <a:t>Portfolio </a:t>
            </a:r>
            <a:r>
              <a:rPr lang="cs-CZ" sz="4000" b="1" dirty="0" smtClean="0">
                <a:solidFill>
                  <a:schemeClr val="tx2">
                    <a:lumMod val="75000"/>
                  </a:schemeClr>
                </a:solidFill>
              </a:rPr>
              <a:t>výroby </a:t>
            </a:r>
            <a:endParaRPr lang="cs-CZ" sz="4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5" name="Graf 4"/>
          <p:cNvGraphicFramePr/>
          <p:nvPr>
            <p:extLst>
              <p:ext uri="{D42A27DB-BD31-4B8C-83A1-F6EECF244321}">
                <p14:modId xmlns:p14="http://schemas.microsoft.com/office/powerpoint/2010/main" val="1549349224"/>
              </p:ext>
            </p:extLst>
          </p:nvPr>
        </p:nvGraphicFramePr>
        <p:xfrm>
          <a:off x="827584" y="1340768"/>
          <a:ext cx="7560840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Zástupný symbol pro obsah 2"/>
          <p:cNvSpPr>
            <a:spLocks noGrp="1"/>
          </p:cNvSpPr>
          <p:nvPr>
            <p:ph idx="1"/>
          </p:nvPr>
        </p:nvSpPr>
        <p:spPr>
          <a:xfrm>
            <a:off x="734888" y="5589240"/>
            <a:ext cx="8229600" cy="60893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dirty="0" smtClean="0"/>
              <a:t>Podíl </a:t>
            </a:r>
            <a:r>
              <a:rPr lang="cs-CZ" sz="1600" dirty="0"/>
              <a:t>jednotlivých linek na celkovém objemu vyrobených kusů za období </a:t>
            </a:r>
            <a:r>
              <a:rPr lang="cs-CZ" sz="1600" dirty="0" smtClean="0"/>
              <a:t>09/2019 </a:t>
            </a:r>
            <a:r>
              <a:rPr lang="cs-CZ" sz="1600" dirty="0"/>
              <a:t>až </a:t>
            </a:r>
            <a:r>
              <a:rPr lang="cs-CZ" sz="1600" dirty="0" smtClean="0"/>
              <a:t>09/2020</a:t>
            </a:r>
            <a:r>
              <a:rPr lang="cs-CZ" sz="1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92746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b="1" dirty="0">
                <a:solidFill>
                  <a:schemeClr val="tx2">
                    <a:lumMod val="75000"/>
                  </a:schemeClr>
                </a:solidFill>
              </a:rPr>
              <a:t>Analýza interních chyb výrobních linek</a:t>
            </a:r>
          </a:p>
        </p:txBody>
      </p:sp>
      <p:sp>
        <p:nvSpPr>
          <p:cNvPr id="8" name="Zástupný symbol pro obsah 2"/>
          <p:cNvSpPr>
            <a:spLocks noGrp="1"/>
          </p:cNvSpPr>
          <p:nvPr>
            <p:ph idx="1"/>
          </p:nvPr>
        </p:nvSpPr>
        <p:spPr>
          <a:xfrm>
            <a:off x="971600" y="4884464"/>
            <a:ext cx="7344816" cy="16890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600" b="1" dirty="0"/>
              <a:t>Druh interní chyby: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000" b="1" dirty="0" smtClean="0"/>
              <a:t>poškození </a:t>
            </a:r>
            <a:r>
              <a:rPr lang="cs-CZ" sz="1000" b="1" dirty="0"/>
              <a:t>při manipulaci (A),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000" b="1" dirty="0" smtClean="0"/>
              <a:t>netěsný </a:t>
            </a:r>
            <a:r>
              <a:rPr lang="cs-CZ" sz="1000" b="1" dirty="0"/>
              <a:t>díl (B),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000" b="1" dirty="0" smtClean="0"/>
              <a:t>chyba </a:t>
            </a:r>
            <a:r>
              <a:rPr lang="cs-CZ" sz="1000" b="1" dirty="0"/>
              <a:t>procesu svařování (C),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000" b="1" dirty="0" smtClean="0"/>
              <a:t>chyba </a:t>
            </a:r>
            <a:r>
              <a:rPr lang="cs-CZ" sz="1000" b="1" dirty="0"/>
              <a:t>procesu šroubování (D),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000" b="1" dirty="0" smtClean="0"/>
              <a:t>chyba </a:t>
            </a:r>
            <a:r>
              <a:rPr lang="cs-CZ" sz="1000" b="1" dirty="0"/>
              <a:t>procesu lisování (E),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000" b="1" dirty="0" smtClean="0"/>
              <a:t>chyba </a:t>
            </a:r>
            <a:r>
              <a:rPr lang="cs-CZ" sz="1000" b="1" dirty="0"/>
              <a:t>montáže membrány s pružinou (F),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000" b="1" dirty="0" smtClean="0"/>
              <a:t>jiné </a:t>
            </a:r>
            <a:r>
              <a:rPr lang="cs-CZ" sz="1000" b="1" dirty="0"/>
              <a:t>(G).</a:t>
            </a:r>
          </a:p>
        </p:txBody>
      </p:sp>
      <p:graphicFrame>
        <p:nvGraphicFramePr>
          <p:cNvPr id="4" name="Graf 3"/>
          <p:cNvGraphicFramePr/>
          <p:nvPr/>
        </p:nvGraphicFramePr>
        <p:xfrm>
          <a:off x="971600" y="1417638"/>
          <a:ext cx="7344816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0446404"/>
              </p:ext>
            </p:extLst>
          </p:nvPr>
        </p:nvGraphicFramePr>
        <p:xfrm>
          <a:off x="4716016" y="5157191"/>
          <a:ext cx="3600400" cy="1416324"/>
        </p:xfrm>
        <a:graphic>
          <a:graphicData uri="http://schemas.openxmlformats.org/drawingml/2006/table">
            <a:tbl>
              <a:tblPr firstRow="1" firstCol="1" bandRow="1"/>
              <a:tblGrid>
                <a:gridCol w="2952328">
                  <a:extLst>
                    <a:ext uri="{9D8B030D-6E8A-4147-A177-3AD203B41FA5}">
                      <a16:colId xmlns="" xmlns:a16="http://schemas.microsoft.com/office/drawing/2014/main" val="1495288840"/>
                    </a:ext>
                  </a:extLst>
                </a:gridCol>
                <a:gridCol w="648072">
                  <a:extLst>
                    <a:ext uri="{9D8B030D-6E8A-4147-A177-3AD203B41FA5}">
                      <a16:colId xmlns="" xmlns:a16="http://schemas.microsoft.com/office/drawing/2014/main" val="975271860"/>
                    </a:ext>
                  </a:extLst>
                </a:gridCol>
              </a:tblGrid>
              <a:tr h="23605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Počet vyráběných typů na této lince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5536741"/>
                  </a:ext>
                </a:extLst>
              </a:tr>
              <a:tr h="23605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Produkce dobrých dílů za období 09/2019 až 09/2020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2781 ks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58728737"/>
                  </a:ext>
                </a:extLst>
              </a:tr>
              <a:tr h="23605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Podíl linky na celkové produkci výrobního portfolia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2,26 %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026868105"/>
                  </a:ext>
                </a:extLst>
              </a:tr>
              <a:tr h="23605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Počet procesních kroků při výrobě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033574550"/>
                  </a:ext>
                </a:extLst>
              </a:tr>
              <a:tr h="23605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Počet interních chyb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46207374"/>
                  </a:ext>
                </a:extLst>
              </a:tr>
              <a:tr h="23605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Zmetkovitost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3,42 %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9415304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5176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936104"/>
          </a:xfrm>
        </p:spPr>
        <p:txBody>
          <a:bodyPr>
            <a:noAutofit/>
          </a:bodyPr>
          <a:lstStyle/>
          <a:p>
            <a:r>
              <a:rPr lang="cs-CZ" sz="4000" b="1" dirty="0">
                <a:solidFill>
                  <a:schemeClr val="tx2">
                    <a:lumMod val="75000"/>
                  </a:schemeClr>
                </a:solidFill>
              </a:rPr>
              <a:t>Hodnocení efektivity využití výrobního zařízení (OEE)</a:t>
            </a:r>
            <a:br>
              <a:rPr lang="cs-CZ" sz="4000" b="1" dirty="0">
                <a:solidFill>
                  <a:schemeClr val="tx2">
                    <a:lumMod val="75000"/>
                  </a:schemeClr>
                </a:solidFill>
              </a:rPr>
            </a:br>
            <a:endParaRPr lang="cs-CZ" sz="4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5" name="Graf 4"/>
          <p:cNvGraphicFramePr/>
          <p:nvPr>
            <p:extLst>
              <p:ext uri="{D42A27DB-BD31-4B8C-83A1-F6EECF244321}">
                <p14:modId xmlns:p14="http://schemas.microsoft.com/office/powerpoint/2010/main" val="2149121935"/>
              </p:ext>
            </p:extLst>
          </p:nvPr>
        </p:nvGraphicFramePr>
        <p:xfrm>
          <a:off x="899592" y="1844824"/>
          <a:ext cx="7452828" cy="42427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64730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b="1" dirty="0">
                <a:solidFill>
                  <a:schemeClr val="tx2">
                    <a:lumMod val="75000"/>
                  </a:schemeClr>
                </a:solidFill>
              </a:rPr>
              <a:t>Zhodnocení současného </a:t>
            </a:r>
            <a:r>
              <a:rPr lang="cs-CZ" sz="4000" b="1" dirty="0" smtClean="0">
                <a:solidFill>
                  <a:schemeClr val="tx2">
                    <a:lumMod val="75000"/>
                  </a:schemeClr>
                </a:solidFill>
              </a:rPr>
              <a:t>stavu a </a:t>
            </a:r>
            <a:r>
              <a:rPr lang="cs-CZ" sz="4000" b="1" dirty="0">
                <a:solidFill>
                  <a:schemeClr val="tx2">
                    <a:lumMod val="75000"/>
                  </a:schemeClr>
                </a:solidFill>
              </a:rPr>
              <a:t>výběr výrobní linky</a:t>
            </a:r>
          </a:p>
        </p:txBody>
      </p:sp>
      <p:sp>
        <p:nvSpPr>
          <p:cNvPr id="13" name="Zástupný symbol pro obsah 2"/>
          <p:cNvSpPr>
            <a:spLocks noGrp="1"/>
          </p:cNvSpPr>
          <p:nvPr>
            <p:ph idx="1"/>
          </p:nvPr>
        </p:nvSpPr>
        <p:spPr>
          <a:xfrm>
            <a:off x="323528" y="4725144"/>
            <a:ext cx="8712968" cy="1584176"/>
          </a:xfrm>
        </p:spPr>
        <p:txBody>
          <a:bodyPr>
            <a:noAutofit/>
          </a:bodyPr>
          <a:lstStyle/>
          <a:p>
            <a:pPr marL="400050" lvl="2" indent="0">
              <a:buNone/>
            </a:pPr>
            <a:r>
              <a:rPr lang="cs-CZ" dirty="0" smtClean="0"/>
              <a:t>Výrobní </a:t>
            </a:r>
            <a:r>
              <a:rPr lang="cs-CZ" dirty="0"/>
              <a:t>linka č. 7 vyrábějící náhradní díly vík hlav válců 8Z. </a:t>
            </a:r>
            <a:endParaRPr lang="cs-CZ" dirty="0" smtClean="0"/>
          </a:p>
          <a:p>
            <a:pPr marL="2114550" lvl="5" indent="-342900">
              <a:buFont typeface="Wingdings" pitchFamily="2" charset="2"/>
              <a:buChar char="§"/>
            </a:pPr>
            <a:r>
              <a:rPr lang="cs-CZ" dirty="0" smtClean="0"/>
              <a:t>Zmetkovitost 3,42 </a:t>
            </a:r>
            <a:r>
              <a:rPr lang="cs-CZ" dirty="0"/>
              <a:t>%</a:t>
            </a:r>
          </a:p>
          <a:p>
            <a:pPr marL="2114550" lvl="5" indent="-342900">
              <a:buFont typeface="Wingdings" pitchFamily="2" charset="2"/>
              <a:buChar char="§"/>
            </a:pPr>
            <a:r>
              <a:rPr lang="cs-CZ" dirty="0"/>
              <a:t>efektivita využití </a:t>
            </a:r>
            <a:r>
              <a:rPr lang="cs-CZ" dirty="0" smtClean="0"/>
              <a:t>zařízení </a:t>
            </a:r>
            <a:r>
              <a:rPr lang="cs-CZ" dirty="0" smtClean="0"/>
              <a:t>79,51 </a:t>
            </a:r>
            <a:r>
              <a:rPr lang="cs-CZ" dirty="0"/>
              <a:t>% </a:t>
            </a:r>
          </a:p>
          <a:p>
            <a:pPr marL="400050" lvl="2" indent="0">
              <a:buNone/>
            </a:pPr>
            <a:endParaRPr lang="cs-CZ" dirty="0"/>
          </a:p>
        </p:txBody>
      </p:sp>
      <p:pic>
        <p:nvPicPr>
          <p:cNvPr id="6" name="Obrázek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060848"/>
            <a:ext cx="7488832" cy="2448272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45876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/>
          <p:cNvSpPr txBox="1">
            <a:spLocks/>
          </p:cNvSpPr>
          <p:nvPr/>
        </p:nvSpPr>
        <p:spPr>
          <a:xfrm>
            <a:off x="457200" y="111770"/>
            <a:ext cx="8229600" cy="9409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b="1" dirty="0">
                <a:solidFill>
                  <a:schemeClr val="tx2">
                    <a:lumMod val="75000"/>
                  </a:schemeClr>
                </a:solidFill>
              </a:rPr>
              <a:t>Technické zhodnocení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606045" y="4437112"/>
            <a:ext cx="8229600" cy="18722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Wingdings" pitchFamily="2" charset="2"/>
              <a:buChar char="§"/>
            </a:pPr>
            <a:r>
              <a:rPr lang="cs-CZ" sz="2400" dirty="0" smtClean="0">
                <a:solidFill>
                  <a:schemeClr val="tx1"/>
                </a:solidFill>
              </a:rPr>
              <a:t>Tři druhy vad měly </a:t>
            </a:r>
            <a:r>
              <a:rPr lang="cs-CZ" sz="2400" dirty="0">
                <a:solidFill>
                  <a:schemeClr val="tx1"/>
                </a:solidFill>
              </a:rPr>
              <a:t>hodnotu RPN vyšší, než byla zákazníkem stanovená kritická hodnota rizikového čísla RPN </a:t>
            </a:r>
            <a:r>
              <a:rPr lang="cs-CZ" sz="2400" dirty="0" smtClean="0">
                <a:solidFill>
                  <a:schemeClr val="tx1"/>
                </a:solidFill>
              </a:rPr>
              <a:t>(hodnota </a:t>
            </a:r>
            <a:r>
              <a:rPr lang="cs-CZ" sz="2400" dirty="0">
                <a:solidFill>
                  <a:schemeClr val="tx1"/>
                </a:solidFill>
              </a:rPr>
              <a:t>125</a:t>
            </a:r>
            <a:r>
              <a:rPr lang="cs-CZ" sz="2400" dirty="0" smtClean="0">
                <a:solidFill>
                  <a:schemeClr val="tx1"/>
                </a:solidFill>
              </a:rPr>
              <a:t>)</a:t>
            </a:r>
          </a:p>
          <a:p>
            <a:pPr marL="342900" indent="-342900" algn="l">
              <a:buFont typeface="Wingdings" pitchFamily="2" charset="2"/>
              <a:buChar char="§"/>
            </a:pPr>
            <a:r>
              <a:rPr lang="cs-CZ" sz="2400" dirty="0">
                <a:solidFill>
                  <a:schemeClr val="tx1"/>
                </a:solidFill>
              </a:rPr>
              <a:t>Celkem bylo ohodnoceno 75 možných </a:t>
            </a:r>
            <a:r>
              <a:rPr lang="cs-CZ" sz="2400" dirty="0" smtClean="0">
                <a:solidFill>
                  <a:schemeClr val="tx1"/>
                </a:solidFill>
              </a:rPr>
              <a:t>vad včetně šesti nově stanovených druhů </a:t>
            </a:r>
            <a:r>
              <a:rPr lang="cs-CZ" sz="2400" dirty="0">
                <a:solidFill>
                  <a:schemeClr val="tx1"/>
                </a:solidFill>
              </a:rPr>
              <a:t>vad </a:t>
            </a:r>
            <a:endParaRPr lang="cs-CZ" sz="2400" b="1" dirty="0">
              <a:solidFill>
                <a:schemeClr val="tx1"/>
              </a:solidFill>
            </a:endParaRPr>
          </a:p>
        </p:txBody>
      </p:sp>
      <p:graphicFrame>
        <p:nvGraphicFramePr>
          <p:cNvPr id="10" name="Graf 9"/>
          <p:cNvGraphicFramePr/>
          <p:nvPr>
            <p:extLst>
              <p:ext uri="{D42A27DB-BD31-4B8C-83A1-F6EECF244321}">
                <p14:modId xmlns:p14="http://schemas.microsoft.com/office/powerpoint/2010/main" val="731668684"/>
              </p:ext>
            </p:extLst>
          </p:nvPr>
        </p:nvGraphicFramePr>
        <p:xfrm>
          <a:off x="971600" y="1057598"/>
          <a:ext cx="7200800" cy="32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23786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-2;-2;-1;-2"/>
</p:tagLst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</TotalTime>
  <Words>720</Words>
  <Application>Microsoft Office PowerPoint</Application>
  <PresentationFormat>Předvádění na obrazovce (4:3)</PresentationFormat>
  <Paragraphs>133</Paragraphs>
  <Slides>16</Slides>
  <Notes>7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Motiv sady Office</vt:lpstr>
      <vt:lpstr>Prezentace aplikace PowerPoint</vt:lpstr>
      <vt:lpstr>Motivace a důvody řešeného tématu</vt:lpstr>
      <vt:lpstr>Cíl práce</vt:lpstr>
      <vt:lpstr>Metodika práce</vt:lpstr>
      <vt:lpstr>Portfolio výroby </vt:lpstr>
      <vt:lpstr>Analýza interních chyb výrobních linek</vt:lpstr>
      <vt:lpstr>Hodnocení efektivity využití výrobního zařízení (OEE) </vt:lpstr>
      <vt:lpstr>Zhodnocení současného stavu a výběr výrobní linky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Celkový přínos</vt:lpstr>
      <vt:lpstr>Doplňující dotazy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Outsourcing logistických činností internetového obchodu</dc:title>
  <dc:creator>Olga Poláková</dc:creator>
  <cp:lastModifiedBy>PP</cp:lastModifiedBy>
  <cp:revision>169</cp:revision>
  <dcterms:created xsi:type="dcterms:W3CDTF">2017-04-24T17:03:51Z</dcterms:created>
  <dcterms:modified xsi:type="dcterms:W3CDTF">2021-01-31T23:51:28Z</dcterms:modified>
</cp:coreProperties>
</file>