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70" r:id="rId8"/>
    <p:sldId id="263" r:id="rId9"/>
    <p:sldId id="266" r:id="rId10"/>
    <p:sldId id="268" r:id="rId11"/>
    <p:sldId id="271" r:id="rId12"/>
    <p:sldId id="259" r:id="rId13"/>
    <p:sldId id="269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8223-BB19-452E-90CB-6BA877CCDF5A}" type="datetimeFigureOut">
              <a:rPr lang="cs-CZ" smtClean="0"/>
              <a:pPr/>
              <a:t>26. 1. 2021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6156-99F9-4BB6-897F-0BC10F7BE0C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2924" y="571480"/>
            <a:ext cx="8101042" cy="1857387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Optimalizace a návrh páteřních dopravních vazeb v provozu systému MHD v Českých Budějovicích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3214686"/>
            <a:ext cx="8643998" cy="3143272"/>
          </a:xfrm>
        </p:spPr>
        <p:txBody>
          <a:bodyPr>
            <a:normAutofit fontScale="92500"/>
          </a:bodyPr>
          <a:lstStyle/>
          <a:p>
            <a:pPr algn="l"/>
            <a:r>
              <a:rPr lang="cs-CZ" sz="3500" b="1" dirty="0" smtClean="0">
                <a:solidFill>
                  <a:schemeClr val="bg1"/>
                </a:solidFill>
                <a:latin typeface="Bradley Hand ITC" pitchFamily="66" charset="0"/>
              </a:rPr>
              <a:t>Autor diplomové práce: Bc. Michal Kamenický</a:t>
            </a:r>
          </a:p>
          <a:p>
            <a:pPr algn="l"/>
            <a:r>
              <a:rPr lang="cs-CZ" sz="3500" b="1" dirty="0" smtClean="0">
                <a:solidFill>
                  <a:schemeClr val="bg1"/>
                </a:solidFill>
                <a:latin typeface="Bradley Hand ITC" pitchFamily="66" charset="0"/>
              </a:rPr>
              <a:t>Vedoucí diplomové práce: Ing. Jiří Čejka, </a:t>
            </a:r>
            <a:r>
              <a:rPr lang="cs-CZ" sz="3500" b="1" dirty="0" err="1" smtClean="0">
                <a:solidFill>
                  <a:schemeClr val="bg1"/>
                </a:solidFill>
                <a:latin typeface="Bradley Hand ITC" pitchFamily="66" charset="0"/>
              </a:rPr>
              <a:t>Ph.D</a:t>
            </a:r>
            <a:r>
              <a:rPr lang="cs-CZ" sz="3500" b="1" dirty="0" smtClean="0">
                <a:solidFill>
                  <a:schemeClr val="bg1"/>
                </a:solidFill>
                <a:latin typeface="Bradley Hand ITC" pitchFamily="66" charset="0"/>
              </a:rPr>
              <a:t>.</a:t>
            </a:r>
          </a:p>
          <a:p>
            <a:pPr algn="l"/>
            <a:r>
              <a:rPr lang="cs-CZ" sz="3500" b="1" dirty="0" smtClean="0">
                <a:solidFill>
                  <a:schemeClr val="bg1"/>
                </a:solidFill>
                <a:latin typeface="Bradley Hand ITC" pitchFamily="66" charset="0"/>
              </a:rPr>
              <a:t>Oponent diplomové práce: Ing. </a:t>
            </a:r>
            <a:r>
              <a:rPr lang="cs-CZ" sz="3500" b="1" dirty="0" err="1" smtClean="0">
                <a:solidFill>
                  <a:schemeClr val="bg1"/>
                </a:solidFill>
                <a:latin typeface="Bradley Hand ITC" pitchFamily="66" charset="0"/>
              </a:rPr>
              <a:t>Pavol</a:t>
            </a:r>
            <a:r>
              <a:rPr lang="cs-CZ" sz="35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cs-CZ" sz="3500" b="1" dirty="0" err="1" smtClean="0">
                <a:solidFill>
                  <a:schemeClr val="bg1"/>
                </a:solidFill>
                <a:latin typeface="Bradley Hand ITC" pitchFamily="66" charset="0"/>
              </a:rPr>
              <a:t>Meško</a:t>
            </a:r>
            <a:r>
              <a:rPr lang="cs-CZ" sz="3500" b="1" dirty="0" smtClean="0">
                <a:solidFill>
                  <a:schemeClr val="bg1"/>
                </a:solidFill>
                <a:latin typeface="Bradley Hand ITC" pitchFamily="66" charset="0"/>
              </a:rPr>
              <a:t>, </a:t>
            </a:r>
            <a:r>
              <a:rPr lang="cs-CZ" sz="3500" b="1" dirty="0" err="1" smtClean="0">
                <a:solidFill>
                  <a:schemeClr val="bg1"/>
                </a:solidFill>
                <a:latin typeface="Bradley Hand ITC" pitchFamily="66" charset="0"/>
              </a:rPr>
              <a:t>Ph.D</a:t>
            </a:r>
            <a:r>
              <a:rPr lang="cs-CZ" sz="3500" b="1" dirty="0" smtClean="0">
                <a:solidFill>
                  <a:schemeClr val="bg1"/>
                </a:solidFill>
                <a:latin typeface="Bradley Hand ITC" pitchFamily="66" charset="0"/>
              </a:rPr>
              <a:t>.</a:t>
            </a:r>
          </a:p>
          <a:p>
            <a:endParaRPr lang="cs-CZ" sz="1200" dirty="0" smtClean="0">
              <a:solidFill>
                <a:schemeClr val="bg1"/>
              </a:solidFill>
            </a:endParaRPr>
          </a:p>
          <a:p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České Budějovice, únor 2021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Navržené změny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5286388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Zastávky na znamení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Příprava nového systému řízení dopravy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L3 beze změny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L9 Suché </a:t>
            </a:r>
            <a:r>
              <a:rPr lang="cs-CZ" sz="3600" dirty="0" err="1" smtClean="0">
                <a:solidFill>
                  <a:schemeClr val="bg1"/>
                </a:solidFill>
              </a:rPr>
              <a:t>Vrbné</a:t>
            </a:r>
            <a:r>
              <a:rPr lang="cs-CZ" sz="3600" dirty="0" smtClean="0">
                <a:solidFill>
                  <a:schemeClr val="bg1"/>
                </a:solidFill>
              </a:rPr>
              <a:t> – Rožnov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L5 Vltava – Papírenská-točna / C. Rožnov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L2 Máj – Nádraží – Nemanice / Borek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L1 </a:t>
            </a:r>
            <a:r>
              <a:rPr lang="cs-CZ" sz="3600" dirty="0" err="1" smtClean="0">
                <a:solidFill>
                  <a:schemeClr val="bg1"/>
                </a:solidFill>
              </a:rPr>
              <a:t>Rudolfov</a:t>
            </a:r>
            <a:r>
              <a:rPr lang="cs-CZ" sz="3600" dirty="0" smtClean="0">
                <a:solidFill>
                  <a:schemeClr val="bg1"/>
                </a:solidFill>
              </a:rPr>
              <a:t> / </a:t>
            </a:r>
            <a:r>
              <a:rPr lang="cs-CZ" sz="3600" dirty="0" err="1" smtClean="0">
                <a:solidFill>
                  <a:schemeClr val="bg1"/>
                </a:solidFill>
              </a:rPr>
              <a:t>Hlincová</a:t>
            </a:r>
            <a:r>
              <a:rPr lang="cs-CZ" sz="3600" dirty="0" smtClean="0">
                <a:solidFill>
                  <a:schemeClr val="bg1"/>
                </a:solidFill>
              </a:rPr>
              <a:t> Hora – Pražské </a:t>
            </a:r>
            <a:r>
              <a:rPr lang="cs-CZ" sz="3600" dirty="0" err="1" smtClean="0">
                <a:solidFill>
                  <a:schemeClr val="bg1"/>
                </a:solidFill>
              </a:rPr>
              <a:t>sídl</a:t>
            </a:r>
            <a:r>
              <a:rPr lang="cs-CZ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L11 Haklovy Dvory – St. </a:t>
            </a:r>
            <a:r>
              <a:rPr lang="cs-CZ" sz="3600" dirty="0" err="1" smtClean="0">
                <a:solidFill>
                  <a:schemeClr val="bg1"/>
                </a:solidFill>
              </a:rPr>
              <a:t>Hodějovice</a:t>
            </a:r>
            <a:r>
              <a:rPr lang="cs-CZ" sz="3600" dirty="0" smtClean="0">
                <a:solidFill>
                  <a:schemeClr val="bg1"/>
                </a:solidFill>
              </a:rPr>
              <a:t>, Náves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ové schéma páteřních line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15" y="126261"/>
            <a:ext cx="7072347" cy="6588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214438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Doplňující dotazy vedoucího a oponenta diplomové práce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143116"/>
            <a:ext cx="8572560" cy="4500594"/>
          </a:xfrm>
        </p:spPr>
        <p:txBody>
          <a:bodyPr>
            <a:normAutofit fontScale="77500" lnSpcReduction="20000"/>
          </a:bodyPr>
          <a:lstStyle/>
          <a:p>
            <a:r>
              <a:rPr lang="cs-CZ" sz="3400" dirty="0" smtClean="0">
                <a:solidFill>
                  <a:schemeClr val="bg1"/>
                </a:solidFill>
              </a:rPr>
              <a:t>[1] Jaký je dle vás potenciál noční dopravy při reorganizaci provozu páteřních linek MHD v ČB?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2300" dirty="0" smtClean="0">
                <a:solidFill>
                  <a:schemeClr val="bg1"/>
                </a:solidFill>
              </a:rPr>
              <a:t>[Ing. Jiří Čejka, </a:t>
            </a:r>
            <a:r>
              <a:rPr lang="cs-CZ" sz="2300" dirty="0" err="1" smtClean="0">
                <a:solidFill>
                  <a:schemeClr val="bg1"/>
                </a:solidFill>
              </a:rPr>
              <a:t>Ph.D</a:t>
            </a:r>
            <a:r>
              <a:rPr lang="cs-CZ" sz="2300" dirty="0" smtClean="0">
                <a:solidFill>
                  <a:schemeClr val="bg1"/>
                </a:solidFill>
              </a:rPr>
              <a:t>.]</a:t>
            </a:r>
          </a:p>
          <a:p>
            <a:endParaRPr lang="cs-CZ" sz="3400" dirty="0" smtClean="0">
              <a:solidFill>
                <a:schemeClr val="bg1"/>
              </a:solidFill>
            </a:endParaRPr>
          </a:p>
          <a:p>
            <a:r>
              <a:rPr lang="cs-CZ" sz="3400" dirty="0" smtClean="0">
                <a:solidFill>
                  <a:schemeClr val="bg1"/>
                </a:solidFill>
              </a:rPr>
              <a:t>[1] Na základe </a:t>
            </a:r>
            <a:r>
              <a:rPr lang="cs-CZ" sz="3400" dirty="0" err="1" smtClean="0">
                <a:solidFill>
                  <a:schemeClr val="bg1"/>
                </a:solidFill>
              </a:rPr>
              <a:t>akej</a:t>
            </a:r>
            <a:r>
              <a:rPr lang="cs-CZ" sz="3400" dirty="0" smtClean="0">
                <a:solidFill>
                  <a:schemeClr val="bg1"/>
                </a:solidFill>
              </a:rPr>
              <a:t> úvahy </a:t>
            </a:r>
            <a:r>
              <a:rPr lang="cs-CZ" sz="3400" dirty="0" err="1" smtClean="0">
                <a:solidFill>
                  <a:schemeClr val="bg1"/>
                </a:solidFill>
              </a:rPr>
              <a:t>ste</a:t>
            </a:r>
            <a:r>
              <a:rPr lang="cs-CZ" sz="3400" dirty="0" smtClean="0">
                <a:solidFill>
                  <a:schemeClr val="bg1"/>
                </a:solidFill>
              </a:rPr>
              <a:t> si stanovili </a:t>
            </a:r>
            <a:r>
              <a:rPr lang="cs-CZ" sz="3400" dirty="0" err="1" smtClean="0">
                <a:solidFill>
                  <a:schemeClr val="bg1"/>
                </a:solidFill>
              </a:rPr>
              <a:t>kritériá</a:t>
            </a:r>
            <a:r>
              <a:rPr lang="cs-CZ" sz="3400" dirty="0" smtClean="0">
                <a:solidFill>
                  <a:schemeClr val="bg1"/>
                </a:solidFill>
              </a:rPr>
              <a:t> a k nim </a:t>
            </a:r>
            <a:r>
              <a:rPr lang="cs-CZ" sz="3400" dirty="0" err="1" smtClean="0">
                <a:solidFill>
                  <a:schemeClr val="bg1"/>
                </a:solidFill>
              </a:rPr>
              <a:t>priradene</a:t>
            </a:r>
            <a:r>
              <a:rPr lang="cs-CZ" sz="3400" dirty="0" smtClean="0">
                <a:solidFill>
                  <a:schemeClr val="bg1"/>
                </a:solidFill>
              </a:rPr>
              <a:t> váhy </a:t>
            </a:r>
            <a:r>
              <a:rPr lang="cs-CZ" sz="3400" dirty="0" err="1" smtClean="0">
                <a:solidFill>
                  <a:schemeClr val="bg1"/>
                </a:solidFill>
              </a:rPr>
              <a:t>pre</a:t>
            </a:r>
            <a:r>
              <a:rPr lang="cs-CZ" sz="3400" dirty="0" smtClean="0">
                <a:solidFill>
                  <a:schemeClr val="bg1"/>
                </a:solidFill>
              </a:rPr>
              <a:t> </a:t>
            </a:r>
            <a:r>
              <a:rPr lang="cs-CZ" sz="3400" dirty="0" err="1" smtClean="0">
                <a:solidFill>
                  <a:schemeClr val="bg1"/>
                </a:solidFill>
              </a:rPr>
              <a:t>viackriteriálne</a:t>
            </a:r>
            <a:r>
              <a:rPr lang="cs-CZ" sz="3400" dirty="0" smtClean="0">
                <a:solidFill>
                  <a:schemeClr val="bg1"/>
                </a:solidFill>
              </a:rPr>
              <a:t> </a:t>
            </a:r>
            <a:r>
              <a:rPr lang="cs-CZ" sz="3400" dirty="0" err="1" smtClean="0">
                <a:solidFill>
                  <a:schemeClr val="bg1"/>
                </a:solidFill>
              </a:rPr>
              <a:t>hodnotenie</a:t>
            </a:r>
            <a:r>
              <a:rPr lang="cs-CZ" sz="3400" dirty="0" smtClean="0">
                <a:solidFill>
                  <a:schemeClr val="bg1"/>
                </a:solidFill>
              </a:rPr>
              <a:t> </a:t>
            </a:r>
            <a:r>
              <a:rPr lang="cs-CZ" sz="3400" dirty="0" err="1" smtClean="0">
                <a:solidFill>
                  <a:schemeClr val="bg1"/>
                </a:solidFill>
              </a:rPr>
              <a:t>variantov</a:t>
            </a:r>
            <a:r>
              <a:rPr lang="cs-CZ" sz="3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3400" dirty="0" smtClean="0">
                <a:solidFill>
                  <a:schemeClr val="bg1"/>
                </a:solidFill>
              </a:rPr>
              <a:t>[2] </a:t>
            </a:r>
            <a:r>
              <a:rPr lang="cs-CZ" sz="3400" dirty="0" err="1" smtClean="0">
                <a:solidFill>
                  <a:schemeClr val="bg1"/>
                </a:solidFill>
              </a:rPr>
              <a:t>Zdôvodnite</a:t>
            </a:r>
            <a:r>
              <a:rPr lang="cs-CZ" sz="3400" dirty="0" smtClean="0">
                <a:solidFill>
                  <a:schemeClr val="bg1"/>
                </a:solidFill>
              </a:rPr>
              <a:t> </a:t>
            </a:r>
            <a:r>
              <a:rPr lang="cs-CZ" sz="3400" dirty="0" err="1" smtClean="0">
                <a:solidFill>
                  <a:schemeClr val="bg1"/>
                </a:solidFill>
              </a:rPr>
              <a:t>výber</a:t>
            </a:r>
            <a:r>
              <a:rPr lang="cs-CZ" sz="3400" dirty="0" smtClean="0">
                <a:solidFill>
                  <a:schemeClr val="bg1"/>
                </a:solidFill>
              </a:rPr>
              <a:t> kritéria „</a:t>
            </a:r>
            <a:r>
              <a:rPr lang="cs-CZ" sz="3400" dirty="0" err="1" smtClean="0">
                <a:solidFill>
                  <a:schemeClr val="bg1"/>
                </a:solidFill>
              </a:rPr>
              <a:t>dvere</a:t>
            </a:r>
            <a:r>
              <a:rPr lang="cs-CZ" sz="3400" dirty="0" smtClean="0">
                <a:solidFill>
                  <a:schemeClr val="bg1"/>
                </a:solidFill>
              </a:rPr>
              <a:t>“ </a:t>
            </a:r>
            <a:r>
              <a:rPr lang="cs-CZ" sz="3400" dirty="0" err="1" smtClean="0">
                <a:solidFill>
                  <a:schemeClr val="bg1"/>
                </a:solidFill>
              </a:rPr>
              <a:t>vo</a:t>
            </a:r>
            <a:r>
              <a:rPr lang="cs-CZ" sz="3400" dirty="0" smtClean="0">
                <a:solidFill>
                  <a:schemeClr val="bg1"/>
                </a:solidFill>
              </a:rPr>
              <a:t> </a:t>
            </a:r>
            <a:r>
              <a:rPr lang="cs-CZ" sz="3400" dirty="0" err="1" smtClean="0">
                <a:solidFill>
                  <a:schemeClr val="bg1"/>
                </a:solidFill>
              </a:rPr>
              <a:t>viackriteriálnej</a:t>
            </a:r>
            <a:r>
              <a:rPr lang="cs-CZ" sz="3400" dirty="0" smtClean="0">
                <a:solidFill>
                  <a:schemeClr val="bg1"/>
                </a:solidFill>
              </a:rPr>
              <a:t> analýze, myslím, že kritérium „typ vozidla“ rozhoduje aj o počte </a:t>
            </a:r>
            <a:r>
              <a:rPr lang="cs-CZ" sz="3400" dirty="0" err="1" smtClean="0">
                <a:solidFill>
                  <a:schemeClr val="bg1"/>
                </a:solidFill>
              </a:rPr>
              <a:t>dverí</a:t>
            </a:r>
            <a:r>
              <a:rPr lang="cs-CZ" sz="3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sz="3400" dirty="0" smtClean="0">
                <a:solidFill>
                  <a:schemeClr val="bg1"/>
                </a:solidFill>
              </a:rPr>
              <a:t>[3] Kapitola 5.3.3 obsahuje návrh </a:t>
            </a:r>
            <a:r>
              <a:rPr lang="cs-CZ" sz="3400" dirty="0" err="1" smtClean="0">
                <a:solidFill>
                  <a:schemeClr val="bg1"/>
                </a:solidFill>
              </a:rPr>
              <a:t>hlavných</a:t>
            </a:r>
            <a:r>
              <a:rPr lang="cs-CZ" sz="3400" dirty="0" smtClean="0">
                <a:solidFill>
                  <a:schemeClr val="bg1"/>
                </a:solidFill>
              </a:rPr>
              <a:t> dopravných </a:t>
            </a:r>
            <a:r>
              <a:rPr lang="cs-CZ" sz="3400" dirty="0" err="1" smtClean="0">
                <a:solidFill>
                  <a:schemeClr val="bg1"/>
                </a:solidFill>
              </a:rPr>
              <a:t>väzieb</a:t>
            </a:r>
            <a:r>
              <a:rPr lang="cs-CZ" sz="3400" dirty="0" smtClean="0">
                <a:solidFill>
                  <a:schemeClr val="bg1"/>
                </a:solidFill>
              </a:rPr>
              <a:t>, </a:t>
            </a:r>
            <a:r>
              <a:rPr lang="cs-CZ" sz="3400" dirty="0" err="1" smtClean="0">
                <a:solidFill>
                  <a:schemeClr val="bg1"/>
                </a:solidFill>
              </a:rPr>
              <a:t>vzhľadom</a:t>
            </a:r>
            <a:r>
              <a:rPr lang="cs-CZ" sz="3400" dirty="0" smtClean="0">
                <a:solidFill>
                  <a:schemeClr val="bg1"/>
                </a:solidFill>
              </a:rPr>
              <a:t> na </a:t>
            </a:r>
            <a:r>
              <a:rPr lang="cs-CZ" sz="3400" dirty="0" err="1" smtClean="0">
                <a:solidFill>
                  <a:schemeClr val="bg1"/>
                </a:solidFill>
              </a:rPr>
              <a:t>aké</a:t>
            </a:r>
            <a:r>
              <a:rPr lang="cs-CZ" sz="3400" dirty="0" smtClean="0">
                <a:solidFill>
                  <a:schemeClr val="bg1"/>
                </a:solidFill>
              </a:rPr>
              <a:t> kritérium (</a:t>
            </a:r>
            <a:r>
              <a:rPr lang="cs-CZ" sz="3400" dirty="0" err="1" smtClean="0">
                <a:solidFill>
                  <a:schemeClr val="bg1"/>
                </a:solidFill>
              </a:rPr>
              <a:t>kritériá</a:t>
            </a:r>
            <a:r>
              <a:rPr lang="cs-CZ" sz="3400" dirty="0" smtClean="0">
                <a:solidFill>
                  <a:schemeClr val="bg1"/>
                </a:solidFill>
              </a:rPr>
              <a:t>) navrhujete </a:t>
            </a:r>
            <a:r>
              <a:rPr lang="cs-CZ" sz="3400" dirty="0" err="1" smtClean="0">
                <a:solidFill>
                  <a:schemeClr val="bg1"/>
                </a:solidFill>
              </a:rPr>
              <a:t>opatrenia</a:t>
            </a:r>
            <a:r>
              <a:rPr lang="cs-CZ" sz="3400" dirty="0" smtClean="0">
                <a:solidFill>
                  <a:schemeClr val="bg1"/>
                </a:solidFill>
              </a:rPr>
              <a:t> na daných linkách?</a:t>
            </a:r>
          </a:p>
          <a:p>
            <a:r>
              <a:rPr lang="cs-CZ" sz="3400" dirty="0" smtClean="0">
                <a:solidFill>
                  <a:schemeClr val="bg1"/>
                </a:solidFill>
              </a:rPr>
              <a:t>[4] Konzultovali </a:t>
            </a:r>
            <a:r>
              <a:rPr lang="cs-CZ" sz="3400" dirty="0" err="1" smtClean="0">
                <a:solidFill>
                  <a:schemeClr val="bg1"/>
                </a:solidFill>
              </a:rPr>
              <a:t>ste</a:t>
            </a:r>
            <a:r>
              <a:rPr lang="cs-CZ" sz="3400" dirty="0" smtClean="0">
                <a:solidFill>
                  <a:schemeClr val="bg1"/>
                </a:solidFill>
              </a:rPr>
              <a:t> Vaše návrhy s DPMČB? </a:t>
            </a:r>
            <a:r>
              <a:rPr lang="cs-CZ" sz="2300" dirty="0" smtClean="0">
                <a:solidFill>
                  <a:schemeClr val="bg1"/>
                </a:solidFill>
              </a:rPr>
              <a:t>[Ing. </a:t>
            </a:r>
            <a:r>
              <a:rPr lang="cs-CZ" sz="2300" dirty="0" err="1" smtClean="0">
                <a:solidFill>
                  <a:schemeClr val="bg1"/>
                </a:solidFill>
              </a:rPr>
              <a:t>Pavol</a:t>
            </a:r>
            <a:r>
              <a:rPr lang="cs-CZ" sz="2300" dirty="0" smtClean="0">
                <a:solidFill>
                  <a:schemeClr val="bg1"/>
                </a:solidFill>
              </a:rPr>
              <a:t> </a:t>
            </a:r>
            <a:r>
              <a:rPr lang="cs-CZ" sz="2300" dirty="0" err="1" smtClean="0">
                <a:solidFill>
                  <a:schemeClr val="bg1"/>
                </a:solidFill>
              </a:rPr>
              <a:t>Meško</a:t>
            </a:r>
            <a:r>
              <a:rPr lang="cs-CZ" sz="2300" dirty="0" smtClean="0">
                <a:solidFill>
                  <a:schemeClr val="bg1"/>
                </a:solidFill>
              </a:rPr>
              <a:t>, </a:t>
            </a:r>
            <a:r>
              <a:rPr lang="cs-CZ" sz="2300" dirty="0" err="1" smtClean="0">
                <a:solidFill>
                  <a:schemeClr val="bg1"/>
                </a:solidFill>
              </a:rPr>
              <a:t>Ph.D</a:t>
            </a:r>
            <a:r>
              <a:rPr lang="cs-CZ" sz="2300" dirty="0" smtClean="0">
                <a:solidFill>
                  <a:schemeClr val="bg1"/>
                </a:solidFill>
              </a:rPr>
              <a:t>.]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28596" y="2928934"/>
            <a:ext cx="8286808" cy="1588"/>
          </a:xfrm>
          <a:prstGeom prst="straightConnector1">
            <a:avLst/>
          </a:prstGeom>
          <a:ln w="2222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Závěr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17721"/>
            <a:ext cx="8401080" cy="405448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Návrh optimalizovaných páteřních linek vč. jízdního </a:t>
            </a:r>
            <a:r>
              <a:rPr lang="cs-CZ" sz="3600" dirty="0" smtClean="0">
                <a:solidFill>
                  <a:schemeClr val="bg1"/>
                </a:solidFill>
              </a:rPr>
              <a:t>řádu při zachování stávající trolejbusové sítě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smtClean="0">
                <a:solidFill>
                  <a:schemeClr val="bg1"/>
                </a:solidFill>
              </a:rPr>
              <a:t>Využití metody váženého součtu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Potřeba posílit účinnými nástroji postavení MHD s ohledem na zvyšující se podíl IAD</a:t>
            </a:r>
          </a:p>
          <a:p>
            <a:endParaRPr lang="cs-CZ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804" y="3000372"/>
            <a:ext cx="8229600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400" dirty="0" smtClean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428612"/>
            <a:ext cx="8472518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Důvody k řešení zvoleného tématu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46309"/>
            <a:ext cx="8472518" cy="45259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Letitý zájem o městskou dopravu (koníček)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Znalost popisované situace a zdejšího prostředí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Kontakty v dopravním podniku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Udržitelnost systému s ohledem na jiné formy dopravy (dálnice, železnice) → nutnost zachovat MHD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Cíl diplomové práce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5448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Cílem práce je zhodnocení současného stavu a jeho optimalizace. Bude navržen nový dopravní model páteřních linek systému MHD v Českých Budějovicích.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cxnSp>
        <p:nvCxnSpPr>
          <p:cNvPr id="5" name="Přímá spojovací šipka 4"/>
          <p:cNvCxnSpPr/>
          <p:nvPr/>
        </p:nvCxnSpPr>
        <p:spPr>
          <a:xfrm rot="5400000">
            <a:off x="-322297" y="3249611"/>
            <a:ext cx="1928826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Metodika diplomové práce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054485"/>
          </a:xfrm>
        </p:spPr>
        <p:txBody>
          <a:bodyPr>
            <a:normAutofit lnSpcReduction="10000"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Studium odborné literatury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Analýza dostupných vnitropodnikových materiálů (Generel MHD, výroční zprávy), data od statistického úřadu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Výběr charakteristických vlastností linek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Metoda </a:t>
            </a:r>
            <a:r>
              <a:rPr lang="cs-CZ" sz="3600" dirty="0" err="1" smtClean="0">
                <a:solidFill>
                  <a:schemeClr val="bg1"/>
                </a:solidFill>
              </a:rPr>
              <a:t>vícekriteriálního</a:t>
            </a:r>
            <a:r>
              <a:rPr lang="cs-CZ" sz="3600" dirty="0" smtClean="0">
                <a:solidFill>
                  <a:schemeClr val="bg1"/>
                </a:solidFill>
              </a:rPr>
              <a:t> hodnocení variant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pic>
        <p:nvPicPr>
          <p:cNvPr id="5" name="Obrázek 4" descr="Logo DPM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941275"/>
            <a:ext cx="2728000" cy="11306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357314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Dopravní podnik města </a:t>
            </a:r>
            <a:b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České Budějovice, a.s.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697427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Vznik 1. 1. 1950, založení a.s. 1. 9. 1997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Novohradská 738/40 (vozovna autobusů)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Akcionář – 100 % podíl město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Počátek 6/1909 – současnost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Autobusová doprava (od roku 1951)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Trolejbusová doprava (1909-1914; 1948-1971; 1991-dosud)</a:t>
            </a: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Elektrobusy</a:t>
            </a:r>
            <a:r>
              <a:rPr lang="cs-CZ" dirty="0" smtClean="0">
                <a:solidFill>
                  <a:schemeClr val="bg1"/>
                </a:solidFill>
              </a:rPr>
              <a:t> (11/2018) – náměstí PO II.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Dříve tramvajová doprava (1909-1950)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Předmět podnikání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Provozování drážní dopravy a silniční motorové dopravy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Vlastní autoškola a akreditované školící centrum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Prodej PHM, veřejné osvětlení, správa parkovišť a další služby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Současný stav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17721"/>
            <a:ext cx="8401080" cy="405448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6 páteřních linek (5 – 10 minut [6/2011])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Jednotné tarifní pásmo od 8/2017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46 nových vozidel (2018), 9 dalších (2021)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Charakteristika pro analýzu linek: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Trasa, počet zastávek, jízdní doba, interval, počet spojů, počet vozidel, počet řidičů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chéma páteřních line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52"/>
            <a:ext cx="7119938" cy="661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-2400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Navrhovaný stav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17721"/>
            <a:ext cx="8229600" cy="448311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Optimalizovaná páteřní linka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Počet obyvatel v městských částech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&lt; 1500; 1501-3000; 3001-4500;</a:t>
            </a:r>
            <a:br>
              <a:rPr lang="cs-CZ" sz="3600" dirty="0" smtClean="0">
                <a:solidFill>
                  <a:schemeClr val="bg1"/>
                </a:solidFill>
              </a:rPr>
            </a:br>
            <a:r>
              <a:rPr lang="cs-CZ" sz="3600" dirty="0" smtClean="0">
                <a:solidFill>
                  <a:schemeClr val="bg1"/>
                </a:solidFill>
              </a:rPr>
              <a:t>4501-6500; &gt; </a:t>
            </a:r>
            <a:r>
              <a:rPr lang="cs-CZ" sz="3600" dirty="0" err="1" smtClean="0">
                <a:solidFill>
                  <a:schemeClr val="bg1"/>
                </a:solidFill>
              </a:rPr>
              <a:t>6500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obyvatel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Metoda WSA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smtClean="0">
                <a:solidFill>
                  <a:schemeClr val="bg1"/>
                </a:solidFill>
              </a:rPr>
              <a:t>Návrh jízdních řádů ve špičce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rk-blue-color-light-abstract-1295889.jpg"/>
          <p:cNvPicPr>
            <a:picLocks noChangeAspect="1"/>
          </p:cNvPicPr>
          <p:nvPr/>
        </p:nvPicPr>
        <p:blipFill>
          <a:blip r:embed="rId2">
            <a:lum bright="-30000" contrast="-40000"/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Metoda WSA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17721"/>
            <a:ext cx="8401080" cy="4054485"/>
          </a:xfrm>
        </p:spPr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bg1"/>
                </a:solidFill>
              </a:rPr>
              <a:t>Weighted</a:t>
            </a:r>
            <a:r>
              <a:rPr lang="cs-CZ" sz="3600" dirty="0" smtClean="0">
                <a:solidFill>
                  <a:schemeClr val="bg1"/>
                </a:solidFill>
              </a:rPr>
              <a:t> Sum </a:t>
            </a:r>
            <a:r>
              <a:rPr lang="cs-CZ" sz="3600" dirty="0" err="1" smtClean="0">
                <a:solidFill>
                  <a:schemeClr val="bg1"/>
                </a:solidFill>
              </a:rPr>
              <a:t>Approach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smtClean="0">
                <a:solidFill>
                  <a:schemeClr val="bg1"/>
                </a:solidFill>
              </a:rPr>
              <a:t>Výběr 4 kritérií a jejich vah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Vytvoření matice a výpočet podle metody WSA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Výsledek: 7,5 min </a:t>
            </a:r>
            <a:r>
              <a:rPr lang="cs-CZ" sz="3600" dirty="0" err="1" smtClean="0">
                <a:solidFill>
                  <a:schemeClr val="bg1"/>
                </a:solidFill>
              </a:rPr>
              <a:t>int</a:t>
            </a:r>
            <a:r>
              <a:rPr lang="cs-CZ" sz="3600" dirty="0" smtClean="0">
                <a:solidFill>
                  <a:schemeClr val="bg1"/>
                </a:solidFill>
              </a:rPr>
              <a:t>., 18 m vozy, 4 dveře, 20 hodin provozu</a:t>
            </a:r>
          </a:p>
          <a:p>
            <a:endParaRPr lang="cs-CZ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547</Words>
  <Application>Microsoft Office PowerPoint</Application>
  <PresentationFormat>Předvádění na obrazovce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Optimalizace a návrh páteřních dopravních vazeb v provozu systému MHD v Českých Budějovicích</vt:lpstr>
      <vt:lpstr>Důvody k řešení zvoleného tématu</vt:lpstr>
      <vt:lpstr>Cíl diplomové práce</vt:lpstr>
      <vt:lpstr>Metodika diplomové práce</vt:lpstr>
      <vt:lpstr>Dopravní podnik města  České Budějovice, a.s.</vt:lpstr>
      <vt:lpstr>Současný stav</vt:lpstr>
      <vt:lpstr>Snímek 7</vt:lpstr>
      <vt:lpstr>Navrhovaný stav</vt:lpstr>
      <vt:lpstr>Metoda WSA</vt:lpstr>
      <vt:lpstr>Navržené změny</vt:lpstr>
      <vt:lpstr>Snímek 11</vt:lpstr>
      <vt:lpstr>Doplňující dotazy vedoucího a oponenta diplomové práce</vt:lpstr>
      <vt:lpstr>Závěr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Kamenický</dc:title>
  <dc:creator>Michal Kamenický</dc:creator>
  <cp:lastModifiedBy>Michal Kamenický</cp:lastModifiedBy>
  <cp:revision>177</cp:revision>
  <dcterms:created xsi:type="dcterms:W3CDTF">2020-12-20T20:46:44Z</dcterms:created>
  <dcterms:modified xsi:type="dcterms:W3CDTF">2021-01-26T09:03:01Z</dcterms:modified>
</cp:coreProperties>
</file>