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67" r:id="rId5"/>
    <p:sldId id="272" r:id="rId6"/>
    <p:sldId id="273" r:id="rId7"/>
    <p:sldId id="268" r:id="rId8"/>
    <p:sldId id="277" r:id="rId9"/>
    <p:sldId id="259" r:id="rId10"/>
    <p:sldId id="278" r:id="rId11"/>
    <p:sldId id="279" r:id="rId12"/>
    <p:sldId id="284" r:id="rId13"/>
    <p:sldId id="261" r:id="rId14"/>
    <p:sldId id="283" r:id="rId15"/>
    <p:sldId id="262" r:id="rId16"/>
    <p:sldId id="263" r:id="rId17"/>
    <p:sldId id="264" r:id="rId18"/>
    <p:sldId id="28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'Konečná spotřeba energie'!$K$2</c:f>
              <c:strCache>
                <c:ptCount val="1"/>
                <c:pt idx="0">
                  <c:v>2018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DE-4018-B334-D1B9E4C52211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DE-4018-B334-D1B9E4C52211}"/>
              </c:ext>
            </c:extLst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DE-4018-B334-D1B9E4C52211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DE-4018-B334-D1B9E4C52211}"/>
              </c:ext>
            </c:extLst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DE-4018-B334-D1B9E4C5221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CDE-4018-B334-D1B9E4C52211}"/>
              </c:ext>
            </c:extLst>
          </c:dPt>
          <c:dLbls>
            <c:dLbl>
              <c:idx val="0"/>
              <c:layout>
                <c:manualLayout>
                  <c:x val="2.7230690068189581E-2"/>
                  <c:y val="-3.2335935581738744E-2"/>
                </c:manualLayout>
              </c:layout>
              <c:tx>
                <c:rich>
                  <a:bodyPr/>
                  <a:lstStyle/>
                  <a:p>
                    <a:fld id="{157FB14A-91D8-48B9-B13A-A269D8FC8BCA}" type="CATEGORYNAME">
                      <a:rPr lang="en-US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[NÁZEV KATEGORIE]</a:t>
                    </a:fld>
                    <a:r>
                      <a:rPr lang="en-US" baseline="0"/>
                      <a:t>
</a:t>
                    </a:r>
                    <a:fld id="{61848061-ACE8-4C26-947D-36135AA12355}" type="PERCENTAGE">
                      <a:rPr lang="en-US" baseline="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[PROCENTO]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CDE-4018-B334-D1B9E4C52211}"/>
                </c:ext>
              </c:extLst>
            </c:dLbl>
            <c:dLbl>
              <c:idx val="1"/>
              <c:layout>
                <c:manualLayout>
                  <c:x val="2.6540751598801385E-2"/>
                  <c:y val="4.2104625858119717E-3"/>
                </c:manualLayout>
              </c:layout>
              <c:tx>
                <c:rich>
                  <a:bodyPr/>
                  <a:lstStyle/>
                  <a:p>
                    <a:fld id="{0B146338-5E5D-44AE-BE02-DCF90CDE66DF}" type="CATEGORYNAME">
                      <a:rPr lang="en-US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t>
</a:t>
                    </a:r>
                    <a:fld id="{51829F1D-3C7F-4C17-9D69-0778D3625C89}" type="PERCENTAGE">
                      <a:rPr lang="en-US" baseline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rPr>
                      <a:pPr/>
                      <a:t>[PROCENTO]</a:t>
                    </a:fld>
                    <a:endParaRPr lang="en-US" baseline="0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CDE-4018-B334-D1B9E4C52211}"/>
                </c:ext>
              </c:extLst>
            </c:dLbl>
            <c:dLbl>
              <c:idx val="2"/>
              <c:layout>
                <c:manualLayout>
                  <c:x val="-2.4679180341337068E-2"/>
                  <c:y val="1.712035034492965E-2"/>
                </c:manualLayout>
              </c:layout>
              <c:tx>
                <c:rich>
                  <a:bodyPr/>
                  <a:lstStyle/>
                  <a:p>
                    <a:fld id="{763CDF79-490F-4155-BE84-363539AF493F}" type="CATEGORYNAME">
                      <a:rPr lang="en-US">
                        <a:solidFill>
                          <a:srgbClr val="7030A0"/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rgbClr val="7030A0"/>
                        </a:solidFill>
                      </a:rPr>
                      <a:t>
</a:t>
                    </a:r>
                    <a:fld id="{FFD9201C-818A-49E3-B6D2-12C61A00E98F}" type="PERCENTAGE">
                      <a:rPr lang="en-US" baseline="0">
                        <a:solidFill>
                          <a:srgbClr val="7030A0"/>
                        </a:solidFill>
                      </a:rPr>
                      <a:pPr/>
                      <a:t>[PROCENTO]</a:t>
                    </a:fld>
                    <a:endParaRPr lang="en-US" baseline="0">
                      <a:solidFill>
                        <a:srgbClr val="7030A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CDE-4018-B334-D1B9E4C52211}"/>
                </c:ext>
              </c:extLst>
            </c:dLbl>
            <c:dLbl>
              <c:idx val="3"/>
              <c:layout>
                <c:manualLayout>
                  <c:x val="-9.1532298166189258E-3"/>
                  <c:y val="-1.8317765811097619E-3"/>
                </c:manualLayout>
              </c:layout>
              <c:tx>
                <c:rich>
                  <a:bodyPr/>
                  <a:lstStyle/>
                  <a:p>
                    <a:fld id="{56BE26D2-2709-413C-91D8-E6109907A972}" type="CATEGORYNAME">
                      <a:rPr lang="en-US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t>
</a:t>
                    </a:r>
                    <a:fld id="{851F0CF1-1B5E-47A3-AE1D-F92AF49A8F6D}" type="PERCENTAGE">
                      <a:rPr lang="en-US" baseline="0">
                        <a:solidFill>
                          <a:schemeClr val="accent6">
                            <a:lumMod val="75000"/>
                          </a:schemeClr>
                        </a:solidFill>
                      </a:rPr>
                      <a:pPr/>
                      <a:t>[PROCENTO]</a:t>
                    </a:fld>
                    <a:endParaRPr lang="en-US" baseline="0">
                      <a:solidFill>
                        <a:schemeClr val="accent6">
                          <a:lumMod val="75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CDE-4018-B334-D1B9E4C52211}"/>
                </c:ext>
              </c:extLst>
            </c:dLbl>
            <c:dLbl>
              <c:idx val="4"/>
              <c:layout>
                <c:manualLayout>
                  <c:x val="-4.053136008982109E-2"/>
                  <c:y val="5.5846244607455284E-3"/>
                </c:manualLayout>
              </c:layout>
              <c:tx>
                <c:rich>
                  <a:bodyPr/>
                  <a:lstStyle/>
                  <a:p>
                    <a:fld id="{76DE97C5-17DE-47CD-A9C0-22F1ED9EA2C4}" type="CATEGORYNAME">
                      <a:rPr lang="en-US">
                        <a:solidFill>
                          <a:srgbClr val="92D050"/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rgbClr val="92D050"/>
                        </a:solidFill>
                      </a:rPr>
                      <a:t>
</a:t>
                    </a:r>
                    <a:fld id="{B8DF7F83-A93F-4940-A0A1-3157D8938A67}" type="PERCENTAGE">
                      <a:rPr lang="en-US" baseline="0">
                        <a:solidFill>
                          <a:srgbClr val="92D050"/>
                        </a:solidFill>
                      </a:rPr>
                      <a:pPr/>
                      <a:t>[PROCENTO]</a:t>
                    </a:fld>
                    <a:endParaRPr lang="en-US" baseline="0">
                      <a:solidFill>
                        <a:srgbClr val="92D05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CDE-4018-B334-D1B9E4C52211}"/>
                </c:ext>
              </c:extLst>
            </c:dLbl>
            <c:dLbl>
              <c:idx val="5"/>
              <c:layout>
                <c:manualLayout>
                  <c:x val="4.4662221049078688E-2"/>
                  <c:y val="1.0607905246666062E-2"/>
                </c:manualLayout>
              </c:layout>
              <c:tx>
                <c:rich>
                  <a:bodyPr/>
                  <a:lstStyle/>
                  <a:p>
                    <a:fld id="{56AD5EFE-AEB6-4E21-8189-5B7441C88BC4}" type="CATEGORYNAME">
                      <a:rPr lang="en-US">
                        <a:solidFill>
                          <a:srgbClr val="FFC000"/>
                        </a:solidFill>
                      </a:rPr>
                      <a:pPr/>
                      <a:t>[NÁZEV KATEGORIE]</a:t>
                    </a:fld>
                    <a:r>
                      <a:rPr lang="en-US" baseline="0">
                        <a:solidFill>
                          <a:srgbClr val="FFC000"/>
                        </a:solidFill>
                      </a:rPr>
                      <a:t>
</a:t>
                    </a:r>
                    <a:fld id="{77A24CF5-7895-46DB-8B04-562741BB10ED}" type="PERCENTAGE">
                      <a:rPr lang="en-US" baseline="0">
                        <a:solidFill>
                          <a:srgbClr val="FFC000"/>
                        </a:solidFill>
                      </a:rPr>
                      <a:pPr/>
                      <a:t>[PROCENTO]</a:t>
                    </a:fld>
                    <a:endParaRPr lang="en-US" baseline="0">
                      <a:solidFill>
                        <a:srgbClr val="FFC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CDE-4018-B334-D1B9E4C52211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'Konečná spotřeba energie'!$B$3:$B$8</c:f>
              <c:strCache>
                <c:ptCount val="6"/>
                <c:pt idx="0">
                  <c:v>Průmysl</c:v>
                </c:pt>
                <c:pt idx="1">
                  <c:v>Doprava</c:v>
                </c:pt>
                <c:pt idx="2">
                  <c:v>Domácnosti</c:v>
                </c:pt>
                <c:pt idx="3">
                  <c:v>Služby</c:v>
                </c:pt>
                <c:pt idx="4">
                  <c:v>Zemědělství</c:v>
                </c:pt>
                <c:pt idx="5">
                  <c:v>Ostatní</c:v>
                </c:pt>
              </c:strCache>
            </c:strRef>
          </c:cat>
          <c:val>
            <c:numRef>
              <c:f>'Konečná spotřeba energie'!$K$3:$K$8</c:f>
              <c:numCache>
                <c:formatCode>General</c:formatCode>
                <c:ptCount val="6"/>
                <c:pt idx="0">
                  <c:v>279.95</c:v>
                </c:pt>
                <c:pt idx="1">
                  <c:v>278.83999999999997</c:v>
                </c:pt>
                <c:pt idx="2">
                  <c:v>294.95999999999998</c:v>
                </c:pt>
                <c:pt idx="3">
                  <c:v>130.97999999999999</c:v>
                </c:pt>
                <c:pt idx="4">
                  <c:v>25.93</c:v>
                </c:pt>
                <c:pt idx="5">
                  <c:v>1.68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CDE-4018-B334-D1B9E4C522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0" i="0" u="none" strike="noStrike" baseline="0" dirty="0">
                <a:effectLst/>
              </a:rPr>
              <a:t>Měrná spotřeba na vstupu TNS brutto </a:t>
            </a:r>
            <a:r>
              <a:rPr lang="en-US" sz="2000" dirty="0"/>
              <a:t>kWh/</a:t>
            </a:r>
            <a:r>
              <a:rPr lang="en-US" sz="2000" dirty="0" err="1"/>
              <a:t>hrtkm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5.7213837748094763E-2"/>
          <c:y val="0.16835783160714332"/>
          <c:w val="0.92948976258656035"/>
          <c:h val="0.759886711550177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List1!$B$37</c:f>
              <c:strCache>
                <c:ptCount val="1"/>
                <c:pt idx="0">
                  <c:v>kWh/hrtkm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78-481E-AF74-944B784B04EE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78-481E-AF74-944B784B04EE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478-481E-AF74-944B784B04E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List1!$A$38:$A$41</c:f>
              <c:strCache>
                <c:ptCount val="4"/>
                <c:pt idx="0">
                  <c:v>ÖBB</c:v>
                </c:pt>
                <c:pt idx="1">
                  <c:v>DB</c:v>
                </c:pt>
                <c:pt idx="2">
                  <c:v>SŽ</c:v>
                </c:pt>
                <c:pt idx="3">
                  <c:v>průměrná spotřeba</c:v>
                </c:pt>
              </c:strCache>
            </c:strRef>
          </c:cat>
          <c:val>
            <c:numRef>
              <c:f>List1!$B$38:$B$41</c:f>
              <c:numCache>
                <c:formatCode>General</c:formatCode>
                <c:ptCount val="4"/>
                <c:pt idx="0">
                  <c:v>0.01</c:v>
                </c:pt>
                <c:pt idx="1">
                  <c:v>1.0999999999999999E-2</c:v>
                </c:pt>
                <c:pt idx="2">
                  <c:v>1.6E-2</c:v>
                </c:pt>
                <c:pt idx="3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78-481E-AF74-944B784B0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82197704"/>
        <c:axId val="482199672"/>
      </c:barChart>
      <c:catAx>
        <c:axId val="48219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2199672"/>
        <c:crosses val="autoZero"/>
        <c:auto val="1"/>
        <c:lblAlgn val="ctr"/>
        <c:lblOffset val="100"/>
        <c:noMultiLvlLbl val="0"/>
      </c:catAx>
      <c:valAx>
        <c:axId val="48219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219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667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73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5542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7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441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936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108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3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995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30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40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60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72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91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2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903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5690A-3AE2-4B60-B3BA-C989A91D7A8B}" type="datetimeFigureOut">
              <a:rPr lang="cs-CZ" smtClean="0"/>
              <a:t>02.02.2021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0E945B-75F1-4C06-954E-E1DC26FC4B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83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C0645-AAC2-4AF3-B477-348F46877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554" y="1853875"/>
            <a:ext cx="7766936" cy="3150249"/>
          </a:xfrm>
        </p:spPr>
        <p:txBody>
          <a:bodyPr/>
          <a:lstStyle/>
          <a:p>
            <a:pPr algn="ctr"/>
            <a:r>
              <a:rPr lang="cs-CZ" sz="5000" dirty="0"/>
              <a:t>Racionalizace nákladní dopravy z hlediska spotřeby energie a vlivu na životní prostředí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32F44B-C5F7-4766-9888-3DD27AA1D6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434469"/>
            <a:ext cx="7766936" cy="109689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</a:rPr>
              <a:t>Autor diplomové práce:			Bc. Jan Brabec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Vedoucí diplomové práce:		Ing. Vladimír Ľupták, PhD.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Oponent diplomové práce:		</a:t>
            </a:r>
            <a:r>
              <a:rPr lang="cs-CZ" sz="2100" dirty="0">
                <a:solidFill>
                  <a:schemeClr val="tx1"/>
                </a:solidFill>
              </a:rPr>
              <a:t>Ing. Vladislav </a:t>
            </a:r>
            <a:r>
              <a:rPr lang="cs-CZ" sz="2100" dirty="0" err="1">
                <a:solidFill>
                  <a:schemeClr val="tx1"/>
                </a:solidFill>
              </a:rPr>
              <a:t>Zitrický</a:t>
            </a:r>
            <a:r>
              <a:rPr lang="cs-CZ" sz="2100" dirty="0">
                <a:solidFill>
                  <a:schemeClr val="tx1"/>
                </a:solidFill>
              </a:rPr>
              <a:t>, PhD.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4D4E33C-283A-4EF9-AAB1-5349ACA614F1}"/>
              </a:ext>
            </a:extLst>
          </p:cNvPr>
          <p:cNvSpPr txBox="1"/>
          <p:nvPr/>
        </p:nvSpPr>
        <p:spPr>
          <a:xfrm>
            <a:off x="1941094" y="635180"/>
            <a:ext cx="7578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Vysoká škola technická a ekonomická v Českých Budějovicích</a:t>
            </a:r>
            <a:br>
              <a:rPr lang="cs-CZ" sz="2000" b="1" dirty="0"/>
            </a:br>
            <a:r>
              <a:rPr lang="cs-CZ" sz="2000" b="1" dirty="0"/>
              <a:t>Ústav </a:t>
            </a:r>
            <a:r>
              <a:rPr lang="cs-CZ" sz="2000" b="1" dirty="0" err="1"/>
              <a:t>technicko-technologický</a:t>
            </a:r>
            <a:endParaRPr lang="cs-CZ" sz="2000" dirty="0"/>
          </a:p>
        </p:txBody>
      </p:sp>
      <p:pic>
        <p:nvPicPr>
          <p:cNvPr id="5" name="Obrázek 6" descr="Obsah obrázku cihla&#10;&#10;Popis byl vytvořen automaticky">
            <a:extLst>
              <a:ext uri="{FF2B5EF4-FFF2-40B4-BE49-F238E27FC236}">
                <a16:creationId xmlns:a16="http://schemas.microsoft.com/office/drawing/2014/main" id="{028F6B2A-9DA6-49A8-A732-D128C6ED8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4" y="364900"/>
            <a:ext cx="1143000" cy="115252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70B9856-7376-4F10-A038-F186EE79E714}"/>
              </a:ext>
            </a:extLst>
          </p:cNvPr>
          <p:cNvSpPr txBox="1"/>
          <p:nvPr/>
        </p:nvSpPr>
        <p:spPr>
          <a:xfrm>
            <a:off x="9274003" y="6346702"/>
            <a:ext cx="2903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České Budějovice, 2021</a:t>
            </a:r>
          </a:p>
        </p:txBody>
      </p:sp>
    </p:spTree>
    <p:extLst>
      <p:ext uri="{BB962C8B-B14F-4D97-AF65-F5344CB8AC3E}">
        <p14:creationId xmlns:p14="http://schemas.microsoft.com/office/powerpoint/2010/main" val="55309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C616A-F65A-46FC-824B-68213DEE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Výsledná měrná spotřeba na vstupu TNS brutto kWh/</a:t>
            </a:r>
            <a:r>
              <a:rPr lang="cs-CZ" dirty="0" err="1"/>
              <a:t>hrtkm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77BD25A-676D-48CC-A5B7-F893F3E35B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870013"/>
              </p:ext>
            </p:extLst>
          </p:nvPr>
        </p:nvGraphicFramePr>
        <p:xfrm>
          <a:off x="677863" y="2160589"/>
          <a:ext cx="8596312" cy="3112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FC523377-ABE7-4A5F-85A7-119B3AD4FB34}"/>
              </a:ext>
            </a:extLst>
          </p:cNvPr>
          <p:cNvSpPr txBox="1"/>
          <p:nvPr/>
        </p:nvSpPr>
        <p:spPr>
          <a:xfrm flipH="1">
            <a:off x="677692" y="5717493"/>
            <a:ext cx="8596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Výsledná měrná spotřeba jednotlivých různých železničních sítí v rozdílu tisícin, ale mezi ÖBB a SŽ to činí 6,25 %.</a:t>
            </a:r>
          </a:p>
        </p:txBody>
      </p:sp>
    </p:spTree>
    <p:extLst>
      <p:ext uri="{BB962C8B-B14F-4D97-AF65-F5344CB8AC3E}">
        <p14:creationId xmlns:p14="http://schemas.microsoft.com/office/powerpoint/2010/main" val="1989240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1AF98-3E13-4AA1-AC51-153B9B79F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Vstupní informace k modelovému případu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57C1CE-9071-411C-BD0B-761217026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54511"/>
          </a:xfrm>
        </p:spPr>
        <p:txBody>
          <a:bodyPr>
            <a:noAutofit/>
          </a:bodyPr>
          <a:lstStyle/>
          <a:p>
            <a:r>
              <a:rPr lang="cs-CZ" sz="2000" dirty="0"/>
              <a:t>Porovnávací dopravní služba je intermodální přepravní systém nedoprovázené kombinované přepravy návěsů</a:t>
            </a:r>
          </a:p>
          <a:p>
            <a:r>
              <a:rPr lang="cs-CZ" sz="2000" dirty="0"/>
              <a:t>Porovnávacím dopravním modem je silniční a železniční nákladní doprava</a:t>
            </a:r>
          </a:p>
          <a:p>
            <a:r>
              <a:rPr lang="cs-CZ" sz="2000" dirty="0"/>
              <a:t>Volba vybraných terminálů států podle pořadí z přepravních proudů</a:t>
            </a:r>
          </a:p>
          <a:p>
            <a:r>
              <a:rPr lang="cs-CZ" sz="2000" dirty="0"/>
              <a:t>Stanovení normativu dopravních hmotností</a:t>
            </a:r>
          </a:p>
          <a:p>
            <a:r>
              <a:rPr lang="cs-CZ" sz="2000" dirty="0"/>
              <a:t>Stanovení dopravních vzdáleností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Energetická účinnost dopravy je nejlevnější a nejrychlejší způsob </a:t>
            </a:r>
            <a:br>
              <a:rPr lang="cs-CZ" sz="2000" dirty="0"/>
            </a:br>
            <a:r>
              <a:rPr lang="cs-CZ" sz="2000" dirty="0"/>
              <a:t>snížení energetické závislosti.</a:t>
            </a:r>
          </a:p>
        </p:txBody>
      </p:sp>
    </p:spTree>
    <p:extLst>
      <p:ext uri="{BB962C8B-B14F-4D97-AF65-F5344CB8AC3E}">
        <p14:creationId xmlns:p14="http://schemas.microsoft.com/office/powerpoint/2010/main" val="287584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F7260-2085-4B09-8F2A-2B65D4B3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99210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Vstupní a ovlivňující data modelového případu,</a:t>
            </a:r>
            <a:br>
              <a:rPr lang="cs-CZ" sz="2800" dirty="0"/>
            </a:br>
            <a:r>
              <a:rPr lang="cs-CZ" sz="2800" dirty="0"/>
              <a:t>zvolené hodnoty železniční a silniční dopravy pro jednu jízdu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896D70A-C011-4C04-AAF1-D1CC46DB78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261646"/>
              </p:ext>
            </p:extLst>
          </p:nvPr>
        </p:nvGraphicFramePr>
        <p:xfrm>
          <a:off x="677334" y="2208810"/>
          <a:ext cx="8596312" cy="2987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3238">
                  <a:extLst>
                    <a:ext uri="{9D8B030D-6E8A-4147-A177-3AD203B41FA5}">
                      <a16:colId xmlns:a16="http://schemas.microsoft.com/office/drawing/2014/main" val="251858639"/>
                    </a:ext>
                  </a:extLst>
                </a:gridCol>
                <a:gridCol w="2011537">
                  <a:extLst>
                    <a:ext uri="{9D8B030D-6E8A-4147-A177-3AD203B41FA5}">
                      <a16:colId xmlns:a16="http://schemas.microsoft.com/office/drawing/2014/main" val="1453293224"/>
                    </a:ext>
                  </a:extLst>
                </a:gridCol>
                <a:gridCol w="2011537">
                  <a:extLst>
                    <a:ext uri="{9D8B030D-6E8A-4147-A177-3AD203B41FA5}">
                      <a16:colId xmlns:a16="http://schemas.microsoft.com/office/drawing/2014/main" val="1790167244"/>
                    </a:ext>
                  </a:extLst>
                </a:gridCol>
              </a:tblGrid>
              <a:tr h="43090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Vlak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Silnice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7319697"/>
                  </a:ext>
                </a:extLst>
              </a:tr>
              <a:tr h="430904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Hrubá hmotnost soupravy (t)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1686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36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209494"/>
                  </a:ext>
                </a:extLst>
              </a:tr>
              <a:tr h="430904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Čistá hmotnost zboží (t)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789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23,2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2025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Dopravní vzdálenost (km)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637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718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0481139"/>
                  </a:ext>
                </a:extLst>
              </a:tr>
              <a:tr h="430904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Dopravní výkon (</a:t>
                      </a:r>
                      <a:r>
                        <a:rPr lang="cs-CZ" sz="2000" dirty="0" err="1">
                          <a:effectLst/>
                        </a:rPr>
                        <a:t>hrtkm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1 073 906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25 503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2332714"/>
                  </a:ext>
                </a:extLst>
              </a:tr>
              <a:tr h="430904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Celkové potřebná energie (kWh)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14 034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2 811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1490546"/>
                  </a:ext>
                </a:extLst>
              </a:tr>
              <a:tr h="430904">
                <a:tc>
                  <a:txBody>
                    <a:bodyPr/>
                    <a:lstStyle/>
                    <a:p>
                      <a:pPr marL="71755" indent="180340" algn="just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Celkové produkce emisí (kgCO</a:t>
                      </a:r>
                      <a:r>
                        <a:rPr lang="cs-CZ" sz="2000" baseline="-25000" dirty="0">
                          <a:effectLst/>
                        </a:rPr>
                        <a:t>2</a:t>
                      </a:r>
                      <a:r>
                        <a:rPr lang="cs-CZ" sz="2000" dirty="0">
                          <a:effectLst/>
                        </a:rPr>
                        <a:t>e)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>
                          <a:effectLst/>
                        </a:rPr>
                        <a:t>7 340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</a:pPr>
                      <a:r>
                        <a:rPr lang="cs-CZ" sz="2000" dirty="0">
                          <a:effectLst/>
                        </a:rPr>
                        <a:t>888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308135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76F4EB15-A725-4712-A322-6C893ADD96D2}"/>
              </a:ext>
            </a:extLst>
          </p:cNvPr>
          <p:cNvSpPr txBox="1"/>
          <p:nvPr/>
        </p:nvSpPr>
        <p:spPr>
          <a:xfrm>
            <a:off x="677334" y="5663684"/>
            <a:ext cx="8596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přepravního objemu zboží 21 035 858 tun, při 80 % užitném zatížení návěsu dojde k  9,75 % převedení silniční dopravy na železnici.</a:t>
            </a:r>
          </a:p>
        </p:txBody>
      </p:sp>
    </p:spTree>
    <p:extLst>
      <p:ext uri="{BB962C8B-B14F-4D97-AF65-F5344CB8AC3E}">
        <p14:creationId xmlns:p14="http://schemas.microsoft.com/office/powerpoint/2010/main" val="366115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0BF8B-7D62-445E-B050-DC1C56D1B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70" y="357108"/>
            <a:ext cx="8923868" cy="1100218"/>
          </a:xfrm>
        </p:spPr>
        <p:txBody>
          <a:bodyPr>
            <a:noAutofit/>
          </a:bodyPr>
          <a:lstStyle/>
          <a:p>
            <a:pPr algn="ctr"/>
            <a:r>
              <a:rPr lang="cs-CZ" sz="2600" dirty="0"/>
              <a:t>2.Vzájemné porovnání energetické náročnosti a měrné produkce CO</a:t>
            </a:r>
            <a:r>
              <a:rPr lang="cs-CZ" sz="2600" baseline="-25000" dirty="0"/>
              <a:t>2</a:t>
            </a:r>
            <a:r>
              <a:rPr lang="cs-CZ" sz="2600" dirty="0"/>
              <a:t> z produkce silniční a železniční nákladní dopravy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3D93B6E-68B7-4A13-A80A-116EF4D557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250495"/>
              </p:ext>
            </p:extLst>
          </p:nvPr>
        </p:nvGraphicFramePr>
        <p:xfrm>
          <a:off x="520170" y="1604121"/>
          <a:ext cx="10681231" cy="4896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2777">
                  <a:extLst>
                    <a:ext uri="{9D8B030D-6E8A-4147-A177-3AD203B41FA5}">
                      <a16:colId xmlns:a16="http://schemas.microsoft.com/office/drawing/2014/main" val="1402689593"/>
                    </a:ext>
                  </a:extLst>
                </a:gridCol>
                <a:gridCol w="1292607">
                  <a:extLst>
                    <a:ext uri="{9D8B030D-6E8A-4147-A177-3AD203B41FA5}">
                      <a16:colId xmlns:a16="http://schemas.microsoft.com/office/drawing/2014/main" val="748816236"/>
                    </a:ext>
                  </a:extLst>
                </a:gridCol>
                <a:gridCol w="1513295">
                  <a:extLst>
                    <a:ext uri="{9D8B030D-6E8A-4147-A177-3AD203B41FA5}">
                      <a16:colId xmlns:a16="http://schemas.microsoft.com/office/drawing/2014/main" val="3510522023"/>
                    </a:ext>
                  </a:extLst>
                </a:gridCol>
                <a:gridCol w="3562552">
                  <a:extLst>
                    <a:ext uri="{9D8B030D-6E8A-4147-A177-3AD203B41FA5}">
                      <a16:colId xmlns:a16="http://schemas.microsoft.com/office/drawing/2014/main" val="1846675103"/>
                    </a:ext>
                  </a:extLst>
                </a:gridCol>
              </a:tblGrid>
              <a:tr h="728181">
                <a:tc>
                  <a:txBody>
                    <a:bodyPr/>
                    <a:lstStyle/>
                    <a:p>
                      <a:pPr marL="71755" indent="0" algn="l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Silnice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Železnice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Výsledný</a:t>
                      </a: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poměr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3408808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Poměr hmotnosti netto/brutto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0,65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0,589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Poměr hmotností je u silniční 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1,1krát větší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9449699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Měrná spotřeba energie brutto (v kWh/</a:t>
                      </a:r>
                      <a:r>
                        <a:rPr lang="cs-CZ" sz="2000" dirty="0" err="1">
                          <a:effectLst/>
                        </a:rPr>
                        <a:t>hrtkm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0,110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0,012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Silnice je 9,16krát náročnější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0679224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Měrná spotřeba energie netto (v kWh/</a:t>
                      </a:r>
                      <a:r>
                        <a:rPr lang="cs-CZ" sz="2000" dirty="0" err="1">
                          <a:effectLst/>
                        </a:rPr>
                        <a:t>čtkm</a:t>
                      </a:r>
                      <a:r>
                        <a:rPr lang="cs-CZ" sz="2000" dirty="0">
                          <a:effectLst/>
                        </a:rPr>
                        <a:t>)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0,169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2000" dirty="0">
                          <a:effectLst/>
                        </a:rPr>
                        <a:t>0,022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Silnice je 7,68krát náročnější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9382886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produkce CO2 z provozu brutto (v kgCO2e/</a:t>
                      </a: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hrtkm</a:t>
                      </a: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0,007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Silniční doprava zatěžuje ŽP 4,14krát více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5028030"/>
                  </a:ext>
                </a:extLst>
              </a:tr>
              <a:tr h="833718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Měrná produkce CO2 z provozu netto (v kgCO2e/</a:t>
                      </a:r>
                      <a:r>
                        <a:rPr lang="cs-CZ" sz="20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čtkm</a:t>
                      </a:r>
                      <a:r>
                        <a:rPr lang="cs-CZ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Silniční doprava zatěžuje ŽP 3,75krát více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688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795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2C804-4B4D-448D-90B6-7D0CDCEE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96" y="392492"/>
            <a:ext cx="9452504" cy="1320800"/>
          </a:xfrm>
        </p:spPr>
        <p:txBody>
          <a:bodyPr>
            <a:normAutofit/>
          </a:bodyPr>
          <a:lstStyle/>
          <a:p>
            <a:pPr algn="ctr"/>
            <a:r>
              <a:rPr lang="cs-CZ" sz="3000" dirty="0"/>
              <a:t>3.Zhodnocení převedení dopravy z modelového příkladu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455E23D-24E2-4D41-B96A-268BD5D202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28994"/>
              </p:ext>
            </p:extLst>
          </p:nvPr>
        </p:nvGraphicFramePr>
        <p:xfrm>
          <a:off x="262996" y="1584704"/>
          <a:ext cx="10938404" cy="3340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5792">
                  <a:extLst>
                    <a:ext uri="{9D8B030D-6E8A-4147-A177-3AD203B41FA5}">
                      <a16:colId xmlns:a16="http://schemas.microsoft.com/office/drawing/2014/main" val="4107089591"/>
                    </a:ext>
                  </a:extLst>
                </a:gridCol>
                <a:gridCol w="1243012">
                  <a:extLst>
                    <a:ext uri="{9D8B030D-6E8A-4147-A177-3AD203B41FA5}">
                      <a16:colId xmlns:a16="http://schemas.microsoft.com/office/drawing/2014/main" val="532482339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695963469"/>
                    </a:ext>
                  </a:extLst>
                </a:gridCol>
                <a:gridCol w="1157288">
                  <a:extLst>
                    <a:ext uri="{9D8B030D-6E8A-4147-A177-3AD203B41FA5}">
                      <a16:colId xmlns:a16="http://schemas.microsoft.com/office/drawing/2014/main" val="3911936182"/>
                    </a:ext>
                  </a:extLst>
                </a:gridCol>
                <a:gridCol w="1471913">
                  <a:extLst>
                    <a:ext uri="{9D8B030D-6E8A-4147-A177-3AD203B41FA5}">
                      <a16:colId xmlns:a16="http://schemas.microsoft.com/office/drawing/2014/main" val="1800610761"/>
                    </a:ext>
                  </a:extLst>
                </a:gridCol>
                <a:gridCol w="1541301">
                  <a:extLst>
                    <a:ext uri="{9D8B030D-6E8A-4147-A177-3AD203B41FA5}">
                      <a16:colId xmlns:a16="http://schemas.microsoft.com/office/drawing/2014/main" val="421272160"/>
                    </a:ext>
                  </a:extLst>
                </a:gridCol>
                <a:gridCol w="1390194">
                  <a:extLst>
                    <a:ext uri="{9D8B030D-6E8A-4147-A177-3AD203B41FA5}">
                      <a16:colId xmlns:a16="http://schemas.microsoft.com/office/drawing/2014/main" val="245740936"/>
                    </a:ext>
                  </a:extLst>
                </a:gridCol>
                <a:gridCol w="1268729">
                  <a:extLst>
                    <a:ext uri="{9D8B030D-6E8A-4147-A177-3AD203B41FA5}">
                      <a16:colId xmlns:a16="http://schemas.microsoft.com/office/drawing/2014/main" val="2755837824"/>
                    </a:ext>
                  </a:extLst>
                </a:gridCol>
              </a:tblGrid>
              <a:tr h="46799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cs-CZ" sz="18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Procentní převedení %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Celkem přepraveno (t/rok)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Počet jízd (jízd/rok)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Spotřeba (kWh/rok)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Produkce emise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(kgCO2e/rok)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Spotřebovaná elektřina </a:t>
                      </a:r>
                      <a:br>
                        <a:rPr lang="cs-CZ" sz="1800" dirty="0">
                          <a:effectLst/>
                          <a:latin typeface="+mj-lt"/>
                        </a:rPr>
                      </a:br>
                      <a:r>
                        <a:rPr lang="cs-CZ" sz="1800" dirty="0">
                          <a:effectLst/>
                          <a:latin typeface="+mj-lt"/>
                        </a:rPr>
                        <a:t>(kWh/rok)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Uspořená nafta </a:t>
                      </a:r>
                      <a:br>
                        <a:rPr lang="cs-CZ" sz="1800" dirty="0">
                          <a:effectLst/>
                          <a:latin typeface="+mj-lt"/>
                        </a:rPr>
                      </a:br>
                      <a:r>
                        <a:rPr lang="cs-CZ" sz="1800" dirty="0">
                          <a:effectLst/>
                          <a:latin typeface="+mj-lt"/>
                        </a:rPr>
                        <a:t>(litr/rok)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38663286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Na vlak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9,75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2 050 880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2 600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36 488 950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19 083 721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36 488 950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x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283705314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Ze silnice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9,75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2 050 880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88 400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248 492 400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78 499 200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x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>
                          <a:effectLst/>
                          <a:latin typeface="+mj-lt"/>
                        </a:rPr>
                        <a:t>24 849 240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194865345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Výsledek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x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x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x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Úspora energie  212 003 450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Snížení emisí  59 439 039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x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x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9525" marB="9525" anchor="ctr"/>
                </a:tc>
                <a:extLst>
                  <a:ext uri="{0D108BD9-81ED-4DB2-BD59-A6C34878D82A}">
                    <a16:rowId xmlns:a16="http://schemas.microsoft.com/office/drawing/2014/main" val="2465533712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E3024B99-990A-4A70-B1D1-E5A7FE09FD7D}"/>
              </a:ext>
            </a:extLst>
          </p:cNvPr>
          <p:cNvSpPr txBox="1"/>
          <p:nvPr/>
        </p:nvSpPr>
        <p:spPr>
          <a:xfrm>
            <a:off x="391584" y="5757622"/>
            <a:ext cx="85963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Vzájemnou kooperací dvou dopravních módů dojde k poklesu spotřeby o 85 % a snížení produkce emisí o 75,7 %.</a:t>
            </a:r>
          </a:p>
        </p:txBody>
      </p:sp>
    </p:spTree>
    <p:extLst>
      <p:ext uri="{BB962C8B-B14F-4D97-AF65-F5344CB8AC3E}">
        <p14:creationId xmlns:p14="http://schemas.microsoft.com/office/powerpoint/2010/main" val="461702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EAA07C-B111-4D36-8FA2-7BC9AEDBF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4485E0-F8FC-45E8-999A-32B4E508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569287"/>
          </a:xfrm>
        </p:spPr>
        <p:txBody>
          <a:bodyPr>
            <a:normAutofit/>
          </a:bodyPr>
          <a:lstStyle/>
          <a:p>
            <a:r>
              <a:rPr lang="cs-CZ" sz="2000" dirty="0"/>
              <a:t>V rámci kontinentální dopravy se jeví přeprava intermodálních návěsů prostřednictvím železnice jako nejrychlejší a nejefektivnější na delší vzdálenosti</a:t>
            </a:r>
          </a:p>
          <a:p>
            <a:pPr>
              <a:spcBef>
                <a:spcPts val="2400"/>
              </a:spcBef>
            </a:pPr>
            <a:r>
              <a:rPr lang="cs-CZ" sz="2000" dirty="0"/>
              <a:t>Komparací poměru hmotností mezi silniční a železniční nákladní dopravy jsem ověřil výhodnost železničního dopravního prostředku oproti silničnímu </a:t>
            </a:r>
          </a:p>
          <a:p>
            <a:pPr>
              <a:spcBef>
                <a:spcPts val="2400"/>
              </a:spcBef>
            </a:pPr>
            <a:r>
              <a:rPr lang="cs-CZ" sz="2000" dirty="0"/>
              <a:t>Skladbou nastavení energetického mixu jsme schopni ovlivnit spotřebu hlavních energetických zdrojů i produkci emisí skleníkových plynů</a:t>
            </a:r>
          </a:p>
          <a:p>
            <a:pPr>
              <a:spcBef>
                <a:spcPts val="2400"/>
              </a:spcBef>
            </a:pPr>
            <a:r>
              <a:rPr lang="cs-CZ" sz="2000" dirty="0"/>
              <a:t>Budoucí rozšiřování technologií s možností využívání rekuperace je cestou vedoucí ke snížení měrné spotřeby a zvýšení efektivity provozu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8438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3A4933-E8CC-4BEA-BE09-263ED7F23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99610C-3CB4-474D-9312-924C76BD3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43051"/>
            <a:ext cx="8996055" cy="44983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800" dirty="0" err="1"/>
              <a:t>Aké</a:t>
            </a:r>
            <a:r>
              <a:rPr lang="cs-CZ" sz="2800" dirty="0"/>
              <a:t> dopady bude mať </a:t>
            </a:r>
            <a:r>
              <a:rPr lang="cs-CZ" sz="2800" dirty="0" err="1"/>
              <a:t>zavádzanie</a:t>
            </a:r>
            <a:r>
              <a:rPr lang="cs-CZ" sz="2800" dirty="0"/>
              <a:t> </a:t>
            </a:r>
            <a:r>
              <a:rPr lang="cs-CZ" sz="2800" dirty="0" err="1"/>
              <a:t>uhlíkovej</a:t>
            </a:r>
            <a:r>
              <a:rPr lang="cs-CZ" sz="2800" dirty="0"/>
              <a:t> neutrality na dopravní sektor v ČR a EU?</a:t>
            </a:r>
          </a:p>
          <a:p>
            <a:pPr>
              <a:spcBef>
                <a:spcPts val="2400"/>
              </a:spcBef>
            </a:pPr>
            <a:r>
              <a:rPr lang="cs-CZ" sz="2800" dirty="0" err="1"/>
              <a:t>Nezníží</a:t>
            </a:r>
            <a:r>
              <a:rPr lang="cs-CZ" sz="2800" dirty="0"/>
              <a:t> </a:t>
            </a:r>
            <a:r>
              <a:rPr lang="cs-CZ" sz="2800" dirty="0" err="1"/>
              <a:t>zavádzanie</a:t>
            </a:r>
            <a:r>
              <a:rPr lang="cs-CZ" sz="2800" dirty="0"/>
              <a:t> </a:t>
            </a:r>
            <a:r>
              <a:rPr lang="cs-CZ" sz="2800" dirty="0" err="1"/>
              <a:t>enviromentálných</a:t>
            </a:r>
            <a:r>
              <a:rPr lang="cs-CZ" sz="2800" dirty="0"/>
              <a:t> </a:t>
            </a:r>
            <a:r>
              <a:rPr lang="cs-CZ" sz="2800" dirty="0" err="1"/>
              <a:t>opatrení</a:t>
            </a:r>
            <a:r>
              <a:rPr lang="cs-CZ" sz="2800" dirty="0"/>
              <a:t> </a:t>
            </a:r>
            <a:r>
              <a:rPr lang="cs-CZ" sz="2800" dirty="0" err="1"/>
              <a:t>životnú</a:t>
            </a:r>
            <a:r>
              <a:rPr lang="cs-CZ" sz="2800" dirty="0"/>
              <a:t> úroveň </a:t>
            </a:r>
            <a:r>
              <a:rPr lang="cs-CZ" sz="2800" dirty="0" err="1"/>
              <a:t>obyvateľstva</a:t>
            </a:r>
            <a:r>
              <a:rPr lang="cs-CZ" sz="2800" dirty="0"/>
              <a:t>, </a:t>
            </a:r>
            <a:r>
              <a:rPr lang="cs-CZ" sz="2800" dirty="0" err="1"/>
              <a:t>napríklad</a:t>
            </a:r>
            <a:r>
              <a:rPr lang="cs-CZ" sz="2800" dirty="0"/>
              <a:t> vyšším </a:t>
            </a:r>
            <a:r>
              <a:rPr lang="cs-CZ" sz="2800" dirty="0" err="1"/>
              <a:t>zdanením</a:t>
            </a:r>
            <a:r>
              <a:rPr lang="cs-CZ" sz="2800" dirty="0"/>
              <a:t> a </a:t>
            </a:r>
            <a:r>
              <a:rPr lang="cs-CZ" sz="2800" dirty="0" err="1"/>
              <a:t>nižšou</a:t>
            </a:r>
            <a:r>
              <a:rPr lang="cs-CZ" sz="2800" dirty="0"/>
              <a:t> </a:t>
            </a:r>
            <a:r>
              <a:rPr lang="cs-CZ" sz="2800" dirty="0" err="1"/>
              <a:t>kúpnou</a:t>
            </a:r>
            <a:r>
              <a:rPr lang="cs-CZ" sz="2800" dirty="0"/>
              <a:t> silou </a:t>
            </a:r>
            <a:r>
              <a:rPr lang="cs-CZ" sz="2800" dirty="0" err="1"/>
              <a:t>obyvateľstva</a:t>
            </a:r>
            <a:r>
              <a:rPr lang="cs-CZ" sz="2800" dirty="0"/>
              <a:t> v </a:t>
            </a:r>
            <a:r>
              <a:rPr lang="cs-CZ" sz="2800" dirty="0" err="1"/>
              <a:t>budúcnosti</a:t>
            </a:r>
            <a:r>
              <a:rPr lang="cs-CZ" sz="2800" dirty="0"/>
              <a:t>?</a:t>
            </a:r>
          </a:p>
          <a:p>
            <a:pPr>
              <a:spcBef>
                <a:spcPts val="2400"/>
              </a:spcBef>
            </a:pPr>
            <a:r>
              <a:rPr lang="cs-CZ" sz="2800" dirty="0" err="1"/>
              <a:t>Aké</a:t>
            </a:r>
            <a:r>
              <a:rPr lang="cs-CZ" sz="2800" dirty="0"/>
              <a:t> </a:t>
            </a:r>
            <a:r>
              <a:rPr lang="cs-CZ" sz="2800" dirty="0" err="1"/>
              <a:t>konkrétne</a:t>
            </a:r>
            <a:r>
              <a:rPr lang="cs-CZ" sz="2800" dirty="0"/>
              <a:t> </a:t>
            </a:r>
            <a:r>
              <a:rPr lang="cs-CZ" sz="2800" dirty="0" err="1"/>
              <a:t>racionalizačné</a:t>
            </a:r>
            <a:r>
              <a:rPr lang="cs-CZ" sz="2800" dirty="0"/>
              <a:t> </a:t>
            </a:r>
            <a:r>
              <a:rPr lang="cs-CZ" sz="2800" dirty="0" err="1"/>
              <a:t>opatrenie</a:t>
            </a:r>
            <a:r>
              <a:rPr lang="cs-CZ" sz="2800" dirty="0"/>
              <a:t> navrhujete </a:t>
            </a:r>
            <a:r>
              <a:rPr lang="cs-CZ" sz="2800" dirty="0" err="1"/>
              <a:t>vo</a:t>
            </a:r>
            <a:r>
              <a:rPr lang="cs-CZ" sz="2800" dirty="0"/>
              <a:t> </a:t>
            </a:r>
            <a:r>
              <a:rPr lang="cs-CZ" sz="2800" dirty="0" err="1"/>
              <a:t>vašej</a:t>
            </a:r>
            <a:r>
              <a:rPr lang="cs-CZ" sz="2800" dirty="0"/>
              <a:t> práci?</a:t>
            </a:r>
          </a:p>
        </p:txBody>
      </p:sp>
    </p:spTree>
    <p:extLst>
      <p:ext uri="{BB962C8B-B14F-4D97-AF65-F5344CB8AC3E}">
        <p14:creationId xmlns:p14="http://schemas.microsoft.com/office/powerpoint/2010/main" val="3197765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0D4D9D2-9BE4-4ADF-819A-4DA71ACF12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1859C8B-916D-48FF-B6D0-3CD68F5CB5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Jan Brabec</a:t>
            </a:r>
          </a:p>
        </p:txBody>
      </p:sp>
    </p:spTree>
    <p:extLst>
      <p:ext uri="{BB962C8B-B14F-4D97-AF65-F5344CB8AC3E}">
        <p14:creationId xmlns:p14="http://schemas.microsoft.com/office/powerpoint/2010/main" val="4420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70916-1F88-4F5E-A4C4-3A8829D8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F4908-54AC-4983-9CD6-96E0ED68F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8775"/>
            <a:ext cx="8596668" cy="4412587"/>
          </a:xfrm>
        </p:spPr>
        <p:txBody>
          <a:bodyPr>
            <a:normAutofit/>
          </a:bodyPr>
          <a:lstStyle/>
          <a:p>
            <a:r>
              <a:rPr lang="cs-CZ" sz="2000" dirty="0"/>
              <a:t>ČR a </a:t>
            </a:r>
            <a:r>
              <a:rPr lang="cs-CZ" sz="2000" dirty="0" err="1"/>
              <a:t>A</a:t>
            </a:r>
            <a:r>
              <a:rPr lang="cs-CZ" sz="2000" dirty="0"/>
              <a:t> (EU) – Česká republika, Rakousko, Evropská unie</a:t>
            </a:r>
          </a:p>
          <a:p>
            <a:r>
              <a:rPr lang="cs-CZ" sz="2000" dirty="0"/>
              <a:t>PJ - </a:t>
            </a:r>
            <a:r>
              <a:rPr lang="cs-CZ" sz="2000" dirty="0" err="1"/>
              <a:t>Petajoul</a:t>
            </a:r>
            <a:endParaRPr lang="cs-CZ" sz="2000" dirty="0"/>
          </a:p>
          <a:p>
            <a:r>
              <a:rPr lang="cs-CZ" sz="2000" dirty="0"/>
              <a:t>t - tuna</a:t>
            </a:r>
          </a:p>
          <a:p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CO</a:t>
            </a:r>
            <a:r>
              <a:rPr lang="cs-CZ" sz="2000" baseline="-25000" dirty="0">
                <a:effectLst/>
                <a:latin typeface="+mj-lt"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</a:rPr>
              <a:t>ekv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./</a:t>
            </a:r>
            <a:r>
              <a:rPr lang="cs-CZ" sz="2000" dirty="0" err="1">
                <a:effectLst/>
                <a:latin typeface="+mj-lt"/>
                <a:ea typeface="Calibri" panose="020F0502020204030204" pitchFamily="34" charset="0"/>
              </a:rPr>
              <a:t>oby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 – CO</a:t>
            </a:r>
            <a:r>
              <a:rPr lang="cs-CZ" sz="2000" baseline="-25000" dirty="0">
                <a:effectLst/>
                <a:latin typeface="+mj-lt"/>
                <a:ea typeface="Calibri" panose="020F0502020204030204" pitchFamily="34" charset="0"/>
              </a:rPr>
              <a:t>2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ekvivalentu/obyvatele</a:t>
            </a:r>
            <a:endParaRPr lang="cs-CZ" sz="2000" dirty="0"/>
          </a:p>
          <a:p>
            <a:r>
              <a:rPr lang="cs-CZ" sz="2000" dirty="0"/>
              <a:t>TNS – trakční napájecí soustava</a:t>
            </a:r>
          </a:p>
          <a:p>
            <a:r>
              <a:rPr lang="cs-CZ" sz="2000" dirty="0"/>
              <a:t>kWh/</a:t>
            </a:r>
            <a:r>
              <a:rPr lang="cs-CZ" sz="2000" dirty="0" err="1"/>
              <a:t>hrtkm</a:t>
            </a:r>
            <a:r>
              <a:rPr lang="cs-CZ" sz="2000" dirty="0"/>
              <a:t> – kilowatthodina/</a:t>
            </a:r>
            <a:r>
              <a:rPr lang="cs-CZ" sz="2000" dirty="0" err="1"/>
              <a:t>hrubotunokilometr</a:t>
            </a:r>
            <a:endParaRPr lang="cs-CZ" sz="2000" dirty="0"/>
          </a:p>
          <a:p>
            <a:r>
              <a:rPr lang="cs-CZ" sz="2000" dirty="0"/>
              <a:t>ÖBB – </a:t>
            </a:r>
            <a:r>
              <a:rPr lang="cs-CZ" sz="2000" dirty="0" err="1"/>
              <a:t>Österreichische</a:t>
            </a:r>
            <a:r>
              <a:rPr lang="cs-CZ" sz="2000" dirty="0"/>
              <a:t> </a:t>
            </a:r>
            <a:r>
              <a:rPr lang="cs-CZ" sz="2000" dirty="0" err="1"/>
              <a:t>Bundesbahnen</a:t>
            </a:r>
            <a:endParaRPr lang="cs-CZ" sz="2000" dirty="0"/>
          </a:p>
          <a:p>
            <a:r>
              <a:rPr lang="cs-CZ" sz="2000" dirty="0"/>
              <a:t>DB – </a:t>
            </a:r>
            <a:r>
              <a:rPr lang="cs-CZ" sz="2000" dirty="0" err="1"/>
              <a:t>Deutsche</a:t>
            </a:r>
            <a:r>
              <a:rPr lang="cs-CZ" sz="2000" dirty="0"/>
              <a:t> </a:t>
            </a:r>
            <a:r>
              <a:rPr lang="cs-CZ" sz="2000" dirty="0" err="1"/>
              <a:t>Bahn</a:t>
            </a:r>
            <a:endParaRPr lang="cs-CZ" sz="2000" dirty="0"/>
          </a:p>
          <a:p>
            <a:r>
              <a:rPr lang="cs-CZ" sz="2000" dirty="0"/>
              <a:t>SŽ- Správa železnic</a:t>
            </a:r>
          </a:p>
          <a:p>
            <a:r>
              <a:rPr lang="cs-CZ" sz="2000" dirty="0"/>
              <a:t>ŽP – Životní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241942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34C557E-3500-4BB8-A1BB-4B7FB1E11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Motivace a důvody k řešení daného problému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59AC8F9-1042-4C53-85D2-B5597FD5C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cs-CZ" sz="2800" dirty="0">
                <a:ea typeface="Calibri" panose="020F0502020204030204" pitchFamily="34" charset="0"/>
              </a:rPr>
              <a:t>Rozšíření znalostí v dané tématice</a:t>
            </a:r>
          </a:p>
          <a:p>
            <a:pPr>
              <a:spcBef>
                <a:spcPts val="2400"/>
              </a:spcBef>
            </a:pPr>
            <a:r>
              <a:rPr lang="cs-CZ" sz="2800" dirty="0">
                <a:ea typeface="Calibri" panose="020F0502020204030204" pitchFamily="34" charset="0"/>
              </a:rPr>
              <a:t>S</a:t>
            </a:r>
            <a:r>
              <a:rPr lang="cs-CZ" sz="2800" dirty="0">
                <a:effectLst/>
                <a:ea typeface="Calibri" panose="020F0502020204030204" pitchFamily="34" charset="0"/>
              </a:rPr>
              <a:t>právně pracovat s pojmem úspora energií v dopravě</a:t>
            </a:r>
            <a:endParaRPr lang="cs-CZ" sz="2800" dirty="0"/>
          </a:p>
          <a:p>
            <a:pPr>
              <a:spcBef>
                <a:spcPts val="2400"/>
              </a:spcBef>
            </a:pPr>
            <a:r>
              <a:rPr lang="cs-CZ" sz="2800" dirty="0"/>
              <a:t>Možnost porovnání mezi ČR a </a:t>
            </a:r>
            <a:r>
              <a:rPr lang="cs-CZ" sz="2800" dirty="0" err="1"/>
              <a:t>A</a:t>
            </a:r>
            <a:r>
              <a:rPr lang="cs-CZ" sz="2800" dirty="0"/>
              <a:t> (EU)</a:t>
            </a:r>
          </a:p>
        </p:txBody>
      </p:sp>
    </p:spTree>
    <p:extLst>
      <p:ext uri="{BB962C8B-B14F-4D97-AF65-F5344CB8AC3E}">
        <p14:creationId xmlns:p14="http://schemas.microsoft.com/office/powerpoint/2010/main" val="32418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51DEE-048B-41E2-A1C0-0F7099CF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BC41D-953E-4159-80D8-6F325350D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Cílem práce je racionalizace nákladní dopravy na základě stanovených Evropskou komisí v Zelené knize pro Evropu v oblasti spotřeby energií, jejich vlivu na životní prostředí a plánovaným snížením emisí oxidu uhličitého. Cílem práce bude racionální rozdělení výkonů mezi železniční a silniční nákladní dopravu.</a:t>
            </a:r>
          </a:p>
        </p:txBody>
      </p:sp>
    </p:spTree>
    <p:extLst>
      <p:ext uri="{BB962C8B-B14F-4D97-AF65-F5344CB8AC3E}">
        <p14:creationId xmlns:p14="http://schemas.microsoft.com/office/powerpoint/2010/main" val="2225357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F8187E-2636-4BD0-A005-5DC5F485E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34836"/>
          </a:xfrm>
        </p:spPr>
        <p:txBody>
          <a:bodyPr>
            <a:noAutofit/>
          </a:bodyPr>
          <a:lstStyle/>
          <a:p>
            <a:pPr algn="ctr"/>
            <a:r>
              <a:rPr lang="cs-CZ" i="1" dirty="0">
                <a:effectLst/>
                <a:ea typeface="Calibri" panose="020F0502020204030204" pitchFamily="34" charset="0"/>
              </a:rPr>
              <a:t>Plán přechodu na konkurenceschopnou nízkouhlíkovou dopravu do roku 2050</a:t>
            </a:r>
            <a:r>
              <a:rPr lang="cs-CZ" dirty="0">
                <a:effectLst/>
                <a:ea typeface="Calibri" panose="020F0502020204030204" pitchFamily="34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E87DF-9C2C-46A1-9A7B-FF42EF6E8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05694"/>
            <a:ext cx="8596668" cy="353566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cs-CZ" sz="2400" dirty="0"/>
              <a:t>Bílá kniha dopravy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Doprava 2050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Evropská zelená dohoda v dopravě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Plán jednotného evropského dopravního prostoru</a:t>
            </a:r>
          </a:p>
          <a:p>
            <a:pPr>
              <a:spcBef>
                <a:spcPts val="1800"/>
              </a:spcBef>
            </a:pPr>
            <a:endParaRPr lang="cs-CZ" sz="2400" dirty="0"/>
          </a:p>
          <a:p>
            <a:pPr marL="0" indent="0">
              <a:spcBef>
                <a:spcPts val="1800"/>
              </a:spcBef>
              <a:buNone/>
            </a:pPr>
            <a:r>
              <a:rPr lang="cs-CZ" sz="2400" dirty="0"/>
              <a:t>Převedení 30 % současných výkonů silniční dopravy s délkou přepravy nad 300 km na železnici a vodní dopravu.</a:t>
            </a:r>
          </a:p>
        </p:txBody>
      </p:sp>
    </p:spTree>
    <p:extLst>
      <p:ext uri="{BB962C8B-B14F-4D97-AF65-F5344CB8AC3E}">
        <p14:creationId xmlns:p14="http://schemas.microsoft.com/office/powerpoint/2010/main" val="20343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293E9-9A50-4B7F-8274-CBAEA32D7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846218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Pět základních pilířů pro nákladově efektivní, transparentní a předvídatelnou správu energetické unie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5DAAA4-4C3B-47FA-A836-7923DBCB2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69786"/>
            <a:ext cx="8596668" cy="3426824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800"/>
              </a:spcBef>
            </a:pPr>
            <a:r>
              <a:rPr lang="cs-CZ" sz="2000" dirty="0"/>
              <a:t>Energetická bezpečnost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Vnitřní trh s energií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Energetická účinnost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Snižování emisí uhlíku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Výzkum, inovace a konkurenceschopnost</a:t>
            </a:r>
          </a:p>
          <a:p>
            <a:pPr>
              <a:spcBef>
                <a:spcPts val="1800"/>
              </a:spcBef>
            </a:pPr>
            <a:endParaRPr lang="cs-CZ" sz="2000" dirty="0"/>
          </a:p>
          <a:p>
            <a:pPr marL="0" indent="0">
              <a:spcBef>
                <a:spcPts val="1800"/>
              </a:spcBef>
              <a:buNone/>
            </a:pPr>
            <a:r>
              <a:rPr lang="cs-CZ" sz="2000" dirty="0"/>
              <a:t>Předpokládané investice se musí v budoucnu vrátit v podobě úspor za nákup fosilních paliv.</a:t>
            </a:r>
          </a:p>
        </p:txBody>
      </p:sp>
    </p:spTree>
    <p:extLst>
      <p:ext uri="{BB962C8B-B14F-4D97-AF65-F5344CB8AC3E}">
        <p14:creationId xmlns:p14="http://schemas.microsoft.com/office/powerpoint/2010/main" val="9913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56A9FC-BBC2-410B-9E1F-A861A15C0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Česká republika v oblasti energetiky a klimatu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B5EAA-9EA7-4A3D-BC9B-E5D8635D0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44700"/>
            <a:ext cx="8596668" cy="451167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cs-CZ" sz="2000" dirty="0"/>
              <a:t>Vnitrostátní plán ČR v oblasti energetiky a klimatu (z roku 2019)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Národní program snižování emisí ČR 2015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Dopravní politika ČR pro období 2021-2027 s výhledem do roku 2050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Koncepce nákladní dopravy pro období 2017-2030</a:t>
            </a:r>
          </a:p>
          <a:p>
            <a:pPr>
              <a:spcBef>
                <a:spcPts val="1800"/>
              </a:spcBef>
            </a:pPr>
            <a:r>
              <a:rPr lang="cs-CZ" sz="2000" dirty="0"/>
              <a:t>Státní energetická koncepce ČR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Při sestavování legislativních a ekonomických nástrojů regulace dopravy a rozvoje infrastruktury je nutné postupovat koordinovaně s mezinárodním společenstvím.</a:t>
            </a:r>
          </a:p>
        </p:txBody>
      </p:sp>
    </p:spTree>
    <p:extLst>
      <p:ext uri="{BB962C8B-B14F-4D97-AF65-F5344CB8AC3E}">
        <p14:creationId xmlns:p14="http://schemas.microsoft.com/office/powerpoint/2010/main" val="3200212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A3FFF-6CEE-4AAC-A99E-5739A72B0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Procentuální energetická bilance v ČR za rok 2018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A0A18F4-5F9E-4EC9-BAAF-0F234D2F67D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65494955"/>
              </p:ext>
            </p:extLst>
          </p:nvPr>
        </p:nvGraphicFramePr>
        <p:xfrm>
          <a:off x="677863" y="2160589"/>
          <a:ext cx="4183062" cy="3171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E787F8-A24E-460F-BE6E-2768BD53E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982720" cy="317143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2000" dirty="0"/>
              <a:t>Doprava se v sektorově statistickém rozdělení spotřeby energií za roce 2018 umístila na třetí pozici</a:t>
            </a:r>
          </a:p>
          <a:p>
            <a:r>
              <a:rPr lang="cs-CZ" sz="2000" dirty="0"/>
              <a:t>Doprava se na celkové konečné spotřebě podílí z 27,54 %, což je hodnota 278,84 PJ</a:t>
            </a:r>
          </a:p>
          <a:p>
            <a:r>
              <a:rPr lang="cs-CZ" sz="2000" dirty="0"/>
              <a:t>K výraznému nárůstů spotřeby dochází od roku 2014</a:t>
            </a:r>
          </a:p>
          <a:p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A7F2AEB-1CAB-4B5A-978E-8516A59A3776}"/>
              </a:ext>
            </a:extLst>
          </p:cNvPr>
          <p:cNvSpPr txBox="1"/>
          <p:nvPr/>
        </p:nvSpPr>
        <p:spPr>
          <a:xfrm>
            <a:off x="892354" y="5721959"/>
            <a:ext cx="8395229" cy="8309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0" indent="0">
              <a:buNone/>
            </a:pPr>
            <a:r>
              <a:rPr lang="cs-CZ" sz="2000" dirty="0"/>
              <a:t>Konečná spotřeba v silniční dopravě je v hodnotě 266,94 PJ a v železniční je na hodnotě 9,54 PJ.</a:t>
            </a:r>
          </a:p>
        </p:txBody>
      </p:sp>
    </p:spTree>
    <p:extLst>
      <p:ext uri="{BB962C8B-B14F-4D97-AF65-F5344CB8AC3E}">
        <p14:creationId xmlns:p14="http://schemas.microsoft.com/office/powerpoint/2010/main" val="33916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70BCA3-B748-4388-B86E-15068BE2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8C2872-F91B-4AD6-B7A3-44AE22345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70425"/>
          </a:xfrm>
        </p:spPr>
        <p:txBody>
          <a:bodyPr>
            <a:noAutofit/>
          </a:bodyPr>
          <a:lstStyle/>
          <a:p>
            <a:r>
              <a:rPr lang="cs-CZ" sz="2400" dirty="0"/>
              <a:t>Pomocí standardizované metodiky porovnání spotřeby energie a emisí skleníkových plynů</a:t>
            </a:r>
          </a:p>
          <a:p>
            <a:r>
              <a:rPr lang="cs-CZ" sz="2400" dirty="0"/>
              <a:t>Pomocí výpočtu a provedení komparace energetické zátěže mezi silniční a železniční nákladní dopravou</a:t>
            </a:r>
          </a:p>
          <a:p>
            <a:r>
              <a:rPr lang="cs-CZ" sz="2400" dirty="0"/>
              <a:t>Sestavení modelového příkladu s převedením určeného objemu zboží přepravovaného po silnici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Ekonomické náklady budou vyváženy úsporou energie a sníženou produkcí emisních plynů.</a:t>
            </a:r>
          </a:p>
        </p:txBody>
      </p:sp>
    </p:spTree>
    <p:extLst>
      <p:ext uri="{BB962C8B-B14F-4D97-AF65-F5344CB8AC3E}">
        <p14:creationId xmlns:p14="http://schemas.microsoft.com/office/powerpoint/2010/main" val="1947175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B62A4-EFF9-4541-9E41-6DB01B226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Výzkumné otázky a 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65461D-219C-4D1C-9BD7-F5ED120FD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1488613"/>
            <a:ext cx="8836679" cy="4995314"/>
          </a:xfrm>
        </p:spPr>
        <p:txBody>
          <a:bodyPr>
            <a:noAutofit/>
          </a:bodyPr>
          <a:lstStyle/>
          <a:p>
            <a:pPr marL="457200" lvl="0" indent="-457200" algn="just">
              <a:lnSpc>
                <a:spcPct val="150000"/>
              </a:lnSpc>
              <a:buSzPct val="100000"/>
              <a:buFont typeface="+mj-lt"/>
              <a:buAutoNum type="arabicPeriod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Jaký </a:t>
            </a:r>
            <a:r>
              <a:rPr lang="cs-CZ" sz="2000" dirty="0">
                <a:latin typeface="+mj-lt"/>
                <a:ea typeface="Calibri" panose="020F0502020204030204" pitchFamily="34" charset="0"/>
              </a:rPr>
              <a:t>bude</a:t>
            </a: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 výsledek porovnání mezi vlastním odpočtem přesného měření spotřeby na hnacím vozidle a výsledky z výpočtu měrné spotřeby?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i="1" dirty="0">
                <a:latin typeface="+mj-lt"/>
                <a:ea typeface="Calibri" panose="020F0502020204030204" pitchFamily="34" charset="0"/>
              </a:rPr>
              <a:t>Pozorování, výpočet, porovnání</a:t>
            </a:r>
            <a:endParaRPr lang="cs-CZ" sz="2000" i="1" dirty="0">
              <a:effectLst/>
              <a:latin typeface="+mj-lt"/>
              <a:ea typeface="Calibri" panose="020F0502020204030204" pitchFamily="34" charset="0"/>
            </a:endParaRPr>
          </a:p>
          <a:p>
            <a:pPr marL="457200" lvl="0" indent="-457200" algn="just">
              <a:lnSpc>
                <a:spcPct val="300000"/>
              </a:lnSpc>
              <a:buSzPct val="100000"/>
              <a:buFont typeface="+mj-lt"/>
              <a:buAutoNum type="arabicPeriod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</a:rPr>
              <a:t>Jaké výstupy má optimálně nastavený výpočetní model přepravy?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i="1" dirty="0">
                <a:effectLst/>
                <a:latin typeface="+mj-lt"/>
                <a:ea typeface="Calibri" panose="020F0502020204030204" pitchFamily="34" charset="0"/>
              </a:rPr>
              <a:t>Vytvoření modelového příkladu</a:t>
            </a:r>
            <a:endParaRPr lang="cs-CZ" sz="20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457200" lvl="0" indent="-457200" algn="just">
              <a:lnSpc>
                <a:spcPct val="300000"/>
              </a:lnSpc>
              <a:buSzPct val="100000"/>
              <a:buFont typeface="+mj-lt"/>
              <a:buAutoNum type="arabicPeriod"/>
            </a:pPr>
            <a:r>
              <a:rPr lang="cs-CZ" sz="2000" dirty="0">
                <a:latin typeface="+mj-lt"/>
                <a:ea typeface="Calibri" panose="020F0502020204030204" pitchFamily="34" charset="0"/>
              </a:rPr>
              <a:t>Je vhodné o takové formě přesunu uvažovat jako o relevantní?</a:t>
            </a:r>
          </a:p>
          <a:p>
            <a:pPr lvl="1" indent="-342900" algn="just">
              <a:buFont typeface="Symbol" panose="05050102010706020507" pitchFamily="18" charset="2"/>
              <a:buChar char=""/>
            </a:pPr>
            <a:r>
              <a:rPr lang="cs-CZ" sz="2000" i="1" dirty="0">
                <a:latin typeface="+mj-lt"/>
                <a:ea typeface="Calibri" panose="020F0502020204030204" pitchFamily="34" charset="0"/>
              </a:rPr>
              <a:t>Výpočet, porovnání</a:t>
            </a: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84058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2209</TotalTime>
  <Words>1085</Words>
  <Application>Microsoft Office PowerPoint</Application>
  <PresentationFormat>Širokoúhlá obrazovka</PresentationFormat>
  <Paragraphs>178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Symbol</vt:lpstr>
      <vt:lpstr>Times New Roman</vt:lpstr>
      <vt:lpstr>Trebuchet MS</vt:lpstr>
      <vt:lpstr>Wingdings 3</vt:lpstr>
      <vt:lpstr>Fazeta</vt:lpstr>
      <vt:lpstr>Racionalizace nákladní dopravy z hlediska spotřeby energie a vlivu na životní prostředí</vt:lpstr>
      <vt:lpstr>Motivace a důvody k řešení daného problému</vt:lpstr>
      <vt:lpstr>Cíl práce</vt:lpstr>
      <vt:lpstr>Plán přechodu na konkurenceschopnou nízkouhlíkovou dopravu do roku 2050 </vt:lpstr>
      <vt:lpstr>Pět základních pilířů pro nákladově efektivní, transparentní a předvídatelnou správu energetické unie </vt:lpstr>
      <vt:lpstr>Česká republika v oblasti energetiky a klimatu</vt:lpstr>
      <vt:lpstr>Procentuální energetická bilance v ČR za rok 2018</vt:lpstr>
      <vt:lpstr>Metodika práce</vt:lpstr>
      <vt:lpstr>Výzkumné otázky a použité metody</vt:lpstr>
      <vt:lpstr>1. Výsledná měrná spotřeba na vstupu TNS brutto kWh/hrtkm</vt:lpstr>
      <vt:lpstr>Vstupní informace k modelovému případu</vt:lpstr>
      <vt:lpstr>Vstupní a ovlivňující data modelového případu, zvolené hodnoty železniční a silniční dopravy pro jednu jízdu</vt:lpstr>
      <vt:lpstr>2.Vzájemné porovnání energetické náročnosti a měrné produkce CO2 z produkce silniční a železniční nákladní dopravy</vt:lpstr>
      <vt:lpstr>3.Zhodnocení převedení dopravy z modelového příkladu</vt:lpstr>
      <vt:lpstr>Závěrečné shrnutí</vt:lpstr>
      <vt:lpstr>Otázky oponenta</vt:lpstr>
      <vt:lpstr>Děkuji za pozornost</vt:lpstr>
      <vt:lpstr>Zkratky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nákladní dopravy z hlediska spotřeby energie a vlivu na životní prostředí</dc:title>
  <dc:creator>Andrea Brabcová</dc:creator>
  <cp:lastModifiedBy>Andrea Brabcová</cp:lastModifiedBy>
  <cp:revision>76</cp:revision>
  <dcterms:created xsi:type="dcterms:W3CDTF">2021-01-26T15:22:37Z</dcterms:created>
  <dcterms:modified xsi:type="dcterms:W3CDTF">2021-02-02T21:05:03Z</dcterms:modified>
</cp:coreProperties>
</file>