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17"/>
  </p:notesMasterIdLst>
  <p:sldIdLst>
    <p:sldId id="284" r:id="rId2"/>
    <p:sldId id="294" r:id="rId3"/>
    <p:sldId id="302" r:id="rId4"/>
    <p:sldId id="258" r:id="rId5"/>
    <p:sldId id="295" r:id="rId6"/>
    <p:sldId id="281" r:id="rId7"/>
    <p:sldId id="259" r:id="rId8"/>
    <p:sldId id="263" r:id="rId9"/>
    <p:sldId id="261" r:id="rId10"/>
    <p:sldId id="285" r:id="rId11"/>
    <p:sldId id="298" r:id="rId12"/>
    <p:sldId id="299" r:id="rId13"/>
    <p:sldId id="300" r:id="rId14"/>
    <p:sldId id="280" r:id="rId15"/>
    <p:sldId id="30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43" autoAdjust="0"/>
    <p:restoredTop sz="94660" autoAdjust="0"/>
  </p:normalViewPr>
  <p:slideViewPr>
    <p:cSldViewPr>
      <p:cViewPr varScale="1">
        <p:scale>
          <a:sx n="90" d="100"/>
          <a:sy n="90" d="100"/>
        </p:scale>
        <p:origin x="1446" y="66"/>
      </p:cViewPr>
      <p:guideLst>
        <p:guide orient="horz" pos="2160"/>
        <p:guide pos="2880"/>
        <p:guide orient="horz" pos="2260"/>
      </p:guideLst>
    </p:cSldViewPr>
  </p:slideViewPr>
  <p:outlineViewPr>
    <p:cViewPr>
      <p:scale>
        <a:sx n="33" d="100"/>
        <a:sy n="33" d="100"/>
      </p:scale>
      <p:origin x="0" y="1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0A3D1-A262-4D3F-BE67-A2F6EA1AA8F6}" type="datetimeFigureOut">
              <a:rPr lang="cs-CZ" smtClean="0"/>
              <a:t>26. 1. 2021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71F60-9FB0-4ED0-9650-FD1E2B92E5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355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26. 1. 2021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26. 1. 2021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26. 1. 2021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26. 1. 2021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26. 1. 2021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26. 1. 2021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26. 1. 2021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26. 1. 2021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26. 1. 2021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26. 1. 2021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EA7F-649D-451D-BF12-566DB7D866C0}" type="datetimeFigureOut">
              <a:rPr lang="cs-CZ" smtClean="0"/>
              <a:t>26. 1. 2021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9A7EA7F-649D-451D-BF12-566DB7D866C0}" type="datetimeFigureOut">
              <a:rPr lang="cs-CZ" smtClean="0"/>
              <a:t>26. 1. 2021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30C4936-893A-46DA-9903-7273FC689D8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24746" y="1988840"/>
            <a:ext cx="8956888" cy="1944216"/>
          </a:xfrm>
        </p:spPr>
        <p:txBody>
          <a:bodyPr>
            <a:noAutofit/>
          </a:bodyPr>
          <a:lstStyle/>
          <a:p>
            <a:pPr algn="ctr"/>
            <a:r>
              <a:rPr lang="cs-CZ" sz="2800" cap="none" dirty="0">
                <a:effectLst/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Vysoká škola technická a ekonomická </a:t>
            </a:r>
            <a:br>
              <a:rPr lang="cs-CZ" sz="2800" cap="none" dirty="0">
                <a:effectLst/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</a:br>
            <a:r>
              <a:rPr lang="cs-CZ" sz="2800" cap="none" dirty="0">
                <a:effectLst/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v Českých Budějovicích</a:t>
            </a:r>
            <a:br>
              <a:rPr lang="cs-CZ" sz="2800" cap="non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cap="non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br>
              <a:rPr lang="cs-CZ" sz="2800" cap="none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4800" b="1" cap="none" dirty="0">
                <a:effectLst/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Diplomová práce</a:t>
            </a:r>
            <a:endParaRPr lang="cs-CZ" sz="4800" b="1" cap="none" dirty="0">
              <a:latin typeface="Calibri Light" panose="020F0302020204030204" pitchFamily="34" charset="0"/>
              <a:ea typeface="Verdana" panose="020B060403050404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" name="Obrázek 5" descr="VSTE-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1008112" cy="932304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2843808" y="5877272"/>
            <a:ext cx="6300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Autor : Bc. Šimon Ludvík</a:t>
            </a:r>
          </a:p>
          <a:p>
            <a:pPr algn="r"/>
            <a:r>
              <a:rPr lang="cs-CZ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Vedoucí práce: Ing. Monika Karková, PhD.</a:t>
            </a:r>
            <a:br>
              <a:rPr lang="cs-CZ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</a:br>
            <a:r>
              <a:rPr lang="cs-CZ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Oponent:</a:t>
            </a:r>
            <a:r>
              <a:rPr lang="cs-CZ" sz="2400" b="0" i="0" dirty="0">
                <a:solidFill>
                  <a:srgbClr val="0A0A0A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Ing. Bohumil Vrhel</a:t>
            </a:r>
          </a:p>
        </p:txBody>
      </p:sp>
    </p:spTree>
    <p:extLst>
      <p:ext uri="{BB962C8B-B14F-4D97-AF65-F5344CB8AC3E}">
        <p14:creationId xmlns:p14="http://schemas.microsoft.com/office/powerpoint/2010/main" val="3496525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38319"/>
            <a:ext cx="7520940" cy="548640"/>
          </a:xfrm>
        </p:spPr>
        <p:txBody>
          <a:bodyPr/>
          <a:lstStyle/>
          <a:p>
            <a:r>
              <a:rPr lang="cs-CZ" sz="4800" cap="none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Návrhy řešení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320480"/>
          </a:xfrm>
        </p:spPr>
        <p:txBody>
          <a:bodyPr>
            <a:normAutofit/>
          </a:bodyPr>
          <a:lstStyle/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Zlepšení školení a motivace zaměstnanců</a:t>
            </a: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Zavedení metody Kanban</a:t>
            </a: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Zavedení metody Kaizen</a:t>
            </a: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Optimalizace uspořádání skladových prostor</a:t>
            </a: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Optimalizace zaskladnění</a:t>
            </a:r>
          </a:p>
          <a:p>
            <a:pPr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Změna layoutu a postupového diagramu procesu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720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7571" y="438319"/>
            <a:ext cx="7776864" cy="548640"/>
          </a:xfrm>
        </p:spPr>
        <p:txBody>
          <a:bodyPr/>
          <a:lstStyle/>
          <a:p>
            <a:r>
              <a:rPr lang="cs-CZ" sz="4800" cap="none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Návrhy možných změn layoutu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BF0686E6-F8A1-4208-80CD-28F7471CAC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7571" y="1268761"/>
            <a:ext cx="4106437" cy="4824536"/>
          </a:xfr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74170DF9-5D24-43A9-B457-8D335C6CA5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1888" y="1268761"/>
            <a:ext cx="4202600" cy="482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406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764704"/>
            <a:ext cx="8352928" cy="548640"/>
          </a:xfrm>
        </p:spPr>
        <p:txBody>
          <a:bodyPr/>
          <a:lstStyle/>
          <a:p>
            <a:r>
              <a:rPr lang="cs-CZ" sz="4800" cap="none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Postupové diagramy k návrhům layoutu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3FEB5C03-73DF-4079-828B-28FECA9FEB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1579" y="1772817"/>
            <a:ext cx="3780421" cy="720080"/>
          </a:xfr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C00CF32-9B86-4EC6-A103-5B782EBC99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1579" y="2492897"/>
            <a:ext cx="3780421" cy="4356301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7938491-0C66-4D59-8940-F8E53E6FCB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21240" y="1749684"/>
            <a:ext cx="3852429" cy="720080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5F87255F-50AF-4B35-8EDD-04AA1FE6FA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1239" y="2469764"/>
            <a:ext cx="3852429" cy="4388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778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39552" y="764704"/>
            <a:ext cx="7520940" cy="548640"/>
          </a:xfrm>
        </p:spPr>
        <p:txBody>
          <a:bodyPr/>
          <a:lstStyle/>
          <a:p>
            <a:r>
              <a:rPr lang="cs-CZ" sz="4800" cap="none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Porovnání výstupů postupových diagramů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Zástupný obsah 9" descr="Obsah obrázku stůl&#10;&#10;Popis byl vytvořen automaticky">
            <a:extLst>
              <a:ext uri="{FF2B5EF4-FFF2-40B4-BE49-F238E27FC236}">
                <a16:creationId xmlns:a16="http://schemas.microsoft.com/office/drawing/2014/main" id="{4C6BC2D4-1D73-46AC-9E61-4BA6227409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372" y="2996952"/>
            <a:ext cx="4248743" cy="1656183"/>
          </a:xfrm>
        </p:spPr>
      </p:pic>
    </p:spTree>
    <p:extLst>
      <p:ext uri="{BB962C8B-B14F-4D97-AF65-F5344CB8AC3E}">
        <p14:creationId xmlns:p14="http://schemas.microsoft.com/office/powerpoint/2010/main" val="2552251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1747688" y="2564904"/>
            <a:ext cx="5648623" cy="1204306"/>
          </a:xfrm>
        </p:spPr>
        <p:txBody>
          <a:bodyPr/>
          <a:lstStyle/>
          <a:p>
            <a:pPr algn="ctr"/>
            <a:r>
              <a:rPr lang="cs-CZ" sz="6000" cap="none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Děkuji za pozornost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2559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06AD3D-6FE5-41A7-999C-7E37C8A78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404664"/>
            <a:ext cx="6917392" cy="548640"/>
          </a:xfrm>
        </p:spPr>
        <p:txBody>
          <a:bodyPr/>
          <a:lstStyle/>
          <a:p>
            <a:pPr algn="ctr"/>
            <a:r>
              <a:rPr lang="cs-CZ" sz="4800" cap="none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Doplňující dotazy oponenta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442577-46D4-49AD-9901-0FC64EDE8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Jaký je průměrný výdělek oproti okolním společnostem?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Jak je možné, že mezi navazujícími operacemi není automatická kontrola úplnosti dávky?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Jaká opatření navrhnout právě v tomto směru ?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645585E-1B0A-4782-A8CF-103D9C4A3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9758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2060849"/>
            <a:ext cx="9144000" cy="2232248"/>
          </a:xfrm>
        </p:spPr>
        <p:txBody>
          <a:bodyPr>
            <a:noAutofit/>
          </a:bodyPr>
          <a:lstStyle/>
          <a:p>
            <a:pPr algn="ctr"/>
            <a:br>
              <a:rPr lang="cs-CZ" sz="2800" dirty="0">
                <a:effectLst/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</a:br>
            <a:b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b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cs-CZ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4800" b="1" cap="none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Optimalizace vnitřního materiálového toku pro kompletaci konkrétního dílu ve vybrané firmě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771800" y="5867895"/>
            <a:ext cx="637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Autor : Bc. Šimon Ludvík</a:t>
            </a:r>
          </a:p>
          <a:p>
            <a:pPr algn="r"/>
            <a:r>
              <a:rPr lang="cs-CZ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Vedoucí práce: Ing. Monika Karková, PhD.</a:t>
            </a:r>
          </a:p>
          <a:p>
            <a:pPr algn="r"/>
            <a:r>
              <a:rPr lang="cs-CZ" sz="24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Oponent: </a:t>
            </a:r>
            <a:r>
              <a:rPr lang="cs-CZ" sz="2400" b="0" i="0" dirty="0">
                <a:solidFill>
                  <a:srgbClr val="0A0A0A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Ing. Bohumil Vrhel</a:t>
            </a:r>
            <a:endParaRPr lang="cs-CZ" sz="24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7845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894E1B-2BF0-499D-A948-1825675EE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530" y="440703"/>
            <a:ext cx="7520940" cy="1569660"/>
          </a:xfrm>
        </p:spPr>
        <p:txBody>
          <a:bodyPr>
            <a:spAutoFit/>
          </a:bodyPr>
          <a:lstStyle/>
          <a:p>
            <a:r>
              <a:rPr kumimoji="0" lang="cs-CZ" sz="4800" b="0" i="0" u="none" strike="noStrike" kern="12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Motivace a důvody výběru řešeného problému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AF3B39-B455-4640-A604-DE43D7AE7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530" y="2492896"/>
            <a:ext cx="7520940" cy="2907661"/>
          </a:xfrm>
        </p:spPr>
        <p:txBody>
          <a:bodyPr/>
          <a:lstStyle/>
          <a:p>
            <a:pPr marR="0" lvl="0" algn="l" defTabSz="914400" rtl="0" eaLnBrk="1" fontAlgn="auto" latinLnBrk="0" hangingPunct="1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Osobní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zájem o rozšíření znalostí v tomto směru</a:t>
            </a:r>
          </a:p>
          <a:p>
            <a:pPr marR="0" lvl="0" algn="l" defTabSz="914400" rtl="0" eaLnBrk="1" fontAlgn="auto" latinLnBrk="0" hangingPunct="1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Setkání</a:t>
            </a:r>
            <a:r>
              <a:rPr lang="cs-CZ" sz="2400" b="0" dirty="0">
                <a:solidFill>
                  <a:srgbClr val="000000"/>
                </a:solidFill>
                <a:latin typeface="Calibri" panose="020F0502020204030204"/>
              </a:rPr>
              <a:t> se s touto tématikou v praxi</a:t>
            </a:r>
          </a:p>
          <a:p>
            <a:pPr marR="0" lvl="0" algn="l" defTabSz="914400" rtl="0" eaLnBrk="1" fontAlgn="auto" latinLnBrk="0" hangingPunct="1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cs-CZ" sz="2400" b="0" dirty="0">
                <a:solidFill>
                  <a:srgbClr val="000000"/>
                </a:solidFill>
                <a:latin typeface="Calibri" panose="020F0502020204030204"/>
              </a:rPr>
              <a:t>Použití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ověření získaných znalostí v praxi </a:t>
            </a:r>
          </a:p>
          <a:p>
            <a:endParaRPr lang="cs-CZ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F3B05D6-0BC7-4890-9E14-A9D614FBD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762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38319"/>
            <a:ext cx="8229600" cy="1143000"/>
          </a:xfrm>
        </p:spPr>
        <p:txBody>
          <a:bodyPr/>
          <a:lstStyle/>
          <a:p>
            <a:r>
              <a:rPr lang="cs-CZ" sz="48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C</a:t>
            </a:r>
            <a:r>
              <a:rPr lang="cs-CZ" sz="4800" cap="none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íl práce</a:t>
            </a:r>
            <a:endParaRPr lang="cs-CZ" sz="4800" dirty="0">
              <a:latin typeface="Calibri Light" panose="020F0302020204030204" pitchFamily="34" charset="0"/>
              <a:ea typeface="Verdana" panose="020B060403050404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019638"/>
            <a:ext cx="8208912" cy="3579849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Cílem práce je analýza aktuálního materiálového toku ve zvolené firmě, jeho optimalizace v závislosti na kompletaci vybraného dílu v rámci výrobního procesu.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126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11530" y="438319"/>
            <a:ext cx="7520940" cy="548640"/>
          </a:xfrm>
        </p:spPr>
        <p:txBody>
          <a:bodyPr/>
          <a:lstStyle/>
          <a:p>
            <a:r>
              <a:rPr lang="cs-CZ" sz="4800" cap="none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Použité metody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478974" y="1268760"/>
            <a:ext cx="8665026" cy="3579849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1200"/>
              </a:spcBef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Procesní analýza</a:t>
            </a:r>
          </a:p>
          <a:p>
            <a:pPr marL="457200" indent="-457200">
              <a:spcBef>
                <a:spcPts val="1200"/>
              </a:spcBef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Metoda layout</a:t>
            </a:r>
          </a:p>
          <a:p>
            <a:pPr marL="457200" indent="-457200">
              <a:spcBef>
                <a:spcPts val="1200"/>
              </a:spcBef>
              <a:spcAft>
                <a:spcPts val="9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SWOT analýza</a:t>
            </a:r>
            <a:endParaRPr lang="cs-CZ" sz="3600" b="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9046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17867" y="452058"/>
            <a:ext cx="9342785" cy="548640"/>
          </a:xfrm>
        </p:spPr>
        <p:txBody>
          <a:bodyPr/>
          <a:lstStyle/>
          <a:p>
            <a:r>
              <a:rPr lang="cs-CZ" sz="4800" cap="none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Představení společnosti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563078"/>
            <a:ext cx="7520940" cy="3579849"/>
          </a:xfrm>
        </p:spPr>
        <p:txBody>
          <a:bodyPr>
            <a:noAutofit/>
          </a:bodyPr>
          <a:lstStyle/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Specializuje se na lehkou strojírenskou výrobu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Zabývá se výrobou širokého spektra pružinových mechanismů, lisovaných dílů pro automobilový, textilní i spotřební průmysl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Společnost se řadí do kategorie velkých podniků</a:t>
            </a:r>
          </a:p>
          <a:p>
            <a:pPr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Společnost je odnoží hlavní mateřské firmy v Německu</a:t>
            </a: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Clr>
                <a:schemeClr val="accent2"/>
              </a:buClr>
            </a:pPr>
            <a:endParaRPr lang="cs-CZ" sz="24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388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38319"/>
            <a:ext cx="7520940" cy="548640"/>
          </a:xfrm>
        </p:spPr>
        <p:txBody>
          <a:bodyPr/>
          <a:lstStyle/>
          <a:p>
            <a:r>
              <a:rPr lang="cs-CZ" sz="4800" cap="none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Současný layout pracoviště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1F03F05-43E7-4195-A62F-09B150C7518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340768"/>
            <a:ext cx="4464496" cy="507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892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1342" y="836712"/>
            <a:ext cx="7760652" cy="548640"/>
          </a:xfrm>
        </p:spPr>
        <p:txBody>
          <a:bodyPr>
            <a:noAutofit/>
          </a:bodyPr>
          <a:lstStyle/>
          <a:p>
            <a:r>
              <a:rPr lang="cs-CZ" sz="4800" cap="none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Procesní analýza současného pracoviště- postupový diagram</a:t>
            </a:r>
          </a:p>
        </p:txBody>
      </p:sp>
      <p:pic>
        <p:nvPicPr>
          <p:cNvPr id="53" name="Zástupný obsah 52">
            <a:extLst>
              <a:ext uri="{FF2B5EF4-FFF2-40B4-BE49-F238E27FC236}">
                <a16:creationId xmlns:a16="http://schemas.microsoft.com/office/drawing/2014/main" id="{BA83FB12-0D15-4A10-A8FE-245B8F39E5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43" y="1910914"/>
            <a:ext cx="3888432" cy="4686438"/>
          </a:xfr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Obrázek 54" descr="Obsah obrázku text, křížovka&#10;&#10;Popis byl vytvořen automaticky">
            <a:extLst>
              <a:ext uri="{FF2B5EF4-FFF2-40B4-BE49-F238E27FC236}">
                <a16:creationId xmlns:a16="http://schemas.microsoft.com/office/drawing/2014/main" id="{5CD57CB0-8A2C-4C2E-ABFD-94B20031CC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767" y="1930311"/>
            <a:ext cx="3768227" cy="19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302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48915"/>
            <a:ext cx="7520940" cy="548640"/>
          </a:xfrm>
        </p:spPr>
        <p:txBody>
          <a:bodyPr/>
          <a:lstStyle/>
          <a:p>
            <a:r>
              <a:rPr lang="cs-CZ" sz="4800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S</a:t>
            </a:r>
            <a:r>
              <a:rPr lang="cs-CZ" sz="4800" cap="none" dirty="0">
                <a:latin typeface="Calibri Light" panose="020F0302020204030204" pitchFamily="34" charset="0"/>
                <a:ea typeface="Verdana" panose="020B0604030504040204" pitchFamily="34" charset="0"/>
                <a:cs typeface="Calibri Light" panose="020F0302020204030204" pitchFamily="34" charset="0"/>
              </a:rPr>
              <a:t>WOT analýza</a:t>
            </a:r>
            <a:endParaRPr lang="cs-CZ" sz="4800" dirty="0">
              <a:latin typeface="Calibri Light" panose="020F0302020204030204" pitchFamily="34" charset="0"/>
              <a:ea typeface="Verdana" panose="020B060403050404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EFF97C79-D331-4E2C-8281-5F8EA2B284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1340768"/>
            <a:ext cx="4032448" cy="5328592"/>
          </a:xfr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000" y="0"/>
            <a:ext cx="2880000" cy="438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30E57E88-5381-4C9D-ACBD-9422DEDFD9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0826" y="1340768"/>
            <a:ext cx="4198361" cy="1257475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90B062B2-D782-4833-97F0-CA1A260646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0826" y="2644644"/>
            <a:ext cx="4198361" cy="287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210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6077</TotalTime>
  <Words>262</Words>
  <Application>Microsoft Office PowerPoint</Application>
  <PresentationFormat>Předvádění na obrazovce (4:3)</PresentationFormat>
  <Paragraphs>41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Franklin Gothic Book</vt:lpstr>
      <vt:lpstr>Franklin Gothic Medium</vt:lpstr>
      <vt:lpstr>Verdana</vt:lpstr>
      <vt:lpstr>Wingdings</vt:lpstr>
      <vt:lpstr>Úhly</vt:lpstr>
      <vt:lpstr>Vysoká škola technická a ekonomická  v Českých Budějovicích   Diplomová práce</vt:lpstr>
      <vt:lpstr>     Optimalizace vnitřního materiálového toku pro kompletaci konkrétního dílu ve vybrané firmě</vt:lpstr>
      <vt:lpstr>Motivace a důvody výběru řešeného problému</vt:lpstr>
      <vt:lpstr>Cíl práce</vt:lpstr>
      <vt:lpstr>Použité metody</vt:lpstr>
      <vt:lpstr>Představení společnosti</vt:lpstr>
      <vt:lpstr>Současný layout pracoviště</vt:lpstr>
      <vt:lpstr>Procesní analýza současného pracoviště- postupový diagram</vt:lpstr>
      <vt:lpstr>SWOT analýza</vt:lpstr>
      <vt:lpstr>Návrhy řešení</vt:lpstr>
      <vt:lpstr>Návrhy možných změn layoutu</vt:lpstr>
      <vt:lpstr>Postupové diagramy k návrhům layoutu</vt:lpstr>
      <vt:lpstr>Porovnání výstupů postupových diagramů</vt:lpstr>
      <vt:lpstr>Děkuji za pozornost</vt:lpstr>
      <vt:lpstr>Doplňující dotazy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 v Českých Budějovicích   Diplomová práce</dc:title>
  <dc:creator>Šimon Ludvík</dc:creator>
  <cp:lastModifiedBy>Šimon Ludvík</cp:lastModifiedBy>
  <cp:revision>108</cp:revision>
  <dcterms:created xsi:type="dcterms:W3CDTF">2016-01-05T00:12:45Z</dcterms:created>
  <dcterms:modified xsi:type="dcterms:W3CDTF">2021-01-26T17:47:07Z</dcterms:modified>
</cp:coreProperties>
</file>