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58" r:id="rId4"/>
    <p:sldId id="262" r:id="rId5"/>
    <p:sldId id="261" r:id="rId6"/>
    <p:sldId id="266" r:id="rId7"/>
    <p:sldId id="267" r:id="rId8"/>
    <p:sldId id="259" r:id="rId9"/>
    <p:sldId id="264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356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avoúhlý trojúhelník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grpSp>
        <p:nvGrpSpPr>
          <p:cNvPr id="2" name="Skupin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Volný tvar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Volný tvar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Volný tvar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Přímá spojovací čára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F0BCC7B6-AE57-49B0-B3CB-00E683505E07}" type="datetimeFigureOut">
              <a:rPr lang="cs-CZ" smtClean="0"/>
              <a:pPr/>
              <a:t>03.02.2021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3061917C-C9CD-4177-A922-44036646C63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0BCC7B6-AE57-49B0-B3CB-00E683505E07}" type="datetimeFigureOut">
              <a:rPr lang="cs-CZ" smtClean="0"/>
              <a:pPr/>
              <a:t>03.02.2021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061917C-C9CD-4177-A922-44036646C63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0BCC7B6-AE57-49B0-B3CB-00E683505E07}" type="datetimeFigureOut">
              <a:rPr lang="cs-CZ" smtClean="0"/>
              <a:pPr/>
              <a:t>03.02.2021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061917C-C9CD-4177-A922-44036646C63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0BCC7B6-AE57-49B0-B3CB-00E683505E07}" type="datetimeFigureOut">
              <a:rPr lang="cs-CZ" smtClean="0"/>
              <a:pPr/>
              <a:t>03.02.2021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061917C-C9CD-4177-A922-44036646C63C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0BCC7B6-AE57-49B0-B3CB-00E683505E07}" type="datetimeFigureOut">
              <a:rPr lang="cs-CZ" smtClean="0"/>
              <a:pPr/>
              <a:t>03.02.2021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061917C-C9CD-4177-A922-44036646C63C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Dvojitá šipk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Dvojitá šipk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0BCC7B6-AE57-49B0-B3CB-00E683505E07}" type="datetimeFigureOut">
              <a:rPr lang="cs-CZ" smtClean="0"/>
              <a:pPr/>
              <a:t>03.02.2021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061917C-C9CD-4177-A922-44036646C63C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0BCC7B6-AE57-49B0-B3CB-00E683505E07}" type="datetimeFigureOut">
              <a:rPr lang="cs-CZ" smtClean="0"/>
              <a:pPr/>
              <a:t>03.02.2021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061917C-C9CD-4177-A922-44036646C63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0BCC7B6-AE57-49B0-B3CB-00E683505E07}" type="datetimeFigureOut">
              <a:rPr lang="cs-CZ" smtClean="0"/>
              <a:pPr/>
              <a:t>03.02.2021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061917C-C9CD-4177-A922-44036646C63C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0BCC7B6-AE57-49B0-B3CB-00E683505E07}" type="datetimeFigureOut">
              <a:rPr lang="cs-CZ" smtClean="0"/>
              <a:pPr/>
              <a:t>03.02.2021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061917C-C9CD-4177-A922-44036646C63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F0BCC7B6-AE57-49B0-B3CB-00E683505E07}" type="datetimeFigureOut">
              <a:rPr lang="cs-CZ" smtClean="0"/>
              <a:pPr/>
              <a:t>03.02.2021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061917C-C9CD-4177-A922-44036646C63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F0BCC7B6-AE57-49B0-B3CB-00E683505E07}" type="datetimeFigureOut">
              <a:rPr lang="cs-CZ" smtClean="0"/>
              <a:pPr/>
              <a:t>03.02.2021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3061917C-C9CD-4177-A922-44036646C63C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Volný tvar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Pravoúhlý trojúhelník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Přímá spojovací čára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vojitá šipk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Dvojitá šipk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olný tvar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Volný tvar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Pravoúhlý trojúhelní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Přímá spojovací čára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F0BCC7B6-AE57-49B0-B3CB-00E683505E07}" type="datetimeFigureOut">
              <a:rPr lang="cs-CZ" smtClean="0"/>
              <a:pPr/>
              <a:t>03.02.2021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3061917C-C9CD-4177-A922-44036646C63C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42852"/>
            <a:ext cx="7772400" cy="3714776"/>
          </a:xfrm>
        </p:spPr>
        <p:txBody>
          <a:bodyPr>
            <a:normAutofit fontScale="90000"/>
          </a:bodyPr>
          <a:lstStyle/>
          <a:p>
            <a:pPr algn="ctr"/>
            <a:r>
              <a:rPr lang="cs-CZ" sz="2200" dirty="0" smtClean="0">
                <a:latin typeface="Arial" pitchFamily="34" charset="0"/>
                <a:cs typeface="Arial" pitchFamily="34" charset="0"/>
              </a:rPr>
              <a:t>Vysoká škola technická a ekonomická v Českých Budějovicích</a:t>
            </a:r>
            <a:br>
              <a:rPr lang="cs-CZ" sz="2200" dirty="0" smtClean="0">
                <a:latin typeface="Arial" pitchFamily="34" charset="0"/>
                <a:cs typeface="Arial" pitchFamily="34" charset="0"/>
              </a:rPr>
            </a:br>
            <a:r>
              <a:rPr lang="cs-CZ" sz="22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cs-CZ" sz="2200" dirty="0" smtClean="0">
                <a:latin typeface="Arial" pitchFamily="34" charset="0"/>
                <a:cs typeface="Arial" pitchFamily="34" charset="0"/>
              </a:rPr>
            </a:br>
            <a:r>
              <a:rPr lang="cs-CZ" sz="4900" dirty="0" smtClean="0">
                <a:latin typeface="Arial" pitchFamily="34" charset="0"/>
                <a:cs typeface="Arial" pitchFamily="34" charset="0"/>
              </a:rPr>
              <a:t>Zatraktivnění středně </a:t>
            </a:r>
            <a:r>
              <a:rPr lang="cs-CZ" sz="4900" dirty="0" smtClean="0">
                <a:latin typeface="Arial" pitchFamily="34" charset="0"/>
                <a:cs typeface="Arial" pitchFamily="34" charset="0"/>
              </a:rPr>
              <a:t>velkého </a:t>
            </a:r>
            <a:r>
              <a:rPr lang="cs-CZ" sz="4900" dirty="0" smtClean="0">
                <a:latin typeface="Arial" pitchFamily="34" charset="0"/>
                <a:cs typeface="Arial" pitchFamily="34" charset="0"/>
              </a:rPr>
              <a:t>města pro důchodce a handicapované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/>
            </a:r>
            <a:br>
              <a:rPr lang="cs-CZ" dirty="0" smtClean="0">
                <a:latin typeface="Arial" pitchFamily="34" charset="0"/>
                <a:cs typeface="Arial" pitchFamily="34" charset="0"/>
              </a:rPr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857224" y="3546887"/>
            <a:ext cx="7772400" cy="1953815"/>
          </a:xfrm>
        </p:spPr>
        <p:txBody>
          <a:bodyPr/>
          <a:lstStyle/>
          <a:p>
            <a:pPr algn="l"/>
            <a:r>
              <a:rPr lang="cs-CZ" sz="22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Autor práce: Bc. David </a:t>
            </a:r>
            <a:r>
              <a:rPr lang="cs-CZ" sz="2200" b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Haták</a:t>
            </a:r>
            <a:endParaRPr lang="cs-CZ" sz="2200" b="1" dirty="0" smtClean="0">
              <a:solidFill>
                <a:schemeClr val="tx1">
                  <a:lumMod val="50000"/>
                  <a:lumOff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l"/>
            <a:r>
              <a:rPr lang="cs-CZ" sz="22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Vedoucí práce: Ing. Jiří Čejka, </a:t>
            </a:r>
            <a:r>
              <a:rPr lang="cs-CZ" sz="2200" b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Ph.D</a:t>
            </a:r>
            <a:r>
              <a:rPr lang="cs-CZ" sz="22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algn="l"/>
            <a:r>
              <a:rPr lang="cs-CZ" sz="22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Oponent práce: Ing</a:t>
            </a:r>
            <a:r>
              <a:rPr lang="cs-CZ" sz="22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. Bc. </a:t>
            </a:r>
            <a:r>
              <a:rPr lang="cs-CZ" sz="22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Kristýna </a:t>
            </a:r>
            <a:r>
              <a:rPr lang="cs-CZ" sz="2200" b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Neubergová</a:t>
            </a:r>
            <a:r>
              <a:rPr lang="cs-CZ" sz="22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cs-CZ" sz="2200" b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Ph.D</a:t>
            </a:r>
            <a:r>
              <a:rPr lang="cs-CZ" sz="22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algn="l"/>
            <a:r>
              <a:rPr lang="cs-CZ" sz="22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České Budějovice, únor 2021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sz="2200" dirty="0" smtClean="0">
                <a:latin typeface="Arial" pitchFamily="34" charset="0"/>
                <a:cs typeface="Arial" pitchFamily="34" charset="0"/>
              </a:rPr>
              <a:t>Osobní vztah k městu</a:t>
            </a:r>
          </a:p>
          <a:p>
            <a:pPr algn="just"/>
            <a:r>
              <a:rPr lang="cs-CZ" sz="2200" dirty="0" smtClean="0">
                <a:latin typeface="Arial" pitchFamily="34" charset="0"/>
                <a:cs typeface="Arial" pitchFamily="34" charset="0"/>
              </a:rPr>
              <a:t>Důchodci a handicapovaní</a:t>
            </a:r>
          </a:p>
          <a:p>
            <a:pPr algn="just"/>
            <a:r>
              <a:rPr lang="cs-CZ" sz="2200" dirty="0" smtClean="0">
                <a:latin typeface="Arial" pitchFamily="34" charset="0"/>
                <a:cs typeface="Arial" pitchFamily="34" charset="0"/>
              </a:rPr>
              <a:t>Zajímavá myšlenka</a:t>
            </a:r>
            <a:endParaRPr lang="cs-CZ" sz="2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 smtClean="0">
                <a:latin typeface="Arial" pitchFamily="34" charset="0"/>
                <a:cs typeface="Arial" pitchFamily="34" charset="0"/>
              </a:rPr>
              <a:t>Motivace a důvody k řešení daného problému</a:t>
            </a:r>
            <a:endParaRPr lang="cs-CZ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sz="2000" dirty="0" smtClean="0">
                <a:latin typeface="Arial" pitchFamily="34" charset="0"/>
                <a:cs typeface="Arial" pitchFamily="34" charset="0"/>
              </a:rPr>
              <a:t>Cílem diplomové práce je zhodnotit současný stav dopravní 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obslužnosti 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s ohledem na lidi důchodového věku a 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handicapované 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ve středně velkém městě. Následné zatraktivnění města pro lidi uvedených kategorií skrze rozšíření dopravy, tedy kvality dopravní obslužnosti.</a:t>
            </a:r>
          </a:p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latin typeface="Arial" pitchFamily="34" charset="0"/>
                <a:cs typeface="Arial" pitchFamily="34" charset="0"/>
              </a:rPr>
              <a:t>Cíl práce</a:t>
            </a:r>
            <a:endParaRPr lang="cs-CZ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latin typeface="Arial" pitchFamily="34" charset="0"/>
                <a:cs typeface="Arial" pitchFamily="34" charset="0"/>
              </a:rPr>
              <a:t>Sběr a analýza dat (odborná literatura a materiály, jízdní řády, dotazování)</a:t>
            </a:r>
          </a:p>
          <a:p>
            <a:pPr lvl="1"/>
            <a:r>
              <a:rPr lang="cs-CZ" dirty="0" smtClean="0">
                <a:latin typeface="Arial" pitchFamily="34" charset="0"/>
                <a:cs typeface="Arial" pitchFamily="34" charset="0"/>
              </a:rPr>
              <a:t>Rozbor města</a:t>
            </a:r>
          </a:p>
          <a:p>
            <a:pPr lvl="2"/>
            <a:r>
              <a:rPr lang="cs-CZ" dirty="0" smtClean="0">
                <a:latin typeface="Arial" pitchFamily="34" charset="0"/>
                <a:cs typeface="Arial" pitchFamily="34" charset="0"/>
              </a:rPr>
              <a:t> morfologie, věk, kultura, zábava, doprava, sport, zdrav. zařízení a instituce</a:t>
            </a:r>
          </a:p>
          <a:p>
            <a:r>
              <a:rPr lang="cs-CZ" dirty="0" smtClean="0">
                <a:latin typeface="Arial" pitchFamily="34" charset="0"/>
                <a:cs typeface="Arial" pitchFamily="34" charset="0"/>
              </a:rPr>
              <a:t>Stanovení výzkumných otázek</a:t>
            </a:r>
          </a:p>
          <a:p>
            <a:r>
              <a:rPr lang="cs-CZ" dirty="0" smtClean="0">
                <a:latin typeface="Arial" pitchFamily="34" charset="0"/>
                <a:cs typeface="Arial" pitchFamily="34" charset="0"/>
              </a:rPr>
              <a:t>Metoda nejbližšího souseda</a:t>
            </a:r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latin typeface="Arial" pitchFamily="34" charset="0"/>
                <a:cs typeface="Arial" pitchFamily="34" charset="0"/>
              </a:rPr>
              <a:t>Použité metody</a:t>
            </a:r>
            <a:endParaRPr lang="cs-CZ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latin typeface="Arial" pitchFamily="34" charset="0"/>
                <a:cs typeface="Arial" pitchFamily="34" charset="0"/>
              </a:rPr>
              <a:t>MHD</a:t>
            </a:r>
          </a:p>
          <a:p>
            <a:r>
              <a:rPr lang="cs-CZ" dirty="0" smtClean="0">
                <a:latin typeface="Arial" pitchFamily="34" charset="0"/>
                <a:cs typeface="Arial" pitchFamily="34" charset="0"/>
              </a:rPr>
              <a:t>Linka 376001</a:t>
            </a:r>
          </a:p>
          <a:p>
            <a:r>
              <a:rPr lang="cs-CZ" dirty="0" smtClean="0">
                <a:latin typeface="Arial" pitchFamily="34" charset="0"/>
                <a:cs typeface="Arial" pitchFamily="34" charset="0"/>
              </a:rPr>
              <a:t>Dotazník</a:t>
            </a:r>
          </a:p>
          <a:p>
            <a:r>
              <a:rPr lang="cs-CZ" dirty="0" smtClean="0">
                <a:latin typeface="Arial" pitchFamily="34" charset="0"/>
                <a:cs typeface="Arial" pitchFamily="34" charset="0"/>
              </a:rPr>
              <a:t>Rozbor města</a:t>
            </a:r>
          </a:p>
          <a:p>
            <a:r>
              <a:rPr lang="cs-CZ" dirty="0" smtClean="0">
                <a:latin typeface="Arial" pitchFamily="34" charset="0"/>
                <a:cs typeface="Arial" pitchFamily="34" charset="0"/>
              </a:rPr>
              <a:t>Docházkové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vzdálenosti</a:t>
            </a:r>
            <a:endParaRPr lang="cs-CZ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latin typeface="Arial" pitchFamily="34" charset="0"/>
                <a:cs typeface="Arial" pitchFamily="34" charset="0"/>
              </a:rPr>
              <a:t>Analýza současného stavu</a:t>
            </a:r>
            <a:endParaRPr lang="cs-CZ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latin typeface="Arial" pitchFamily="34" charset="0"/>
                <a:cs typeface="Arial" pitchFamily="34" charset="0"/>
              </a:rPr>
              <a:t>Zastávky</a:t>
            </a:r>
          </a:p>
          <a:p>
            <a:r>
              <a:rPr lang="cs-CZ" dirty="0" smtClean="0">
                <a:latin typeface="Arial" pitchFamily="34" charset="0"/>
                <a:cs typeface="Arial" pitchFamily="34" charset="0"/>
              </a:rPr>
              <a:t>Trasa </a:t>
            </a:r>
          </a:p>
          <a:p>
            <a:r>
              <a:rPr lang="cs-CZ" dirty="0" smtClean="0">
                <a:latin typeface="Arial" pitchFamily="34" charset="0"/>
                <a:cs typeface="Arial" pitchFamily="34" charset="0"/>
              </a:rPr>
              <a:t>Jízdní řád</a:t>
            </a:r>
          </a:p>
          <a:p>
            <a:r>
              <a:rPr lang="cs-CZ" dirty="0" smtClean="0">
                <a:latin typeface="Arial" pitchFamily="34" charset="0"/>
                <a:cs typeface="Arial" pitchFamily="34" charset="0"/>
              </a:rPr>
              <a:t>J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ízdné</a:t>
            </a:r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r>
              <a:rPr lang="cs-CZ" dirty="0" smtClean="0">
                <a:latin typeface="Arial" pitchFamily="34" charset="0"/>
                <a:cs typeface="Arial" pitchFamily="34" charset="0"/>
              </a:rPr>
              <a:t>Další možné návrhy</a:t>
            </a:r>
          </a:p>
          <a:p>
            <a:pPr lvl="1"/>
            <a:endParaRPr lang="cs-CZ" dirty="0" smtClean="0"/>
          </a:p>
          <a:p>
            <a:pPr lvl="1"/>
            <a:endParaRPr lang="cs-CZ" dirty="0" smtClean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latin typeface="Arial" pitchFamily="34" charset="0"/>
                <a:cs typeface="Arial" pitchFamily="34" charset="0"/>
              </a:rPr>
              <a:t>Návrh zatraktivnění</a:t>
            </a:r>
            <a:endParaRPr lang="cs-CZ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latin typeface="Arial" pitchFamily="34" charset="0"/>
                <a:cs typeface="Arial" pitchFamily="34" charset="0"/>
              </a:rPr>
              <a:t>Důchodci a handicapovaní</a:t>
            </a:r>
          </a:p>
          <a:p>
            <a:r>
              <a:rPr lang="cs-CZ" dirty="0" smtClean="0">
                <a:latin typeface="Arial" pitchFamily="34" charset="0"/>
                <a:cs typeface="Arial" pitchFamily="34" charset="0"/>
              </a:rPr>
              <a:t>Nemocnice</a:t>
            </a:r>
          </a:p>
          <a:p>
            <a:r>
              <a:rPr lang="cs-CZ" dirty="0" smtClean="0">
                <a:latin typeface="Arial" pitchFamily="34" charset="0"/>
                <a:cs typeface="Arial" pitchFamily="34" charset="0"/>
              </a:rPr>
              <a:t>Volnočasové aktivity</a:t>
            </a:r>
          </a:p>
          <a:p>
            <a:r>
              <a:rPr lang="cs-CZ" dirty="0" smtClean="0">
                <a:latin typeface="Arial" pitchFamily="34" charset="0"/>
                <a:cs typeface="Arial" pitchFamily="34" charset="0"/>
              </a:rPr>
              <a:t>Město přátelské seniorům</a:t>
            </a:r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latin typeface="Arial" pitchFamily="34" charset="0"/>
                <a:cs typeface="Arial" pitchFamily="34" charset="0"/>
              </a:rPr>
              <a:t>Stručné shrnutí</a:t>
            </a:r>
            <a:endParaRPr lang="cs-CZ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latin typeface="Arial" pitchFamily="34" charset="0"/>
                <a:cs typeface="Arial" pitchFamily="34" charset="0"/>
              </a:rPr>
              <a:t>Vedoucí práce:</a:t>
            </a:r>
          </a:p>
          <a:p>
            <a:pPr lvl="1"/>
            <a:r>
              <a:rPr lang="cs-CZ" dirty="0" smtClean="0">
                <a:latin typeface="Arial" pitchFamily="34" charset="0"/>
                <a:cs typeface="Arial" pitchFamily="34" charset="0"/>
              </a:rPr>
              <a:t>„Lze váš postup použít i pro jiná města nebo je nutné algoritmus řešení upravit?“</a:t>
            </a:r>
          </a:p>
          <a:p>
            <a:pPr lvl="1"/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r>
              <a:rPr lang="cs-CZ" dirty="0" smtClean="0">
                <a:latin typeface="Arial" pitchFamily="34" charset="0"/>
                <a:cs typeface="Arial" pitchFamily="34" charset="0"/>
              </a:rPr>
              <a:t>Oponent práce:</a:t>
            </a:r>
          </a:p>
          <a:p>
            <a:pPr lvl="1"/>
            <a:r>
              <a:rPr lang="cs-CZ" dirty="0" smtClean="0">
                <a:latin typeface="Arial" pitchFamily="34" charset="0"/>
                <a:cs typeface="Arial" pitchFamily="34" charset="0"/>
              </a:rPr>
              <a:t>„Bylo by možné vaši rozsáhlou analýzu dopravy ve městě využít také pro hodnocení jiných skupin uživatelů veřejné dopravy, například dětí?“</a:t>
            </a:r>
          </a:p>
          <a:p>
            <a:pPr lvl="1"/>
            <a:r>
              <a:rPr lang="cs-CZ" dirty="0" smtClean="0">
                <a:latin typeface="Arial" pitchFamily="34" charset="0"/>
                <a:cs typeface="Arial" pitchFamily="34" charset="0"/>
              </a:rPr>
              <a:t>„Je vámi navržený postup použitelný také v jiných městech?“</a:t>
            </a:r>
          </a:p>
          <a:p>
            <a:pPr lvl="1"/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 smtClean="0">
                <a:latin typeface="Arial" pitchFamily="34" charset="0"/>
                <a:cs typeface="Arial" pitchFamily="34" charset="0"/>
              </a:rPr>
              <a:t>Dotazy vedoucího práce a oponenta</a:t>
            </a:r>
            <a:endParaRPr lang="cs-CZ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5721563"/>
          </a:xfrm>
        </p:spPr>
        <p:txBody>
          <a:bodyPr/>
          <a:lstStyle/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 algn="ctr">
              <a:buNone/>
            </a:pPr>
            <a:r>
              <a:rPr lang="cs-CZ" sz="3600" dirty="0" smtClean="0">
                <a:latin typeface="Arial" pitchFamily="34" charset="0"/>
                <a:cs typeface="Arial" pitchFamily="34" charset="0"/>
              </a:rPr>
              <a:t>Děkuji za pozornost</a:t>
            </a:r>
            <a:endParaRPr lang="cs-CZ" sz="36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hluk">
  <a:themeElements>
    <a:clrScheme name="Shluk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Shlu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Shlu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101</TotalTime>
  <Words>237</Words>
  <Application>Microsoft Office PowerPoint</Application>
  <PresentationFormat>Předvádění na obrazovce (4:3)</PresentationFormat>
  <Paragraphs>48</Paragraphs>
  <Slides>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Shluk</vt:lpstr>
      <vt:lpstr>Vysoká škola technická a ekonomická v Českých Budějovicích  Zatraktivnění středně velkého města pro důchodce a handicapované </vt:lpstr>
      <vt:lpstr>Motivace a důvody k řešení daného problému</vt:lpstr>
      <vt:lpstr>Cíl práce</vt:lpstr>
      <vt:lpstr>Použité metody</vt:lpstr>
      <vt:lpstr>Analýza současného stavu</vt:lpstr>
      <vt:lpstr>Návrh zatraktivnění</vt:lpstr>
      <vt:lpstr>Stručné shrnutí</vt:lpstr>
      <vt:lpstr>Dotazy vedoucího práce a oponenta</vt:lpstr>
      <vt:lpstr>Snímek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David Haták</dc:creator>
  <cp:lastModifiedBy>David Haták</cp:lastModifiedBy>
  <cp:revision>13</cp:revision>
  <dcterms:created xsi:type="dcterms:W3CDTF">2021-02-03T16:04:43Z</dcterms:created>
  <dcterms:modified xsi:type="dcterms:W3CDTF">2021-02-03T21:12:01Z</dcterms:modified>
</cp:coreProperties>
</file>