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19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14" autoAdjust="0"/>
  </p:normalViewPr>
  <p:slideViewPr>
    <p:cSldViewPr>
      <p:cViewPr varScale="1">
        <p:scale>
          <a:sx n="104" d="100"/>
          <a:sy n="104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5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F24AC-BF88-46B1-A70D-E3F2B4CA6BA4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5D8D1-0BDD-45D3-B034-498CA95E2F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12480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C3B36-3301-4595-B4F3-A5710F7906A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92B21-3457-4D84-B6E4-08F58A56C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89482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78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207B-0E77-45FB-A978-2C3E8D948436}" type="datetime1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CC3A-A98F-4E8D-888C-D16E5FB8E6F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B18B2-A90B-4F3B-85EB-5E70AF450B15}" type="datetime1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CC3A-A98F-4E8D-888C-D16E5FB8E6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4B3B-C555-4789-8B24-0B498DF5A623}" type="datetime1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CC3A-A98F-4E8D-888C-D16E5FB8E6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05DC-AACA-4F3C-9C46-BFD3D0B946EF}" type="datetime1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CC3A-A98F-4E8D-888C-D16E5FB8E6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A51D-88E3-426B-A92F-6A621A46B4FA}" type="datetime1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CC3A-A98F-4E8D-888C-D16E5FB8E6F8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1C5A8-CBD2-4C8D-9B41-47BE959E9B25}" type="datetime1">
              <a:rPr lang="cs-CZ" smtClean="0"/>
              <a:t>02.02.2021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CC3A-A98F-4E8D-888C-D16E5FB8E6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DE2B-F909-43A0-A486-529DE1090A48}" type="datetime1">
              <a:rPr lang="cs-CZ" smtClean="0"/>
              <a:t>02.02.2021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CC3A-A98F-4E8D-888C-D16E5FB8E6F8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A85D5-CBC6-4928-BBD9-AD828397FAC7}" type="datetime1">
              <a:rPr lang="cs-CZ" smtClean="0"/>
              <a:t>02.02.2021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CC3A-A98F-4E8D-888C-D16E5FB8E6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3656-943A-4A38-B895-CA317DFC0630}" type="datetime1">
              <a:rPr lang="cs-CZ" smtClean="0"/>
              <a:t>02.02.2021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CC3A-A98F-4E8D-888C-D16E5FB8E6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0F68-20E3-47CA-96D1-AC5703F1DBAC}" type="datetime1">
              <a:rPr lang="cs-CZ" smtClean="0"/>
              <a:t>02.02.2021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CC3A-A98F-4E8D-888C-D16E5FB8E6F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1F6C-55A1-4397-8C5E-1986F3BF8617}" type="datetime1">
              <a:rPr lang="cs-CZ" smtClean="0"/>
              <a:t>02.02.2021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CC3A-A98F-4E8D-888C-D16E5FB8E6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CACD117-860B-474F-A1BC-6D1D0AF182C0}" type="datetime1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875CC3A-A98F-4E8D-888C-D16E5FB8E6F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9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900" b="1" dirty="0" smtClean="0">
                <a:latin typeface="Arial" pitchFamily="34" charset="0"/>
                <a:cs typeface="Arial" pitchFamily="34" charset="0"/>
              </a:rPr>
            </a:br>
            <a:r>
              <a:rPr lang="cs-CZ" sz="3900" b="1" dirty="0">
                <a:latin typeface="Arial" pitchFamily="34" charset="0"/>
                <a:cs typeface="Arial" pitchFamily="34" charset="0"/>
              </a:rPr>
              <a:t/>
            </a:r>
            <a:br>
              <a:rPr lang="cs-CZ" sz="3900" b="1" dirty="0">
                <a:latin typeface="Arial" pitchFamily="34" charset="0"/>
                <a:cs typeface="Arial" pitchFamily="34" charset="0"/>
              </a:rPr>
            </a:br>
            <a:r>
              <a:rPr lang="cs-CZ" sz="39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900" b="1" dirty="0" smtClean="0">
                <a:latin typeface="Arial" pitchFamily="34" charset="0"/>
                <a:cs typeface="Arial" pitchFamily="34" charset="0"/>
              </a:rPr>
            </a:br>
            <a:r>
              <a:rPr lang="cs-CZ" sz="39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900" b="1" dirty="0" smtClean="0">
                <a:latin typeface="Arial" pitchFamily="34" charset="0"/>
                <a:cs typeface="Arial" pitchFamily="34" charset="0"/>
              </a:rPr>
            </a:br>
            <a:r>
              <a:rPr lang="cs-CZ" sz="3900" b="1" dirty="0">
                <a:latin typeface="Arial" pitchFamily="34" charset="0"/>
                <a:cs typeface="Arial" pitchFamily="34" charset="0"/>
              </a:rPr>
              <a:t/>
            </a:r>
            <a:br>
              <a:rPr lang="cs-CZ" sz="3900" b="1" dirty="0">
                <a:latin typeface="Arial" pitchFamily="34" charset="0"/>
                <a:cs typeface="Arial" pitchFamily="34" charset="0"/>
              </a:rPr>
            </a:br>
            <a:r>
              <a:rPr lang="cs-CZ" sz="39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900" b="1" dirty="0" smtClean="0">
                <a:latin typeface="Arial" pitchFamily="34" charset="0"/>
                <a:cs typeface="Arial" pitchFamily="34" charset="0"/>
              </a:rPr>
            </a:br>
            <a:r>
              <a:rPr lang="cs-CZ" sz="3900" b="1" dirty="0">
                <a:latin typeface="Arial" pitchFamily="34" charset="0"/>
                <a:cs typeface="Arial" pitchFamily="34" charset="0"/>
              </a:rPr>
              <a:t/>
            </a:r>
            <a:br>
              <a:rPr lang="cs-CZ" sz="3900" b="1" dirty="0">
                <a:latin typeface="Arial" pitchFamily="34" charset="0"/>
                <a:cs typeface="Arial" pitchFamily="34" charset="0"/>
              </a:rPr>
            </a:br>
            <a:r>
              <a:rPr lang="cs-CZ" sz="39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900" b="1" dirty="0" smtClean="0">
                <a:latin typeface="Arial" pitchFamily="34" charset="0"/>
                <a:cs typeface="Arial" pitchFamily="34" charset="0"/>
              </a:rPr>
            </a:br>
            <a:r>
              <a:rPr lang="cs-CZ" sz="3900" b="1" dirty="0">
                <a:latin typeface="Arial" pitchFamily="34" charset="0"/>
                <a:cs typeface="Arial" pitchFamily="34" charset="0"/>
              </a:rPr>
              <a:t/>
            </a:r>
            <a:br>
              <a:rPr lang="cs-CZ" sz="3900" b="1" dirty="0">
                <a:latin typeface="Arial" pitchFamily="34" charset="0"/>
                <a:cs typeface="Arial" pitchFamily="34" charset="0"/>
              </a:rPr>
            </a:br>
            <a:r>
              <a:rPr lang="cs-CZ" sz="39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900" b="1" dirty="0" smtClean="0">
                <a:latin typeface="Arial" pitchFamily="34" charset="0"/>
                <a:cs typeface="Arial" pitchFamily="34" charset="0"/>
              </a:rPr>
            </a:br>
            <a:r>
              <a:rPr lang="cs-CZ" sz="3900" b="1" dirty="0">
                <a:latin typeface="Arial" pitchFamily="34" charset="0"/>
                <a:cs typeface="Arial" pitchFamily="34" charset="0"/>
              </a:rPr>
              <a:t/>
            </a:r>
            <a:br>
              <a:rPr lang="cs-CZ" sz="3900" b="1" dirty="0">
                <a:latin typeface="Arial" pitchFamily="34" charset="0"/>
                <a:cs typeface="Arial" pitchFamily="34" charset="0"/>
              </a:rPr>
            </a:br>
            <a:r>
              <a:rPr lang="cs-CZ" sz="39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900" b="1" dirty="0" smtClean="0">
                <a:latin typeface="Arial" pitchFamily="34" charset="0"/>
                <a:cs typeface="Arial" pitchFamily="34" charset="0"/>
              </a:rPr>
            </a:br>
            <a:r>
              <a:rPr lang="cs-CZ" sz="3900" b="1" dirty="0">
                <a:latin typeface="Arial" pitchFamily="34" charset="0"/>
                <a:cs typeface="Arial" pitchFamily="34" charset="0"/>
              </a:rPr>
              <a:t/>
            </a:r>
            <a:br>
              <a:rPr lang="cs-CZ" sz="3900" b="1" dirty="0">
                <a:latin typeface="Arial" pitchFamily="34" charset="0"/>
                <a:cs typeface="Arial" pitchFamily="34" charset="0"/>
              </a:rPr>
            </a:br>
            <a:r>
              <a:rPr lang="cs-CZ" sz="3900" b="1" dirty="0">
                <a:latin typeface="Arial" pitchFamily="34" charset="0"/>
                <a:cs typeface="Arial" pitchFamily="34" charset="0"/>
              </a:rPr>
              <a:t/>
            </a:r>
            <a:br>
              <a:rPr lang="cs-CZ" sz="3900" b="1" dirty="0">
                <a:latin typeface="Arial" pitchFamily="34" charset="0"/>
                <a:cs typeface="Arial" pitchFamily="34" charset="0"/>
              </a:rPr>
            </a:br>
            <a:r>
              <a:rPr lang="pl-PL" sz="2000" b="1" dirty="0"/>
              <a:t/>
            </a:r>
            <a:br>
              <a:rPr lang="pl-PL" sz="2000" b="1" dirty="0"/>
            </a:br>
            <a:r>
              <a:rPr lang="cs-CZ" sz="39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900" b="1" dirty="0" smtClean="0">
                <a:latin typeface="Arial" pitchFamily="34" charset="0"/>
                <a:cs typeface="Arial" pitchFamily="34" charset="0"/>
              </a:rPr>
            </a:b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idx="4294967295"/>
          </p:nvPr>
        </p:nvSpPr>
        <p:spPr>
          <a:xfrm>
            <a:off x="467544" y="1988840"/>
            <a:ext cx="8244408" cy="3888432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cs-CZ" sz="4300" b="1" dirty="0" smtClean="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rPr>
              <a:t>Návrh nové koncepce dopravní obslužnosti mikroregionu Lipensko</a:t>
            </a:r>
          </a:p>
          <a:p>
            <a:pPr algn="l"/>
            <a:endParaRPr lang="cs-CZ" sz="1800" dirty="0">
              <a:ea typeface="Tahoma" pitchFamily="34" charset="0"/>
              <a:cs typeface="Tahoma" pitchFamily="34" charset="0"/>
            </a:endParaRPr>
          </a:p>
          <a:p>
            <a:pPr marL="0" indent="0" algn="l">
              <a:buNone/>
            </a:pPr>
            <a:r>
              <a:rPr lang="cs-CZ" sz="1800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Autor diplomové </a:t>
            </a:r>
            <a:r>
              <a:rPr lang="cs-CZ" sz="18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práce: </a:t>
            </a:r>
            <a:r>
              <a:rPr lang="cs-CZ" sz="1800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Bc. Jana </a:t>
            </a:r>
            <a:r>
              <a:rPr lang="cs-CZ" sz="18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Müllerová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Vedoucí </a:t>
            </a:r>
            <a:r>
              <a:rPr lang="cs-CZ" sz="1800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diplomové </a:t>
            </a:r>
            <a:r>
              <a:rPr lang="cs-CZ" sz="18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práce: Ing. </a:t>
            </a:r>
            <a:r>
              <a:rPr lang="cs-CZ" sz="1800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Jiří Čejka, Ph.D.</a:t>
            </a:r>
            <a:endParaRPr lang="cs-CZ" sz="18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pPr marL="0" indent="0" algn="l">
              <a:buNone/>
            </a:pPr>
            <a:r>
              <a:rPr lang="cs-CZ" sz="18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Oponent </a:t>
            </a:r>
            <a:r>
              <a:rPr lang="cs-CZ" sz="1800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diplomové </a:t>
            </a:r>
            <a:r>
              <a:rPr lang="cs-CZ" sz="18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práce: Ing. </a:t>
            </a:r>
            <a:r>
              <a:rPr lang="cs-CZ" sz="1800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Pavol </a:t>
            </a:r>
            <a:r>
              <a:rPr lang="cs-CZ" sz="1800" dirty="0" err="1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Meško</a:t>
            </a:r>
            <a:r>
              <a:rPr lang="cs-CZ" sz="1800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, </a:t>
            </a:r>
            <a:r>
              <a:rPr lang="cs-CZ" sz="18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Ph.D</a:t>
            </a:r>
            <a:r>
              <a:rPr lang="cs-CZ" sz="1800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.</a:t>
            </a:r>
          </a:p>
          <a:p>
            <a:pPr marL="0" indent="0" algn="l">
              <a:buNone/>
            </a:pPr>
            <a:endParaRPr lang="cs-CZ" sz="18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pPr marL="0" indent="0" algn="l">
              <a:buNone/>
            </a:pPr>
            <a:r>
              <a:rPr lang="cs-CZ" sz="18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České Budějovice, </a:t>
            </a:r>
            <a:r>
              <a:rPr lang="cs-CZ" sz="1800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únor 2021</a:t>
            </a:r>
            <a:endParaRPr lang="cs-CZ" sz="18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588224" y="5445224"/>
            <a:ext cx="1296144" cy="108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1028" name="Picture 4" descr="C:\Users\W10\Desktop\logo_vste_tex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00" y="516710"/>
            <a:ext cx="4081460" cy="92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1591200" y="1465039"/>
            <a:ext cx="57538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931926"/>
                </a:solidFill>
                <a:ea typeface="Tahoma" panose="020B0604030504040204" pitchFamily="34" charset="0"/>
                <a:cs typeface="Tahoma" panose="020B0604030504040204" pitchFamily="34" charset="0"/>
              </a:rPr>
              <a:t>Ústav technicko-technologický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42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931926"/>
                </a:solidFill>
              </a:rPr>
              <a:t>Otázky vedoucího diplomové práce</a:t>
            </a:r>
            <a:endParaRPr lang="cs-CZ" b="1" dirty="0">
              <a:solidFill>
                <a:srgbClr val="9319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Jakým způsobem byste v rámci jednotného tarifu IDS realizovala dílčí integrovaný tarif na specifickém vymezeném území?</a:t>
            </a:r>
          </a:p>
          <a:p>
            <a:pPr lvl="1">
              <a:lnSpc>
                <a:spcPct val="160000"/>
              </a:lnSpc>
              <a:buFont typeface="Courier New" pitchFamily="49" charset="0"/>
              <a:buChar char="o"/>
            </a:pPr>
            <a:r>
              <a:rPr lang="cs-CZ" sz="1800" dirty="0"/>
              <a:t>Mikroregion Lipensko není integrován v IDS</a:t>
            </a:r>
          </a:p>
          <a:p>
            <a:pPr lvl="1">
              <a:lnSpc>
                <a:spcPct val="160000"/>
              </a:lnSpc>
              <a:buFont typeface="Courier New" pitchFamily="49" charset="0"/>
              <a:buChar char="o"/>
            </a:pPr>
            <a:r>
              <a:rPr lang="cs-CZ" sz="1800" dirty="0"/>
              <a:t>Přestupní jízdní doklad akceptovaný autobusovou i železniční dopravou</a:t>
            </a:r>
          </a:p>
          <a:p>
            <a:pPr lvl="1">
              <a:lnSpc>
                <a:spcPct val="160000"/>
              </a:lnSpc>
              <a:buFont typeface="Courier New" pitchFamily="49" charset="0"/>
              <a:buChar char="o"/>
            </a:pPr>
            <a:r>
              <a:rPr lang="cs-CZ" sz="1800" dirty="0"/>
              <a:t>Kilometrický tarif, relační tarif</a:t>
            </a:r>
          </a:p>
          <a:p>
            <a:pPr lvl="1">
              <a:lnSpc>
                <a:spcPct val="160000"/>
              </a:lnSpc>
              <a:buFont typeface="Courier New" pitchFamily="49" charset="0"/>
              <a:buChar char="o"/>
            </a:pPr>
            <a:r>
              <a:rPr lang="cs-CZ" sz="1800" dirty="0"/>
              <a:t>Nutná kooperace dopravců</a:t>
            </a:r>
          </a:p>
          <a:p>
            <a:pPr lvl="1">
              <a:buFont typeface="Courier New" pitchFamily="49" charset="0"/>
              <a:buChar char="o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427315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31926"/>
                </a:solidFill>
              </a:rPr>
              <a:t>Otázky oponenta diplomové práce</a:t>
            </a:r>
            <a:endParaRPr lang="cs-CZ" b="1" dirty="0">
              <a:solidFill>
                <a:srgbClr val="9319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Jsou v ekonomickém zhodnocení návrhů (kap. 5.4, str. 74) zahrnuty i nové spoje uvedené v kapitole 5.2.4?</a:t>
            </a:r>
          </a:p>
          <a:p>
            <a:pPr lvl="1"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1800" dirty="0"/>
              <a:t>U nově navrhované linky nedojde k úspoře najetých kilometrů</a:t>
            </a:r>
          </a:p>
          <a:p>
            <a:pPr lvl="1"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1800" dirty="0"/>
              <a:t>Přínos ve zvýšení kvality poskytovaných služeb</a:t>
            </a:r>
          </a:p>
          <a:p>
            <a:pPr lvl="1"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1800" dirty="0"/>
              <a:t>Podpora cestovního ruchu</a:t>
            </a:r>
          </a:p>
          <a:p>
            <a:r>
              <a:rPr lang="cs-CZ" sz="2200" dirty="0" smtClean="0"/>
              <a:t>Konzultovala </a:t>
            </a:r>
            <a:r>
              <a:rPr lang="cs-CZ" sz="2200" dirty="0"/>
              <a:t>jste Vaše návrhy s dopravcem a s objednavatelem veřejné osobní dopravy?</a:t>
            </a:r>
          </a:p>
          <a:p>
            <a:pPr lvl="1">
              <a:lnSpc>
                <a:spcPct val="160000"/>
              </a:lnSpc>
              <a:buFont typeface="Courier New" pitchFamily="49" charset="0"/>
              <a:buChar char="o"/>
            </a:pPr>
            <a:r>
              <a:rPr lang="cs-CZ" sz="1800" dirty="0"/>
              <a:t>Nekonzultovala – problematická komunikace</a:t>
            </a:r>
          </a:p>
        </p:txBody>
      </p:sp>
    </p:spTree>
    <p:extLst>
      <p:ext uri="{BB962C8B-B14F-4D97-AF65-F5344CB8AC3E}">
        <p14:creationId xmlns:p14="http://schemas.microsoft.com/office/powerpoint/2010/main" val="414845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99060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931926"/>
                </a:solidFill>
              </a:rPr>
              <a:t>Děkuji za pozornost</a:t>
            </a:r>
            <a:endParaRPr lang="cs-CZ" b="1" dirty="0">
              <a:solidFill>
                <a:srgbClr val="9319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33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931926"/>
                </a:solidFill>
              </a:rPr>
              <a:t>Cíl práce</a:t>
            </a:r>
            <a:endParaRPr lang="cs-CZ" dirty="0">
              <a:solidFill>
                <a:srgbClr val="9319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200" dirty="0"/>
              <a:t>Analýza současného stavu VHD v mikroregionu Lipensko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Návrh optimalizace VHD pro zvýšení efektivity sytému </a:t>
            </a:r>
          </a:p>
          <a:p>
            <a:r>
              <a:rPr lang="cs-CZ" sz="2200" dirty="0"/>
              <a:t>Výběr vhodného dopravního prostředku pro nově koncipované linky – využití matematických metod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5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31926"/>
                </a:solidFill>
              </a:rPr>
              <a:t>Výzkumný problém</a:t>
            </a:r>
            <a:endParaRPr lang="cs-CZ" b="1" dirty="0">
              <a:solidFill>
                <a:srgbClr val="9319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Dopravní obslužnost VHD v řídce osídleném  příhraničním regionu</a:t>
            </a:r>
          </a:p>
          <a:p>
            <a:pPr lvl="1">
              <a:lnSpc>
                <a:spcPct val="160000"/>
              </a:lnSpc>
              <a:buFont typeface="Courier New" pitchFamily="49" charset="0"/>
              <a:buChar char="o"/>
            </a:pPr>
            <a:r>
              <a:rPr lang="cs-CZ" sz="1800" dirty="0" smtClean="0"/>
              <a:t>Dostatečná </a:t>
            </a:r>
            <a:r>
              <a:rPr lang="cs-CZ" sz="1800" dirty="0"/>
              <a:t>a </a:t>
            </a:r>
            <a:r>
              <a:rPr lang="cs-CZ" sz="1800" dirty="0" smtClean="0"/>
              <a:t>atraktivní?</a:t>
            </a:r>
          </a:p>
          <a:p>
            <a:pPr lvl="1">
              <a:lnSpc>
                <a:spcPct val="160000"/>
              </a:lnSpc>
              <a:buFont typeface="Courier New" pitchFamily="49" charset="0"/>
              <a:buChar char="o"/>
            </a:pPr>
            <a:r>
              <a:rPr lang="cs-CZ" sz="1800" dirty="0"/>
              <a:t>Vhodná pro obyvatele i pro </a:t>
            </a:r>
            <a:r>
              <a:rPr lang="cs-CZ" sz="1800" dirty="0" smtClean="0"/>
              <a:t>návštěvníky oblasti?</a:t>
            </a:r>
            <a:endParaRPr lang="cs-CZ" sz="1800" dirty="0"/>
          </a:p>
          <a:p>
            <a:pPr marL="182880" lvl="1"/>
            <a:r>
              <a:rPr lang="cs-CZ" sz="2200" dirty="0"/>
              <a:t>Z analýzy současného stavu vyvodit závěry pro návrh optimalizace dopravního systému</a:t>
            </a:r>
          </a:p>
          <a:p>
            <a:pPr marL="182880" lvl="1"/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71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31926"/>
                </a:solidFill>
              </a:rPr>
              <a:t>Metodika práce</a:t>
            </a:r>
            <a:endParaRPr lang="cs-CZ" b="1" dirty="0">
              <a:solidFill>
                <a:srgbClr val="9319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Současný stav VHD v mikroregionu Lipensko – popisná analýza a pozorování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Dotazníkový průzkum mezi uživateli VHD oblasti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Syntéza dílčích výsledků a vyvození závěrů</a:t>
            </a:r>
          </a:p>
        </p:txBody>
      </p:sp>
    </p:spTree>
    <p:extLst>
      <p:ext uri="{BB962C8B-B14F-4D97-AF65-F5344CB8AC3E}">
        <p14:creationId xmlns:p14="http://schemas.microsoft.com/office/powerpoint/2010/main" val="289784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31926"/>
                </a:solidFill>
              </a:rPr>
              <a:t>Mikroregion Lipensko</a:t>
            </a:r>
            <a:endParaRPr lang="cs-CZ" b="1" dirty="0">
              <a:solidFill>
                <a:srgbClr val="9319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200" dirty="0"/>
              <a:t>Periferní příhraniční oblast 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Nízká hustota osídlení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Nepříliš rozvětvená dopravní síť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Území rozděleno přehradní nádrží Lipno 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Nižší občanská vybavenost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Možnosti zaměstnání převážně v terciálním sektoru 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Vyhledávaná turistická lokalita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264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31926"/>
                </a:solidFill>
              </a:rPr>
              <a:t>Dopravní obslužnost území</a:t>
            </a:r>
            <a:endParaRPr lang="cs-CZ" b="1" dirty="0">
              <a:solidFill>
                <a:srgbClr val="9319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cs-CZ" sz="2600" dirty="0"/>
              <a:t>Vlaková doprava  </a:t>
            </a:r>
          </a:p>
          <a:p>
            <a:pPr lvl="1">
              <a:lnSpc>
                <a:spcPct val="110000"/>
              </a:lnSpc>
              <a:buFont typeface="Courier New" pitchFamily="49" charset="0"/>
              <a:buChar char="o"/>
            </a:pPr>
            <a:r>
              <a:rPr lang="cs-CZ" sz="2100" dirty="0"/>
              <a:t>Železniční trať č. 194 České Budějovice – Černý Kříž, ČD </a:t>
            </a:r>
            <a:r>
              <a:rPr lang="cs-CZ" sz="2100" dirty="0" smtClean="0"/>
              <a:t>a.s</a:t>
            </a:r>
            <a:r>
              <a:rPr lang="cs-CZ" sz="2100" dirty="0"/>
              <a:t>.</a:t>
            </a:r>
          </a:p>
          <a:p>
            <a:pPr lvl="1">
              <a:lnSpc>
                <a:spcPct val="110000"/>
              </a:lnSpc>
              <a:buFont typeface="Courier New" pitchFamily="49" charset="0"/>
              <a:buChar char="o"/>
            </a:pPr>
            <a:r>
              <a:rPr lang="cs-CZ" sz="2100" dirty="0" smtClean="0"/>
              <a:t>Železniční trať č. 195 Rybník – Lipno nad Vltavou, GW </a:t>
            </a:r>
            <a:r>
              <a:rPr lang="cs-CZ" sz="2100" dirty="0" err="1" smtClean="0"/>
              <a:t>Train</a:t>
            </a:r>
            <a:r>
              <a:rPr lang="cs-CZ" sz="2100" dirty="0" smtClean="0"/>
              <a:t> </a:t>
            </a:r>
            <a:r>
              <a:rPr lang="cs-CZ" sz="2100" dirty="0" err="1" smtClean="0"/>
              <a:t>Regio</a:t>
            </a:r>
            <a:r>
              <a:rPr lang="cs-CZ" sz="2100" dirty="0" smtClean="0"/>
              <a:t> a.s.</a:t>
            </a:r>
          </a:p>
          <a:p>
            <a:pPr marL="182880" lvl="1">
              <a:lnSpc>
                <a:spcPct val="160000"/>
              </a:lnSpc>
            </a:pPr>
            <a:r>
              <a:rPr lang="cs-CZ" sz="2600" dirty="0" smtClean="0"/>
              <a:t>Autobusová </a:t>
            </a:r>
            <a:r>
              <a:rPr lang="cs-CZ" sz="2600" dirty="0"/>
              <a:t>doprava</a:t>
            </a:r>
          </a:p>
          <a:p>
            <a:pPr lvl="1">
              <a:lnSpc>
                <a:spcPct val="170000"/>
              </a:lnSpc>
              <a:buFont typeface="Courier New" pitchFamily="49" charset="0"/>
              <a:buChar char="o"/>
            </a:pPr>
            <a:r>
              <a:rPr lang="cs-CZ" sz="2100" dirty="0"/>
              <a:t>Dominantní dopravce ČSAD AUTOBUSY České Budějovice </a:t>
            </a:r>
            <a:r>
              <a:rPr lang="cs-CZ" sz="2100" dirty="0" smtClean="0"/>
              <a:t>a.s</a:t>
            </a:r>
            <a:r>
              <a:rPr lang="cs-CZ" sz="2100" dirty="0"/>
              <a:t>.</a:t>
            </a:r>
          </a:p>
          <a:p>
            <a:pPr marL="182880" lvl="1">
              <a:lnSpc>
                <a:spcPct val="160000"/>
              </a:lnSpc>
            </a:pPr>
            <a:r>
              <a:rPr lang="cs-CZ" sz="2600" dirty="0"/>
              <a:t>Nabídka spojů VHD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cs-CZ" sz="2100" dirty="0"/>
              <a:t>Pracovní dny 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cs-CZ" sz="2100" dirty="0"/>
              <a:t>Víkendy</a:t>
            </a:r>
            <a:r>
              <a:rPr lang="cs-CZ" sz="2100" dirty="0" smtClean="0"/>
              <a:t> </a:t>
            </a:r>
          </a:p>
          <a:p>
            <a:pPr marL="182880" lvl="1">
              <a:lnSpc>
                <a:spcPct val="160000"/>
              </a:lnSpc>
            </a:pPr>
            <a:r>
              <a:rPr lang="cs-CZ" sz="2600" dirty="0"/>
              <a:t>Časová poloha spojů a souběhy linek</a:t>
            </a:r>
          </a:p>
          <a:p>
            <a:pPr marL="0" lvl="1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99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31926"/>
                </a:solidFill>
              </a:rPr>
              <a:t>Návrh nové dopravní koncepce</a:t>
            </a:r>
            <a:endParaRPr lang="cs-CZ" b="1" dirty="0">
              <a:solidFill>
                <a:srgbClr val="9319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200" dirty="0"/>
              <a:t>Přestupní uzel</a:t>
            </a:r>
          </a:p>
          <a:p>
            <a:pPr lvl="1">
              <a:lnSpc>
                <a:spcPct val="110000"/>
              </a:lnSpc>
              <a:buFont typeface="Courier New" pitchFamily="49" charset="0"/>
              <a:buChar char="o"/>
            </a:pPr>
            <a:r>
              <a:rPr lang="cs-CZ" sz="1800" dirty="0"/>
              <a:t>Určení pomocí metody těžiště</a:t>
            </a:r>
          </a:p>
          <a:p>
            <a:pPr marL="182880" lvl="1">
              <a:lnSpc>
                <a:spcPct val="110000"/>
              </a:lnSpc>
            </a:pPr>
            <a:r>
              <a:rPr lang="cs-CZ" sz="2200" dirty="0"/>
              <a:t>Spoje na zavolání </a:t>
            </a:r>
          </a:p>
          <a:p>
            <a:pPr lvl="1">
              <a:lnSpc>
                <a:spcPct val="110000"/>
              </a:lnSpc>
              <a:buFont typeface="Courier New" pitchFamily="49" charset="0"/>
              <a:buChar char="o"/>
            </a:pPr>
            <a:r>
              <a:rPr lang="cs-CZ" sz="1800" dirty="0"/>
              <a:t>Málo vytížené linky</a:t>
            </a:r>
          </a:p>
          <a:p>
            <a:pPr marL="182880" lvl="1">
              <a:lnSpc>
                <a:spcPct val="110000"/>
              </a:lnSpc>
            </a:pPr>
            <a:r>
              <a:rPr lang="cs-CZ" sz="2200" dirty="0"/>
              <a:t>Nová autobusová linka Lipno nad Vltavou – Frymburk – Černá v Pošumaví</a:t>
            </a:r>
          </a:p>
          <a:p>
            <a:pPr lvl="1">
              <a:lnSpc>
                <a:spcPct val="110000"/>
              </a:lnSpc>
              <a:buFont typeface="Courier New" pitchFamily="49" charset="0"/>
              <a:buChar char="o"/>
            </a:pPr>
            <a:r>
              <a:rPr lang="cs-CZ" sz="1800" dirty="0"/>
              <a:t>Propojení železničních tratí pomocí autobusové dopravy</a:t>
            </a:r>
          </a:p>
          <a:p>
            <a:pPr marL="182880" lvl="1">
              <a:lnSpc>
                <a:spcPct val="110000"/>
              </a:lnSpc>
            </a:pPr>
            <a:r>
              <a:rPr lang="cs-CZ" sz="2200" dirty="0"/>
              <a:t>Dílčí úpravy jízdních řádů stávajících linek</a:t>
            </a:r>
          </a:p>
          <a:p>
            <a:pPr lvl="1">
              <a:lnSpc>
                <a:spcPct val="110000"/>
              </a:lnSpc>
              <a:buFont typeface="Courier New" pitchFamily="49" charset="0"/>
              <a:buChar char="o"/>
            </a:pPr>
            <a:r>
              <a:rPr lang="cs-CZ" sz="1800" dirty="0"/>
              <a:t>Světlík</a:t>
            </a:r>
          </a:p>
          <a:p>
            <a:pPr lvl="1">
              <a:lnSpc>
                <a:spcPct val="110000"/>
              </a:lnSpc>
              <a:buFont typeface="Courier New" pitchFamily="49" charset="0"/>
              <a:buChar char="o"/>
            </a:pPr>
            <a:r>
              <a:rPr lang="cs-CZ" sz="1800" dirty="0"/>
              <a:t>Přední Výtoň</a:t>
            </a:r>
          </a:p>
          <a:p>
            <a:pPr lvl="1">
              <a:lnSpc>
                <a:spcPct val="110000"/>
              </a:lnSpc>
              <a:buFont typeface="Courier New" pitchFamily="49" charset="0"/>
              <a:buChar char="o"/>
            </a:pPr>
            <a:r>
              <a:rPr lang="cs-CZ" sz="1800" dirty="0"/>
              <a:t>Malšín</a:t>
            </a:r>
          </a:p>
        </p:txBody>
      </p:sp>
    </p:spTree>
    <p:extLst>
      <p:ext uri="{BB962C8B-B14F-4D97-AF65-F5344CB8AC3E}">
        <p14:creationId xmlns:p14="http://schemas.microsoft.com/office/powerpoint/2010/main" val="425901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31926"/>
                </a:solidFill>
              </a:rPr>
              <a:t>Výběr dopravního prostředku</a:t>
            </a:r>
            <a:endParaRPr lang="cs-CZ" b="1" dirty="0">
              <a:solidFill>
                <a:srgbClr val="9319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200" dirty="0"/>
              <a:t>Metoda vícekriteriálního hodnocení variant </a:t>
            </a:r>
            <a:r>
              <a:rPr lang="cs-CZ" sz="2200" dirty="0" smtClean="0"/>
              <a:t>TOPSIS</a:t>
            </a:r>
            <a:endParaRPr lang="cs-CZ" sz="2200" dirty="0"/>
          </a:p>
          <a:p>
            <a:pPr>
              <a:lnSpc>
                <a:spcPct val="150000"/>
              </a:lnSpc>
            </a:pPr>
            <a:r>
              <a:rPr lang="cs-CZ" sz="2200" dirty="0"/>
              <a:t>Kritéria výběru</a:t>
            </a:r>
          </a:p>
          <a:p>
            <a:pPr lvl="1">
              <a:buFont typeface="Courier New" pitchFamily="49" charset="0"/>
              <a:buChar char="o"/>
            </a:pPr>
            <a:r>
              <a:rPr lang="cs-CZ" sz="1800" dirty="0"/>
              <a:t>Počet míst</a:t>
            </a:r>
          </a:p>
          <a:p>
            <a:pPr lvl="1">
              <a:buFont typeface="Courier New" pitchFamily="49" charset="0"/>
              <a:buChar char="o"/>
            </a:pPr>
            <a:r>
              <a:rPr lang="cs-CZ" sz="1800" dirty="0"/>
              <a:t>Spotřeba</a:t>
            </a:r>
          </a:p>
          <a:p>
            <a:pPr lvl="1">
              <a:buFont typeface="Courier New" pitchFamily="49" charset="0"/>
              <a:buChar char="o"/>
            </a:pPr>
            <a:r>
              <a:rPr lang="cs-CZ" sz="1800" dirty="0"/>
              <a:t>Pořizovací cena</a:t>
            </a:r>
          </a:p>
          <a:p>
            <a:pPr lvl="1">
              <a:buFont typeface="Courier New" pitchFamily="49" charset="0"/>
              <a:buChar char="o"/>
            </a:pPr>
            <a:r>
              <a:rPr lang="cs-CZ" sz="1800" dirty="0"/>
              <a:t>Palivo</a:t>
            </a:r>
          </a:p>
          <a:p>
            <a:pPr lvl="1">
              <a:buFont typeface="Courier New" pitchFamily="49" charset="0"/>
              <a:buChar char="o"/>
            </a:pPr>
            <a:r>
              <a:rPr lang="cs-CZ" sz="1800" dirty="0"/>
              <a:t>Nízkopodlažní provedení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Vybrané vozidlo</a:t>
            </a:r>
          </a:p>
          <a:p>
            <a:pPr lvl="1">
              <a:buFont typeface="Courier New" pitchFamily="49" charset="0"/>
              <a:buChar char="o"/>
            </a:pPr>
            <a:r>
              <a:rPr lang="cs-CZ" sz="1800" dirty="0" err="1"/>
              <a:t>Midibus</a:t>
            </a:r>
            <a:r>
              <a:rPr lang="cs-CZ" sz="1800" dirty="0"/>
              <a:t> </a:t>
            </a:r>
            <a:r>
              <a:rPr lang="cs-CZ" sz="1800" dirty="0" err="1"/>
              <a:t>Rošero</a:t>
            </a:r>
            <a:r>
              <a:rPr lang="cs-CZ" sz="1800" dirty="0"/>
              <a:t> </a:t>
            </a:r>
            <a:r>
              <a:rPr lang="cs-CZ" sz="1800" dirty="0" err="1"/>
              <a:t>First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8557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31926"/>
                </a:solidFill>
              </a:rPr>
              <a:t>Ekonomické zhodnocení návrhů</a:t>
            </a:r>
            <a:endParaRPr lang="cs-CZ" b="1" dirty="0">
              <a:solidFill>
                <a:srgbClr val="9319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200" dirty="0"/>
              <a:t>Spoje provozované v závazku veřejné služby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Zvýšení kvality poskytovaných služeb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Úspora ujetých kilometrů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Využití vozidel na CNG</a:t>
            </a:r>
          </a:p>
        </p:txBody>
      </p:sp>
    </p:spTree>
    <p:extLst>
      <p:ext uri="{BB962C8B-B14F-4D97-AF65-F5344CB8AC3E}">
        <p14:creationId xmlns:p14="http://schemas.microsoft.com/office/powerpoint/2010/main" val="355597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405</TotalTime>
  <Words>371</Words>
  <Application>Microsoft Office PowerPoint</Application>
  <PresentationFormat>Předvádění na obrazovce (4:3)</PresentationFormat>
  <Paragraphs>80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Přehlednost</vt:lpstr>
      <vt:lpstr>                </vt:lpstr>
      <vt:lpstr>Cíl práce</vt:lpstr>
      <vt:lpstr>Výzkumný problém</vt:lpstr>
      <vt:lpstr>Metodika práce</vt:lpstr>
      <vt:lpstr>Mikroregion Lipensko</vt:lpstr>
      <vt:lpstr>Dopravní obslužnost území</vt:lpstr>
      <vt:lpstr>Návrh nové dopravní koncepce</vt:lpstr>
      <vt:lpstr>Výběr dopravního prostředku</vt:lpstr>
      <vt:lpstr>Ekonomické zhodnocení návrhů</vt:lpstr>
      <vt:lpstr>Otázky vedoucího diplomové práce</vt:lpstr>
      <vt:lpstr>Otázky oponenta diplomové práce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nové koncepce dopravní obslužnosti mikroregionu Lipensko</dc:title>
  <dc:creator>MsOffice</dc:creator>
  <cp:lastModifiedBy>MsOffice</cp:lastModifiedBy>
  <cp:revision>34</cp:revision>
  <dcterms:created xsi:type="dcterms:W3CDTF">2021-01-29T16:49:10Z</dcterms:created>
  <dcterms:modified xsi:type="dcterms:W3CDTF">2021-02-02T20:52:41Z</dcterms:modified>
</cp:coreProperties>
</file>